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65" r:id="rId6"/>
    <p:sldId id="271" r:id="rId7"/>
    <p:sldId id="269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303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AD4F6-86E7-41AC-836A-1E4F7F8AEBF5}" v="3" dt="2022-02-05T21:21:45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89889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2/8/2022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1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2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AAE3A842-AB0D-49EE-98FE-584FFB47B326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C09A47E9-7BA7-4E12-BFCA-E8C77575ED4E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5A7787-BC0B-4CAC-BB66-CD01848C33DB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60BA79C-816E-4A10-AE4E-1BA3E3CA4CEA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778513C-F55C-48B4-9127-0B134AD364D2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31F202-9ACB-44E5-A495-6F897DA01589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803381-215B-4CA1-90FB-8D5A6533605F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826E23-EEBF-46D8-98CE-A963E5FC9C1F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DD96C2A-6597-43B1-8A58-85BFA8A21BD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FCBEAF-2876-4667-8822-4D4773C4B88F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1055204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276C2B7-5BA8-4251-B879-F6E1F7E767B7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C407730-C006-473C-AC16-CA48BD32648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31C9879-819E-46F8-9C66-E2DD2E7DC356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05E7C41-3F6C-431C-B75A-82C744D1FDC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E8703DE-DB3B-4B5C-A0E7-5953C91E1516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3F80013-6589-4390-A80E-C0C64632FA5B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E5AB95A4-EC8E-4885-8A58-885226BBBE47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36D649-262F-4DFB-8FFE-C40BAFC71578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8BB27F-3AB4-4CF5-908A-1591E05A2766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/>
          <a:p>
            <a:fld id="{F4EE8FE5-A84D-4583-8757-4DEE3BBA90E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25B17CCB-B795-4B6C-B4DB-87AC16EE2374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FB64-0083-4ACA-9E79-D9DAB33BEA39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DAAD49-E3B7-45F6-8132-68CCFBBB60DE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AB4799-8E9F-4D66-9571-7F8466E8BB76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C36982-726F-4614-AF99-86E1A9043BB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CAAD2E9-AA21-4FCE-9962-E39FFD61C205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358065-04B1-48D3-A979-CDE4AD919E44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F4994BA-110C-47EE-A7A5-840B18F9EF2E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99C5C88-A1FC-4D5D-9DE1-F1EBEC0ADEB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FDC724-D859-4E04-97F5-934C8770D870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6A117C-457F-40F0-9661-8F9B4D6B4146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891D25-C0B0-42FB-B059-CC57680C7E00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D71E1D4C-D56D-4452-94F8-57B2DBA4253F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3487B5D-3782-4B57-81F9-CF3F1B44A05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6CE5886-7391-41DA-B92B-D611D970B720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67CB50C3-430F-49B3-83B3-63B5AFE1DF0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A82884-C825-4162-A72E-86229E2A387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Student Loan Borrower Bill of Rights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Financial Institutions Division</a:t>
            </a:r>
          </a:p>
          <a:p>
            <a:r>
              <a:rPr lang="en-US" dirty="0"/>
              <a:t>Mark Hastie, Director, Non-Depository Director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FAE72E-A945-45E2-8B38-9C48A9CD8039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0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51B7-1E88-40D5-B4F9-4FC5F6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CAD-BC53-41A0-ADA2-403853DB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52" y="1528863"/>
            <a:ext cx="6337706" cy="4651804"/>
          </a:xfrm>
          <a:solidFill>
            <a:srgbClr val="003865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 campaign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December 2021 – January 2022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 ads: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Seen more than 1.8 million times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More than 17,000 views generated clicks on the ads to learn more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Traffic to Commerce web page (Dec-Jan):  </a:t>
            </a:r>
            <a:b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13,857 unique visitors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33EC-3DEA-4A0D-855D-36D52BE7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F1E1-9CD2-4728-A485-AFB2B0F3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5F69F-5A43-4876-B534-062CAA2CB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56" y="869948"/>
            <a:ext cx="5536601" cy="58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2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51B7-1E88-40D5-B4F9-4FC5F6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CAD-BC53-41A0-ADA2-403853DB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352" y="1528863"/>
            <a:ext cx="11659344" cy="4651804"/>
          </a:xfrm>
          <a:solidFill>
            <a:srgbClr val="003865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Repayments for federal student loans - begin May 1 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Help Commerce to reach more student loan borrowers in Minnesota: </a:t>
            </a:r>
          </a:p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Share @MNCommerce social media posts</a:t>
            </a:r>
          </a:p>
          <a:p>
            <a:r>
              <a:rPr lang="en-US" sz="3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Your e-newsletters – add info about Student Loan Borrower Bill of Rights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33EC-3DEA-4A0D-855D-36D52BE7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F1E1-9CD2-4728-A485-AFB2B0F3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00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7B81-8053-44B0-8889-2E135026D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10" y="1914106"/>
            <a:ext cx="1219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dirty="0"/>
              <a:t>QUESTIONS? </a:t>
            </a:r>
            <a:br>
              <a:rPr lang="en-US" sz="67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Commerce Government Affairs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4C0B2-3B71-4AD9-97E4-7CFCB722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CB9836-2A69-44F5-A223-2E5E18174FD5}"/>
              </a:ext>
            </a:extLst>
          </p:cNvPr>
          <p:cNvSpPr txBox="1"/>
          <p:nvPr/>
        </p:nvSpPr>
        <p:spPr>
          <a:xfrm>
            <a:off x="124510" y="4029494"/>
            <a:ext cx="1218676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Jon Kelly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Director, Government Affairs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cs typeface="Calibri"/>
              </a:rPr>
              <a:t>651-356-4061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Jon.Kelly@state.mn.us </a:t>
            </a:r>
            <a:endParaRPr lang="en-US" sz="24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79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Update – February 2022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Financial Institutions Division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933013D-799E-4BD2-8914-434D73BBC8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0" b="33230"/>
          <a:stretch>
            <a:fillRect/>
          </a:stretch>
        </p:blipFill>
        <p:spPr/>
      </p:pic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7FEC3E-9B3C-4D90-8839-F3D703988CDA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02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AE24-5918-4C56-A377-A4EA59A0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- Key Parts of New Law (new chapter 58B)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575A-F5ED-44B4-98F7-7552FD98F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900444"/>
          </a:xfrm>
        </p:spPr>
        <p:txBody>
          <a:bodyPr>
            <a:normAutofit fontScale="92500"/>
          </a:bodyPr>
          <a:lstStyle/>
          <a:p>
            <a:r>
              <a:rPr lang="en-US" dirty="0"/>
              <a:t>Key definitions – the law defines student loans, servicer, and servicing, borrower, and person in control</a:t>
            </a:r>
          </a:p>
          <a:p>
            <a:r>
              <a:rPr lang="en-US" dirty="0"/>
              <a:t>Licensing Requirement – application process for student loan servicers, with limited process for servicers who contract with the U.S. Department of Education</a:t>
            </a:r>
          </a:p>
          <a:p>
            <a:r>
              <a:rPr lang="en-US" dirty="0"/>
              <a:t>Exemptions – exempts entities such as financial institutions, fiduciaries, the University of Minnesota, other state agencies, and family lending.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FEBBA-96AA-42A2-9B91-4BF0F1656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9004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Duties and Prohibitions – the key part of the “Bill of Rights” imposing these in the areas of: response to borrowers, payments, transfers, income-driven repayment and loan forgiveness, and record-keeping</a:t>
            </a:r>
          </a:p>
          <a:p>
            <a:r>
              <a:rPr lang="en-US" dirty="0"/>
              <a:t>Examination authority for both safety and soundness/regulatory compliance</a:t>
            </a:r>
          </a:p>
          <a:p>
            <a:r>
              <a:rPr lang="en-US" dirty="0"/>
              <a:t>Enforcement authority</a:t>
            </a:r>
          </a:p>
          <a:p>
            <a:r>
              <a:rPr lang="en-US" dirty="0"/>
              <a:t>Updated data practices classification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061F6-B99E-428E-8896-F153454C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50C3-430F-49B3-83B3-63B5AFE1DF0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830C8-6409-4DC7-9B96-C5F0375C3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788D3-C878-45F6-B71A-E1036015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69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Department of Commerce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10515600" cy="4582339"/>
          </a:xfrm>
        </p:spPr>
        <p:txBody>
          <a:bodyPr/>
          <a:lstStyle/>
          <a:p>
            <a:r>
              <a:rPr lang="en-US" dirty="0"/>
              <a:t>Licensing</a:t>
            </a:r>
          </a:p>
          <a:p>
            <a:r>
              <a:rPr lang="en-US" dirty="0"/>
              <a:t>Examinations</a:t>
            </a:r>
          </a:p>
          <a:p>
            <a:r>
              <a:rPr lang="en-US" dirty="0"/>
              <a:t>Regulatory Outreach</a:t>
            </a:r>
          </a:p>
          <a:p>
            <a:r>
              <a:rPr lang="en-US" dirty="0"/>
              <a:t>Enforcement</a:t>
            </a:r>
          </a:p>
          <a:p>
            <a:r>
              <a:rPr lang="en-US" dirty="0"/>
              <a:t>Communications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B5D-3782-4B57-81F9-CF3F1B44A05C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3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B05C-00DF-4D10-AA8D-0C5B10E6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Licensing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9640C-341C-4B55-946F-11E52127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July 2021 – drafted new application forms and checklists and finalized settings in the Nationwide Multistate Licensing System (NMLS) for new license types</a:t>
            </a:r>
          </a:p>
          <a:p>
            <a:r>
              <a:rPr lang="en-US" dirty="0"/>
              <a:t>We created separate applications for federal student loan servicers v. non-federal servicers</a:t>
            </a:r>
          </a:p>
          <a:p>
            <a:r>
              <a:rPr lang="en-US" dirty="0"/>
              <a:t>Started accepting new applications after 8/1/2021</a:t>
            </a:r>
          </a:p>
          <a:p>
            <a:r>
              <a:rPr lang="en-US" dirty="0"/>
              <a:t>32 companies licensed or with active applications totaling 68 licenses</a:t>
            </a:r>
          </a:p>
          <a:p>
            <a:r>
              <a:rPr lang="en-US" dirty="0"/>
              <a:t>All companies licensed prior to 12/31/2021 successfully completed the annual renewal process on NMLS for 2022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92FE8-4298-4D8B-B722-ADC688931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C7BED-F315-4C2F-B70A-BF9EBFC33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BEE45-BDE2-46B8-8B74-644E3521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50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A270-81E6-4C2D-9D9B-025E31C82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5C956-FE07-4E19-9398-1318C951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0016"/>
          </a:xfrm>
        </p:spPr>
        <p:txBody>
          <a:bodyPr>
            <a:normAutofit fontScale="92500"/>
          </a:bodyPr>
          <a:lstStyle/>
          <a:p>
            <a:r>
              <a:rPr lang="en-US" dirty="0"/>
              <a:t>Hired a Financial Institutions Examiner who started in December 2021</a:t>
            </a:r>
          </a:p>
          <a:p>
            <a:r>
              <a:rPr lang="en-US" dirty="0"/>
              <a:t>Examination Procedures Manual</a:t>
            </a:r>
          </a:p>
          <a:p>
            <a:pPr lvl="1"/>
            <a:r>
              <a:rPr lang="en-US" dirty="0"/>
              <a:t>Fall 2021 - gathered sample documents from the CFPB and other states who have current examination programs with comparable regulatory requirements</a:t>
            </a:r>
          </a:p>
          <a:p>
            <a:pPr lvl="1"/>
            <a:r>
              <a:rPr lang="en-US" dirty="0"/>
              <a:t>January 2022 – draft of examination program initial sections completed, and on pace to complete first draft of manual by end of February</a:t>
            </a:r>
          </a:p>
          <a:p>
            <a:r>
              <a:rPr lang="en-US" dirty="0"/>
              <a:t>Examinations</a:t>
            </a:r>
          </a:p>
          <a:p>
            <a:pPr lvl="1"/>
            <a:r>
              <a:rPr lang="en-US" dirty="0"/>
              <a:t>January 2022 –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created a temporary process to participate in a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current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multi-state examination in coordination with the CFPB on one of the largest servicers of federal student loans</a:t>
            </a:r>
            <a:endParaRPr lang="en-US" sz="2000" dirty="0"/>
          </a:p>
          <a:p>
            <a:pPr lvl="1"/>
            <a:r>
              <a:rPr lang="en-US" dirty="0"/>
              <a:t>Second Quarter 2022 – start single state examinations and join upcoming multi-state examinations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4F1F3-57CA-4987-BA1F-8F774905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B25C5-E412-4019-9298-46DF3FD5D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089FC-873D-48F5-B53C-BD70D56D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32C6-E712-4705-B666-087ABD451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Outreach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AB2F-E3F4-439F-B407-8B78BAE1E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articipating in regular federal/state regulator/AG calls with the Federal Student Aid office that oversees the US Department of Education loan programs where there is now heightened communication about any issues</a:t>
            </a:r>
            <a:endParaRPr lang="en-US" sz="2400" dirty="0"/>
          </a:p>
          <a:p>
            <a:r>
              <a:rPr lang="en-US" dirty="0"/>
              <a:t>Joined multi-state “ad-hoc” working group on student loan servicing, which includes communication with the federal government</a:t>
            </a:r>
          </a:p>
          <a:p>
            <a:r>
              <a:rPr lang="en-US" dirty="0"/>
              <a:t>Plan to join new multistate Charter and Protocol for Student Loan Servicer Supervisory Task Force under the authority of the National Association of Consumer Credit Administrators (NACCA)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A55DD-E8C6-4F3D-B9B5-208C0A3E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8AD73-1D4C-499D-B5B6-2E9865FD8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D4DFF-A1B8-4B74-A68E-78E49095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B51B7-1E88-40D5-B4F9-4FC5F6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Enforcement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CAD-BC53-41A0-ADA2-403853DB4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date, there have been three consumers who have contacted us, but they did not have complaints about the prohibited practices in the act.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The consumers have primarily asked for assistance in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navigating their Public Student Loan Forgiveness programs to get their loans forgiven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We have received some consumer calls about the Attorney </a:t>
            </a:r>
            <a:r>
              <a:rPr lang="en-US" sz="2400">
                <a:latin typeface="Calibri" panose="020F0502020204030204" pitchFamily="34" charset="0"/>
                <a:ea typeface="Calibri" panose="020F0502020204030204" pitchFamily="34" charset="0"/>
              </a:rPr>
              <a:t>General action that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was brought against Navient Solutions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233EC-3DEA-4A0D-855D-36D52BE7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8598-B58E-4E09-8321-DE25206DFDC1}" type="datetime1">
              <a:rPr lang="en-US" smtClean="0"/>
              <a:t>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E9663-C0CB-4EDD-B90E-452A61E0A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F1E1-9CD2-4728-A485-AFB2B0F3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12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rmer student Aguirre Reese shares his experiences during a press conference on the Student Loan Borrower Bill of Rights Friday, Oct. 29, 2021, at St. Cloud Technical &amp; Community College.">
            <a:extLst>
              <a:ext uri="{FF2B5EF4-FFF2-40B4-BE49-F238E27FC236}">
                <a16:creationId xmlns:a16="http://schemas.microsoft.com/office/drawing/2014/main" id="{5CC40124-4669-4D59-B514-A782A58413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2447101"/>
            <a:ext cx="6589768" cy="41137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3B51B7-1E88-40D5-B4F9-4FC5F6F37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29CAD-BC53-41A0-ADA2-403853DB4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279" y="1513302"/>
            <a:ext cx="11313874" cy="9541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Commerce web page, fact sheet, videos, digital ads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mn.gov/commerce/consumers/your-money/student-loans/ 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3F1E1-9CD2-4728-A485-AFB2B0F3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C49214-8950-4868-8CE4-F4D8B49C0F27}"/>
              </a:ext>
            </a:extLst>
          </p:cNvPr>
          <p:cNvSpPr txBox="1"/>
          <p:nvPr/>
        </p:nvSpPr>
        <p:spPr>
          <a:xfrm>
            <a:off x="551279" y="2467458"/>
            <a:ext cx="5061730" cy="409342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News media event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October 29, 2021 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 Cloud Community &amp; Technical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Covered by St. Cloud Times, WJON Radio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Featured Minnesota Student Association </a:t>
            </a:r>
            <a:b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(8 student reps), SCCTC president and alum student borrower, Commerce and Office of Higher Education Commissioners, Rep. Stephenson</a:t>
            </a:r>
          </a:p>
          <a:p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Social media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Ongoing posts @MNCommerce</a:t>
            </a:r>
          </a:p>
          <a:p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Paid media RFP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Selected marketer Russell Herder – woman-owned B-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corp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032677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m Template.potx  -  Read-Only" id="{6D3ED275-48B8-4566-B890-7CF5CCBEB763}" vid="{A0F00840-4B87-41FA-96EA-E8E590EBBC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4A2FABADBC441B0342913A8C290D0" ma:contentTypeVersion="2" ma:contentTypeDescription="Create a new document." ma:contentTypeScope="" ma:versionID="54fe258c32c96f39543dddfd3c32dfa9">
  <xsd:schema xmlns:xsd="http://www.w3.org/2001/XMLSchema" xmlns:xs="http://www.w3.org/2001/XMLSchema" xmlns:p="http://schemas.microsoft.com/office/2006/metadata/properties" xmlns:ns2="ffc124ee-df99-471e-a3f3-403333fc7b18" targetNamespace="http://schemas.microsoft.com/office/2006/metadata/properties" ma:root="true" ma:fieldsID="0049535f31dfc036cac0cbc347876313" ns2:_="">
    <xsd:import namespace="ffc124ee-df99-471e-a3f3-403333fc7b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c124ee-df99-471e-a3f3-403333fc7b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ffc124ee-df99-471e-a3f3-403333fc7b18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B62F5F5-3B7F-4F76-936C-0575AB587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c124ee-df99-471e-a3f3-403333fc7b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Loan Servicer FI Implementation Plan</Template>
  <TotalTime>83</TotalTime>
  <Words>759</Words>
  <Application>Microsoft Office PowerPoint</Application>
  <PresentationFormat>Widescreen</PresentationFormat>
  <Paragraphs>98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NeueHaasGroteskText Std</vt:lpstr>
      <vt:lpstr>MN.IT</vt:lpstr>
      <vt:lpstr>Student Loan Borrower Bill of Rights</vt:lpstr>
      <vt:lpstr>Implementation Update – February 2022</vt:lpstr>
      <vt:lpstr>Reminder - Key Parts of New Law (new chapter 58B)</vt:lpstr>
      <vt:lpstr>Department of Commerce Areas</vt:lpstr>
      <vt:lpstr>Licensing</vt:lpstr>
      <vt:lpstr>Examinations</vt:lpstr>
      <vt:lpstr>Regulatory Outreach</vt:lpstr>
      <vt:lpstr>Enforcement</vt:lpstr>
      <vt:lpstr>Communications</vt:lpstr>
      <vt:lpstr>Communications</vt:lpstr>
      <vt:lpstr>Communications</vt:lpstr>
      <vt:lpstr>QUESTIONS?      Commerce Government Affairs 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Loan Borrower Bill of Rights – Implementation Update February 2022</dc:title>
  <dc:subject>PowerPoint Template</dc:subject>
  <dc:creator>Hastie, Mark (COMM)</dc:creator>
  <cp:keywords>PowerPoint, Template</cp:keywords>
  <dc:description>Version 1.1, Released 8-2016</dc:description>
  <cp:lastModifiedBy>Jon</cp:lastModifiedBy>
  <cp:revision>8</cp:revision>
  <cp:lastPrinted>2017-03-14T16:27:36Z</cp:lastPrinted>
  <dcterms:created xsi:type="dcterms:W3CDTF">2022-02-03T18:23:57Z</dcterms:created>
  <dcterms:modified xsi:type="dcterms:W3CDTF">2022-02-08T20:38:03Z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0x010100ECE4A2FABADBC441B0342913A8C290D0</vt:lpwstr>
  </property>
</Properties>
</file>