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7" r:id="rId3"/>
    <p:sldId id="280" r:id="rId4"/>
    <p:sldId id="308" r:id="rId5"/>
    <p:sldId id="319" r:id="rId6"/>
    <p:sldId id="294" r:id="rId7"/>
    <p:sldId id="297" r:id="rId8"/>
    <p:sldId id="310" r:id="rId9"/>
    <p:sldId id="311" r:id="rId10"/>
    <p:sldId id="312" r:id="rId11"/>
    <p:sldId id="313" r:id="rId12"/>
    <p:sldId id="314" r:id="rId13"/>
    <p:sldId id="315" r:id="rId14"/>
    <p:sldId id="317" r:id="rId15"/>
    <p:sldId id="316" r:id="rId16"/>
    <p:sldId id="318" r:id="rId17"/>
    <p:sldId id="292" r:id="rId18"/>
    <p:sldId id="282" r:id="rId19"/>
    <p:sldId id="281" r:id="rId20"/>
    <p:sldId id="291" r:id="rId21"/>
    <p:sldId id="277" r:id="rId2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1D"/>
    <a:srgbClr val="488831"/>
    <a:srgbClr val="3F76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autoAdjust="0"/>
    <p:restoredTop sz="65450" autoAdjust="0"/>
  </p:normalViewPr>
  <p:slideViewPr>
    <p:cSldViewPr snapToGrid="0">
      <p:cViewPr varScale="1">
        <p:scale>
          <a:sx n="48" d="100"/>
          <a:sy n="48" d="100"/>
        </p:scale>
        <p:origin x="888"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E68D0D48-D104-40AF-A00D-A87AA56E0FD2}" type="datetimeFigureOut">
              <a:rPr lang="en-US" smtClean="0"/>
              <a:t>3/5/2023</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7AA9110A-7F7B-44D2-941A-CB0454B01B67}" type="slidenum">
              <a:rPr lang="en-US" smtClean="0"/>
              <a:t>‹#›</a:t>
            </a:fld>
            <a:endParaRPr lang="en-US"/>
          </a:p>
        </p:txBody>
      </p:sp>
    </p:spTree>
    <p:extLst>
      <p:ext uri="{BB962C8B-B14F-4D97-AF65-F5344CB8AC3E}">
        <p14:creationId xmlns:p14="http://schemas.microsoft.com/office/powerpoint/2010/main" val="17021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1</a:t>
            </a:fld>
            <a:endParaRPr lang="en-US"/>
          </a:p>
        </p:txBody>
      </p:sp>
    </p:spTree>
    <p:extLst>
      <p:ext uri="{BB962C8B-B14F-4D97-AF65-F5344CB8AC3E}">
        <p14:creationId xmlns:p14="http://schemas.microsoft.com/office/powerpoint/2010/main" val="297405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present, the Metropolitan Council requires newly developing cities to plan for residential development in a range of from 3 to 5 units per acre. regional system capacity for roads and sewer infrastructure is plan based on an assumption that average densities will come in at the middle of that range. However, residential platting data reported by the cities to the metropolitan council reveal that actual densities have been coming in at about 3 and a half units per acre, and there are 16 newly developing communities that have been developing at densities of less than 3 units per acre.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800" dirty="0">
                <a:effectLst/>
                <a:latin typeface="Times New Roman" panose="02020603050405020304" pitchFamily="18" charset="0"/>
                <a:ea typeface="Calibri" panose="020F0502020204030204" pitchFamily="34" charset="0"/>
              </a:rPr>
              <a:t>This represents both a waste of regional infrastructure capacity which must be paid for by regional taxpayers at large, and a clear expression of the exclusionary zoning practices that this bill is designed to address</a:t>
            </a:r>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10</a:t>
            </a:fld>
            <a:endParaRPr lang="en-US"/>
          </a:p>
        </p:txBody>
      </p:sp>
    </p:spTree>
    <p:extLst>
      <p:ext uri="{BB962C8B-B14F-4D97-AF65-F5344CB8AC3E}">
        <p14:creationId xmlns:p14="http://schemas.microsoft.com/office/powerpoint/2010/main" val="285594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Cities collect sewer availability charges (SAC charges) and remit them to the metropolitan council to help finance the reserve capacity of the regional sewer system. These charges are calculated to reflect an assumption of residential development at 4 units per acre. This article requires cities to collect SAC charges from developers based on an assumption of no less than 4 SAC charges per acre. So, if a developer creates a housing development on half acre lots, each home would be assessed 2 SAC charges.</a:t>
            </a:r>
          </a:p>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11</a:t>
            </a:fld>
            <a:endParaRPr lang="en-US"/>
          </a:p>
        </p:txBody>
      </p:sp>
    </p:spTree>
    <p:extLst>
      <p:ext uri="{BB962C8B-B14F-4D97-AF65-F5344CB8AC3E}">
        <p14:creationId xmlns:p14="http://schemas.microsoft.com/office/powerpoint/2010/main" val="38663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iteration of this article, the building permit would have been automatically approved if not acted upon within 60 days. This could have resulted in unsafe buildings being approved. </a:t>
            </a:r>
          </a:p>
        </p:txBody>
      </p:sp>
      <p:sp>
        <p:nvSpPr>
          <p:cNvPr id="4" name="Slide Number Placeholder 3"/>
          <p:cNvSpPr>
            <a:spLocks noGrp="1"/>
          </p:cNvSpPr>
          <p:nvPr>
            <p:ph type="sldNum" sz="quarter" idx="5"/>
          </p:nvPr>
        </p:nvSpPr>
        <p:spPr/>
        <p:txBody>
          <a:bodyPr/>
          <a:lstStyle/>
          <a:p>
            <a:fld id="{7AA9110A-7F7B-44D2-941A-CB0454B01B67}" type="slidenum">
              <a:rPr lang="en-US" smtClean="0"/>
              <a:t>12</a:t>
            </a:fld>
            <a:endParaRPr lang="en-US"/>
          </a:p>
        </p:txBody>
      </p:sp>
    </p:spTree>
    <p:extLst>
      <p:ext uri="{BB962C8B-B14F-4D97-AF65-F5344CB8AC3E}">
        <p14:creationId xmlns:p14="http://schemas.microsoft.com/office/powerpoint/2010/main" val="189659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provision would provide consistency in the way building valuations are estimated across cities. Cities retain the ability to set their own fee schedules.</a:t>
            </a:r>
          </a:p>
          <a:p>
            <a:endParaRPr lang="en-US" dirty="0"/>
          </a:p>
          <a:p>
            <a:r>
              <a:rPr lang="en-US" dirty="0"/>
              <a:t>This provision is acceptable to all parties.</a:t>
            </a:r>
          </a:p>
        </p:txBody>
      </p:sp>
      <p:sp>
        <p:nvSpPr>
          <p:cNvPr id="4" name="Slide Number Placeholder 3"/>
          <p:cNvSpPr>
            <a:spLocks noGrp="1"/>
          </p:cNvSpPr>
          <p:nvPr>
            <p:ph type="sldNum" sz="quarter" idx="5"/>
          </p:nvPr>
        </p:nvSpPr>
        <p:spPr/>
        <p:txBody>
          <a:bodyPr/>
          <a:lstStyle/>
          <a:p>
            <a:fld id="{7AA9110A-7F7B-44D2-941A-CB0454B01B67}" type="slidenum">
              <a:rPr lang="en-US" smtClean="0"/>
              <a:t>13</a:t>
            </a:fld>
            <a:endParaRPr lang="en-US"/>
          </a:p>
        </p:txBody>
      </p:sp>
    </p:spTree>
    <p:extLst>
      <p:ext uri="{BB962C8B-B14F-4D97-AF65-F5344CB8AC3E}">
        <p14:creationId xmlns:p14="http://schemas.microsoft.com/office/powerpoint/2010/main" val="115533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provision will reduce the number of small cities that must submit reports to DLI</a:t>
            </a:r>
          </a:p>
        </p:txBody>
      </p:sp>
      <p:sp>
        <p:nvSpPr>
          <p:cNvPr id="4" name="Slide Number Placeholder 3"/>
          <p:cNvSpPr>
            <a:spLocks noGrp="1"/>
          </p:cNvSpPr>
          <p:nvPr>
            <p:ph type="sldNum" sz="quarter" idx="5"/>
          </p:nvPr>
        </p:nvSpPr>
        <p:spPr/>
        <p:txBody>
          <a:bodyPr/>
          <a:lstStyle/>
          <a:p>
            <a:fld id="{7AA9110A-7F7B-44D2-941A-CB0454B01B67}" type="slidenum">
              <a:rPr lang="en-US" smtClean="0"/>
              <a:t>14</a:t>
            </a:fld>
            <a:endParaRPr lang="en-US"/>
          </a:p>
        </p:txBody>
      </p:sp>
    </p:spTree>
    <p:extLst>
      <p:ext uri="{BB962C8B-B14F-4D97-AF65-F5344CB8AC3E}">
        <p14:creationId xmlns:p14="http://schemas.microsoft.com/office/powerpoint/2010/main" val="383867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Builders complain that homebuyers do not value home energy efficiency by enough to justify the added cost of energy efficiency provisions in the building code. It turns out that this is because they are not provided any home energy efficiency information in home listings. This article requires that this information be provided in the home listing and requires that the utilities provide this information to the realtors at the request of the selling homeowner.</a:t>
            </a:r>
          </a:p>
        </p:txBody>
      </p:sp>
      <p:sp>
        <p:nvSpPr>
          <p:cNvPr id="4" name="Slide Number Placeholder 3"/>
          <p:cNvSpPr>
            <a:spLocks noGrp="1"/>
          </p:cNvSpPr>
          <p:nvPr>
            <p:ph type="sldNum" sz="quarter" idx="5"/>
          </p:nvPr>
        </p:nvSpPr>
        <p:spPr/>
        <p:txBody>
          <a:bodyPr/>
          <a:lstStyle/>
          <a:p>
            <a:fld id="{7AA9110A-7F7B-44D2-941A-CB0454B01B67}" type="slidenum">
              <a:rPr lang="en-US" smtClean="0"/>
              <a:t>15</a:t>
            </a:fld>
            <a:endParaRPr lang="en-US"/>
          </a:p>
        </p:txBody>
      </p:sp>
    </p:spTree>
    <p:extLst>
      <p:ext uri="{BB962C8B-B14F-4D97-AF65-F5344CB8AC3E}">
        <p14:creationId xmlns:p14="http://schemas.microsoft.com/office/powerpoint/2010/main" val="265096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provision was surreptitiously included in the Transportation bill at the end of the 2017 special session.</a:t>
            </a:r>
          </a:p>
        </p:txBody>
      </p:sp>
      <p:sp>
        <p:nvSpPr>
          <p:cNvPr id="4" name="Slide Number Placeholder 3"/>
          <p:cNvSpPr>
            <a:spLocks noGrp="1"/>
          </p:cNvSpPr>
          <p:nvPr>
            <p:ph type="sldNum" sz="quarter" idx="5"/>
          </p:nvPr>
        </p:nvSpPr>
        <p:spPr/>
        <p:txBody>
          <a:bodyPr/>
          <a:lstStyle/>
          <a:p>
            <a:fld id="{7AA9110A-7F7B-44D2-941A-CB0454B01B67}" type="slidenum">
              <a:rPr lang="en-US" smtClean="0"/>
              <a:t>16</a:t>
            </a:fld>
            <a:endParaRPr lang="en-US"/>
          </a:p>
        </p:txBody>
      </p:sp>
    </p:spTree>
    <p:extLst>
      <p:ext uri="{BB962C8B-B14F-4D97-AF65-F5344CB8AC3E}">
        <p14:creationId xmlns:p14="http://schemas.microsoft.com/office/powerpoint/2010/main" val="193635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A9110A-7F7B-44D2-941A-CB0454B01B67}" type="slidenum">
              <a:rPr lang="en-US" smtClean="0"/>
              <a:t>17</a:t>
            </a:fld>
            <a:endParaRPr lang="en-US"/>
          </a:p>
        </p:txBody>
      </p:sp>
    </p:spTree>
    <p:extLst>
      <p:ext uri="{BB962C8B-B14F-4D97-AF65-F5344CB8AC3E}">
        <p14:creationId xmlns:p14="http://schemas.microsoft.com/office/powerpoint/2010/main" val="359565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A9110A-7F7B-44D2-941A-CB0454B01B67}" type="slidenum">
              <a:rPr lang="en-US" smtClean="0"/>
              <a:t>18</a:t>
            </a:fld>
            <a:endParaRPr lang="en-US"/>
          </a:p>
        </p:txBody>
      </p:sp>
    </p:spTree>
    <p:extLst>
      <p:ext uri="{BB962C8B-B14F-4D97-AF65-F5344CB8AC3E}">
        <p14:creationId xmlns:p14="http://schemas.microsoft.com/office/powerpoint/2010/main" val="51441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A9110A-7F7B-44D2-941A-CB0454B01B67}" type="slidenum">
              <a:rPr lang="en-US" smtClean="0"/>
              <a:t>19</a:t>
            </a:fld>
            <a:endParaRPr lang="en-US"/>
          </a:p>
        </p:txBody>
      </p:sp>
    </p:spTree>
    <p:extLst>
      <p:ext uri="{BB962C8B-B14F-4D97-AF65-F5344CB8AC3E}">
        <p14:creationId xmlns:p14="http://schemas.microsoft.com/office/powerpoint/2010/main" val="202809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Calibri" panose="020F0502020204030204" pitchFamily="34" charset="0"/>
                <a:cs typeface="Times New Roman" panose="02020603050405020304" pitchFamily="18" charset="0"/>
              </a:rPr>
              <a:t>In August of 2021, the Star Tribune published a front-page expose on how Twin Cities zoning ordinances perpetuate racially segregated living patterns in the Twin Cities. The investigative team that researched the story discovered case after case where development restrictions that had commonly been included in racially restrictive covenants had simply migrated from the covenants to municipal zoning codes – in some cases, word for word – when the Supreme Court ruled those covenants unenforceable. Many of these restrictions live on, today, in current zoning codes.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And this isn’t just a racial equity issue, it’s a generational equity issue, as well. Today, these same restrictions prevent the creation of a new generation of “starter homes” for young millennial families of all races and ethnicities. I was not yet 30 years old when my wife and I purchased our first starter home, the “Condo in Redondo”. My two college educated daughters, who are approaching their 40</a:t>
            </a:r>
            <a:r>
              <a:rPr lang="en-US" sz="18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sz="1800" dirty="0">
                <a:latin typeface="Times New Roman" panose="02020603050405020304" pitchFamily="18" charset="0"/>
                <a:ea typeface="Calibri" panose="020F0502020204030204" pitchFamily="34" charset="0"/>
                <a:cs typeface="Times New Roman" panose="02020603050405020304" pitchFamily="18" charset="0"/>
              </a:rPr>
              <a:t> birthdays, have still not purchased their first homes because the “Starter Homes” built for previous generations are beyond their means.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House File 2235, the Legalizing Affordable Housing Act, is designed to sweep away barriers that prevent housing developers, both for-profit and non-profit, from building housing that responds to the demand for housing of all kinds at more affordable price points. After all, it doesn't matter how much money the legislature appropriates to build new affordable housing if cities won't allow it to be built. </a:t>
            </a:r>
          </a:p>
        </p:txBody>
      </p:sp>
      <p:sp>
        <p:nvSpPr>
          <p:cNvPr id="4" name="Slide Number Placeholder 3"/>
          <p:cNvSpPr>
            <a:spLocks noGrp="1"/>
          </p:cNvSpPr>
          <p:nvPr>
            <p:ph type="sldNum" sz="quarter" idx="5"/>
          </p:nvPr>
        </p:nvSpPr>
        <p:spPr/>
        <p:txBody>
          <a:bodyPr/>
          <a:lstStyle/>
          <a:p>
            <a:fld id="{7AA9110A-7F7B-44D2-941A-CB0454B01B67}" type="slidenum">
              <a:rPr lang="en-US" smtClean="0"/>
              <a:t>2</a:t>
            </a:fld>
            <a:endParaRPr lang="en-US"/>
          </a:p>
        </p:txBody>
      </p:sp>
    </p:spTree>
    <p:extLst>
      <p:ext uri="{BB962C8B-B14F-4D97-AF65-F5344CB8AC3E}">
        <p14:creationId xmlns:p14="http://schemas.microsoft.com/office/powerpoint/2010/main" val="131576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A9110A-7F7B-44D2-941A-CB0454B01B67}" type="slidenum">
              <a:rPr lang="en-US" smtClean="0"/>
              <a:t>20</a:t>
            </a:fld>
            <a:endParaRPr lang="en-US"/>
          </a:p>
        </p:txBody>
      </p:sp>
    </p:spTree>
    <p:extLst>
      <p:ext uri="{BB962C8B-B14F-4D97-AF65-F5344CB8AC3E}">
        <p14:creationId xmlns:p14="http://schemas.microsoft.com/office/powerpoint/2010/main" val="215397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21</a:t>
            </a:fld>
            <a:endParaRPr lang="en-US"/>
          </a:p>
        </p:txBody>
      </p:sp>
    </p:spTree>
    <p:extLst>
      <p:ext uri="{BB962C8B-B14F-4D97-AF65-F5344CB8AC3E}">
        <p14:creationId xmlns:p14="http://schemas.microsoft.com/office/powerpoint/2010/main" val="418391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latin typeface="Times New Roman" panose="02020603050405020304" pitchFamily="18" charset="0"/>
                <a:ea typeface="Calibri" panose="020F0502020204030204" pitchFamily="34" charset="0"/>
                <a:cs typeface="Times New Roman" panose="02020603050405020304" pitchFamily="18" charset="0"/>
              </a:rPr>
              <a:t>Back in 2020, the Star Tribune published my own piece entitled “Twin Cities housing: The 'flaming hoops' separating builders and cities” in which I observed that, in the absence of a mechanism for cities to use development impact fees to directly defray the cost of building the new infrastructure needed to support new housing projects, cities were resorting to backdoor mechanisms such as the “planned unit development” process to exact these fees from developers and to limit housing development to expensive executive homes which would have a quicker property tax pay off. </a:t>
            </a:r>
          </a:p>
          <a:p>
            <a:endParaRPr lang="en-US" sz="1800" b="1" dirty="0">
              <a:latin typeface="Times New Roman" panose="02020603050405020304" pitchFamily="18" charset="0"/>
              <a:ea typeface="Times New Roman" panose="02020603050405020304" pitchFamily="18" charset="0"/>
            </a:endParaRPr>
          </a:p>
          <a:p>
            <a:r>
              <a:rPr lang="en-US" sz="1800" kern="0" dirty="0">
                <a:latin typeface="Times New Roman" panose="02020603050405020304" pitchFamily="18" charset="0"/>
                <a:ea typeface="Calibri" panose="020F0502020204030204" pitchFamily="34" charset="0"/>
                <a:cs typeface="Times New Roman" panose="02020603050405020304" pitchFamily="18" charset="0"/>
              </a:rPr>
              <a:t>Under the PUD process the zoning code is essentially thrown out the window and the developer and city staff play “let's make a deal”. The planned unit development concept was invented to accommodate building sites with unique characteristics, and novel development forms that were not contemplated when the zoning code was devised. Requiring the use of the PUD process to approve everyday housing projects adds unnecessary time, cost and risk to every housing project. We must get back to a process wherein housing developers have the right to build housing which complies with zoning codes designed to “protect the public health, safety, and general welfare”.</a:t>
            </a:r>
          </a:p>
          <a:p>
            <a:endParaRPr lang="en-US" sz="1800" b="1" dirty="0">
              <a:latin typeface="Times New Roman" panose="02020603050405020304" pitchFamily="18" charset="0"/>
              <a:ea typeface="Times New Roman" panose="02020603050405020304" pitchFamily="18" charset="0"/>
            </a:endParaRPr>
          </a:p>
          <a:p>
            <a:r>
              <a:rPr lang="en-US" sz="1800" kern="0" dirty="0">
                <a:latin typeface="Times New Roman" panose="02020603050405020304" pitchFamily="18" charset="0"/>
                <a:ea typeface="Calibri" panose="020F0502020204030204" pitchFamily="34" charset="0"/>
                <a:cs typeface="Times New Roman" panose="02020603050405020304" pitchFamily="18" charset="0"/>
              </a:rPr>
              <a:t>Therefore, the very first article in this bill would provide cities with a direct way for development to “pay its own way” – but no more. In exchange, cities would be required, by the provisions in later articles of the bill, to relinquish the back door mechanisms that they currently use to exact indirect development fees from Housing developers. That’s the basic deal that I'm proposing in this bill between the cities and the housing developers.</a:t>
            </a:r>
          </a:p>
          <a:p>
            <a:endParaRPr lang="en-US" sz="1800" b="1" dirty="0">
              <a:latin typeface="Times New Roman" panose="02020603050405020304" pitchFamily="18" charset="0"/>
              <a:ea typeface="Times New Roman" panose="02020603050405020304" pitchFamily="18" charset="0"/>
            </a:endParaRPr>
          </a:p>
          <a:p>
            <a:r>
              <a:rPr lang="en-US" sz="1800" kern="0" dirty="0">
                <a:latin typeface="Times New Roman" panose="02020603050405020304" pitchFamily="18" charset="0"/>
                <a:ea typeface="Calibri" panose="020F0502020204030204" pitchFamily="34" charset="0"/>
                <a:cs typeface="Times New Roman" panose="02020603050405020304" pitchFamily="18" charset="0"/>
              </a:rPr>
              <a:t>In this draft of the bill, the development impact fee would be similar to an assessment against the property owners whose land would be rendered more developable, and therefore more valuable, if the infrastructure, such as a new or expanded road, was built. This article will probably be revised to make it more like Chapter 444, which provides an established, tried-and-true funding mechanism for water and sewer infrastructure and could be expanded to cover transportation infrastructure, as well.</a:t>
            </a:r>
            <a:endParaRPr lang="en-US" sz="1800" b="1"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3</a:t>
            </a:fld>
            <a:endParaRPr lang="en-US"/>
          </a:p>
        </p:txBody>
      </p:sp>
    </p:spTree>
    <p:extLst>
      <p:ext uri="{BB962C8B-B14F-4D97-AF65-F5344CB8AC3E}">
        <p14:creationId xmlns:p14="http://schemas.microsoft.com/office/powerpoint/2010/main" val="42075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1 </a:t>
            </a:r>
          </a:p>
        </p:txBody>
      </p:sp>
      <p:sp>
        <p:nvSpPr>
          <p:cNvPr id="4" name="Slide Number Placeholder 3"/>
          <p:cNvSpPr>
            <a:spLocks noGrp="1"/>
          </p:cNvSpPr>
          <p:nvPr>
            <p:ph type="sldNum" sz="quarter" idx="5"/>
          </p:nvPr>
        </p:nvSpPr>
        <p:spPr/>
        <p:txBody>
          <a:bodyPr/>
          <a:lstStyle/>
          <a:p>
            <a:fld id="{7AA9110A-7F7B-44D2-941A-CB0454B01B67}" type="slidenum">
              <a:rPr lang="en-US" smtClean="0"/>
              <a:t>4</a:t>
            </a:fld>
            <a:endParaRPr lang="en-US"/>
          </a:p>
        </p:txBody>
      </p:sp>
    </p:spTree>
    <p:extLst>
      <p:ext uri="{BB962C8B-B14F-4D97-AF65-F5344CB8AC3E}">
        <p14:creationId xmlns:p14="http://schemas.microsoft.com/office/powerpoint/2010/main" val="241114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dirty="0">
                <a:latin typeface="Times New Roman" panose="02020603050405020304" pitchFamily="18" charset="0"/>
                <a:ea typeface="Calibri" panose="020F0502020204030204" pitchFamily="34" charset="0"/>
                <a:cs typeface="Times New Roman" panose="02020603050405020304" pitchFamily="18" charset="0"/>
              </a:rPr>
              <a:t>After Minneapolis adopted its 2040 comprehensive plan, which included provisions which allow duplexes and triplexes in single family neighborhoods, the city was sued by NIMBY’s posing as environmentalists to block the plan. Article 2 of the bill would outlaw these lawsuits by preventing comprehensive plans from being challenged under the Minnesota Environmental Rights Act.</a:t>
            </a:r>
          </a:p>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5</a:t>
            </a:fld>
            <a:endParaRPr lang="en-US"/>
          </a:p>
        </p:txBody>
      </p:sp>
    </p:spTree>
    <p:extLst>
      <p:ext uri="{BB962C8B-B14F-4D97-AF65-F5344CB8AC3E}">
        <p14:creationId xmlns:p14="http://schemas.microsoft.com/office/powerpoint/2010/main" val="259109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Times New Roman" panose="02020603050405020304" pitchFamily="18" charset="0"/>
                <a:ea typeface="Calibri" panose="020F0502020204030204" pitchFamily="34" charset="0"/>
                <a:cs typeface="Times New Roman" panose="02020603050405020304" pitchFamily="18" charset="0"/>
              </a:rPr>
              <a:t>The remaining articles of the bill restrict the ability of cities to engage in exclusionary zoning practices which increase the cost of housing and restrict its supply.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You'll hear a lot today about “local control”, so a basic understanding of the Minnesota zoning statutes is in order. Cities in Minnesota are creatures of the State and derive their zoning authority from Chapter 462. Section 473, known as the Metropolitan Land Planning Act, provides an overlay that describes the relationship between local governments in the Twin Cities region and the Metropolitan Council, and the related requirements related to comprehensive planning and zoning.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latin typeface="Times New Roman" panose="02020603050405020304" pitchFamily="18" charset="0"/>
                <a:ea typeface="Calibri" panose="020F0502020204030204" pitchFamily="34" charset="0"/>
                <a:cs typeface="Times New Roman" panose="02020603050405020304" pitchFamily="18" charset="0"/>
              </a:rPr>
              <a:t>These statutes where last overhauled in 1995 and some of the reforms that were enacted in that period, such as the precedence of comprehensive plans over zoning, have been eroded by subsequent court decisions which exposed ambiguities in the wording and compromises the original legislative intent. The remaining articles of the bill represent a long overdue update of those 1995 statutes, not an assault on the autonomy of local governments.</a:t>
            </a:r>
          </a:p>
          <a:p>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r>
              <a:rPr lang="en-US" sz="1800" dirty="0">
                <a:latin typeface="Times New Roman" panose="02020603050405020304" pitchFamily="18" charset="0"/>
                <a:ea typeface="Calibri" panose="020F0502020204030204" pitchFamily="34" charset="0"/>
                <a:cs typeface="Times New Roman" panose="02020603050405020304" pitchFamily="18" charset="0"/>
              </a:rPr>
              <a:t>Whenever I hear the term “local control” expressed as a mantra with respect to this issue, I hear an echo of the term “states rights” as it was used to rationalize Jim Crow institutions such as the restrictive covenants that have been supplanted by the exclusionary zoning practices that we’re here to address, today.</a:t>
            </a:r>
          </a:p>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6</a:t>
            </a:fld>
            <a:endParaRPr lang="en-US"/>
          </a:p>
        </p:txBody>
      </p:sp>
    </p:spTree>
    <p:extLst>
      <p:ext uri="{BB962C8B-B14F-4D97-AF65-F5344CB8AC3E}">
        <p14:creationId xmlns:p14="http://schemas.microsoft.com/office/powerpoint/2010/main" val="249966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lack of a definition in the 1995 statutes for what it means for a city’s zoning to be in conformance with its comprehensive plan has effectively rendered this requirement meaningless -- it can mean whatever a city wants it to mean and so it’s effectively ignored. Courts have observed that discrepancies can be eliminated by either changing the zoning or changing the comp plan, so cities regularly conform their comp plans to their zoning even though it is clear that this is not what the 1995 legislature intended. The bill provides a common-sense definition of conformance which would lead to a better alignment of zoning ordinances to comprehensive plans.</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Existing law requires cities to conform their zoning to their comp plan within 9 months of an update to their comp plan. If this has not been done, the bill requires the city to do so upon receipt of a development proposal that is consistent with the comp plan.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bill prevents cities from freezing a housing development proposal by declaring a retroactive moratorium only after the development application has been received.</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Finally, in order to qualify for the Twin Cities Livable Communities grant program, cities in the metro area must commit to including enough land within their comprehensive plan to accommodate that city’s share of the region’s affordable housing needs over the next decade. The bill requires that this land also be zoned for affordable housing to count towards satisfying this requirement. </a:t>
            </a:r>
          </a:p>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7</a:t>
            </a:fld>
            <a:endParaRPr lang="en-US"/>
          </a:p>
        </p:txBody>
      </p:sp>
    </p:spTree>
    <p:extLst>
      <p:ext uri="{BB962C8B-B14F-4D97-AF65-F5344CB8AC3E}">
        <p14:creationId xmlns:p14="http://schemas.microsoft.com/office/powerpoint/2010/main" val="149593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8</a:t>
            </a:fld>
            <a:endParaRPr lang="en-US"/>
          </a:p>
        </p:txBody>
      </p:sp>
    </p:spTree>
    <p:extLst>
      <p:ext uri="{BB962C8B-B14F-4D97-AF65-F5344CB8AC3E}">
        <p14:creationId xmlns:p14="http://schemas.microsoft.com/office/powerpoint/2010/main" val="324691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9110A-7F7B-44D2-941A-CB0454B01B67}" type="slidenum">
              <a:rPr lang="en-US" smtClean="0"/>
              <a:t>9</a:t>
            </a:fld>
            <a:endParaRPr lang="en-US"/>
          </a:p>
        </p:txBody>
      </p:sp>
    </p:spTree>
    <p:extLst>
      <p:ext uri="{BB962C8B-B14F-4D97-AF65-F5344CB8AC3E}">
        <p14:creationId xmlns:p14="http://schemas.microsoft.com/office/powerpoint/2010/main" val="288775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C7F4F7D-0660-4668-9C6F-EC0430B5741B}"/>
              </a:ext>
            </a:extLst>
          </p:cNvPr>
          <p:cNvSpPr/>
          <p:nvPr userDrawn="1"/>
        </p:nvSpPr>
        <p:spPr bwMode="white">
          <a:xfrm>
            <a:off x="0" y="5032193"/>
            <a:ext cx="12192000" cy="1825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6914521-8BCC-4BE5-8EF7-6443FA163E57}"/>
              </a:ext>
            </a:extLst>
          </p:cNvPr>
          <p:cNvSpPr>
            <a:spLocks noGrp="1"/>
          </p:cNvSpPr>
          <p:nvPr>
            <p:ph type="ctrTitle" hasCustomPrompt="1"/>
          </p:nvPr>
        </p:nvSpPr>
        <p:spPr>
          <a:xfrm>
            <a:off x="1524000" y="1122363"/>
            <a:ext cx="9144000" cy="2387600"/>
          </a:xfrm>
        </p:spPr>
        <p:txBody>
          <a:bodyPr anchor="b"/>
          <a:lstStyle>
            <a:lvl1pPr algn="ctr">
              <a:defRPr sz="6000" baseline="0">
                <a:solidFill>
                  <a:schemeClr val="tx2">
                    <a:lumMod val="75000"/>
                  </a:schemeClr>
                </a:solidFill>
              </a:defRPr>
            </a:lvl1pPr>
          </a:lstStyle>
          <a:p>
            <a:r>
              <a:rPr lang="en-US" dirty="0"/>
              <a:t>Click to enter the slideshow title</a:t>
            </a:r>
          </a:p>
        </p:txBody>
      </p:sp>
      <p:sp>
        <p:nvSpPr>
          <p:cNvPr id="4" name="Date Placeholder 3">
            <a:extLst>
              <a:ext uri="{FF2B5EF4-FFF2-40B4-BE49-F238E27FC236}">
                <a16:creationId xmlns:a16="http://schemas.microsoft.com/office/drawing/2014/main" id="{07A3BDEF-F10A-4F37-9C1A-DBC49BC14CED}"/>
              </a:ext>
            </a:extLst>
          </p:cNvPr>
          <p:cNvSpPr>
            <a:spLocks noGrp="1"/>
          </p:cNvSpPr>
          <p:nvPr>
            <p:ph type="dt" sz="half" idx="10"/>
          </p:nvPr>
        </p:nvSpPr>
        <p:spPr/>
        <p:txBody>
          <a:bodyPr/>
          <a:lstStyle>
            <a:lvl1pPr>
              <a:defRPr baseline="0">
                <a:solidFill>
                  <a:schemeClr val="tx1"/>
                </a:solidFill>
              </a:defRPr>
            </a:lvl1pPr>
          </a:lstStyle>
          <a:p>
            <a:fld id="{15021643-D75A-4071-9D72-5D84281E6F42}" type="datetimeFigureOut">
              <a:rPr lang="en-US" smtClean="0"/>
              <a:pPr/>
              <a:t>3/5/2023</a:t>
            </a:fld>
            <a:endParaRPr lang="en-US" dirty="0"/>
          </a:p>
        </p:txBody>
      </p:sp>
      <p:sp>
        <p:nvSpPr>
          <p:cNvPr id="5" name="Footer Placeholder 4">
            <a:extLst>
              <a:ext uri="{FF2B5EF4-FFF2-40B4-BE49-F238E27FC236}">
                <a16:creationId xmlns:a16="http://schemas.microsoft.com/office/drawing/2014/main" id="{B6BB5AE1-C08B-4F7B-8D6C-787FCE00B6C4}"/>
              </a:ext>
            </a:extLst>
          </p:cNvPr>
          <p:cNvSpPr>
            <a:spLocks noGrp="1"/>
          </p:cNvSpPr>
          <p:nvPr>
            <p:ph type="ftr" sz="quarter" idx="11"/>
          </p:nvPr>
        </p:nvSpPr>
        <p:spPr/>
        <p:txBody>
          <a:bodyPr/>
          <a:lstStyle>
            <a:lvl1pPr>
              <a:defRPr baseline="0">
                <a:solidFill>
                  <a:schemeClr val="tx1"/>
                </a:solidFill>
              </a:defRPr>
            </a:lvl1pPr>
          </a:lstStyle>
          <a:p>
            <a:r>
              <a:rPr lang="en-US" dirty="0"/>
              <a:t>https://www.house.leg.state.mn.us/</a:t>
            </a:r>
          </a:p>
        </p:txBody>
      </p:sp>
      <p:sp>
        <p:nvSpPr>
          <p:cNvPr id="6" name="Slide Number Placeholder 5">
            <a:extLst>
              <a:ext uri="{FF2B5EF4-FFF2-40B4-BE49-F238E27FC236}">
                <a16:creationId xmlns:a16="http://schemas.microsoft.com/office/drawing/2014/main" id="{C2E56B84-EB1C-412B-9173-496678998818}"/>
              </a:ext>
            </a:extLst>
          </p:cNvPr>
          <p:cNvSpPr>
            <a:spLocks noGrp="1"/>
          </p:cNvSpPr>
          <p:nvPr>
            <p:ph type="sldNum" sz="quarter" idx="12"/>
          </p:nvPr>
        </p:nvSpPr>
        <p:spPr/>
        <p:txBody>
          <a:bodyPr/>
          <a:lstStyle>
            <a:lvl1pPr>
              <a:defRPr baseline="0">
                <a:solidFill>
                  <a:schemeClr val="tx1"/>
                </a:solidFill>
              </a:defRPr>
            </a:lvl1pPr>
          </a:lstStyle>
          <a:p>
            <a:fld id="{8491EE16-F4F1-4359-9065-454BD48D559A}" type="slidenum">
              <a:rPr lang="en-US" smtClean="0"/>
              <a:pPr/>
              <a:t>‹#›</a:t>
            </a:fld>
            <a:endParaRPr lang="en-US" dirty="0"/>
          </a:p>
        </p:txBody>
      </p:sp>
      <p:sp>
        <p:nvSpPr>
          <p:cNvPr id="8" name="Text Placeholder 4">
            <a:extLst>
              <a:ext uri="{FF2B5EF4-FFF2-40B4-BE49-F238E27FC236}">
                <a16:creationId xmlns:a16="http://schemas.microsoft.com/office/drawing/2014/main" id="{228D5A77-2D01-4CC8-950B-73FA58375732}"/>
              </a:ext>
            </a:extLst>
          </p:cNvPr>
          <p:cNvSpPr>
            <a:spLocks noGrp="1"/>
          </p:cNvSpPr>
          <p:nvPr>
            <p:ph type="body" sz="quarter" idx="17" hasCustomPrompt="1"/>
          </p:nvPr>
        </p:nvSpPr>
        <p:spPr bwMode="black">
          <a:xfrm>
            <a:off x="838200" y="5384768"/>
            <a:ext cx="10515600" cy="711465"/>
          </a:xfrm>
        </p:spPr>
        <p:txBody>
          <a:bodyPr>
            <a:normAutofit/>
          </a:bodyPr>
          <a:lstStyle>
            <a:lvl1pPr marL="0" indent="0" algn="ctr">
              <a:buNone/>
              <a:defRPr sz="2400" baseline="0">
                <a:solidFill>
                  <a:schemeClr val="tx1"/>
                </a:solidFill>
              </a:defRPr>
            </a:lvl1pPr>
          </a:lstStyle>
          <a:p>
            <a:pPr lvl="0"/>
            <a:r>
              <a:rPr lang="en-US" dirty="0"/>
              <a:t>Firstname </a:t>
            </a:r>
            <a:r>
              <a:rPr lang="en-US" dirty="0" err="1"/>
              <a:t>Lastname</a:t>
            </a:r>
            <a:r>
              <a:rPr lang="en-US" dirty="0"/>
              <a:t> | District or Job Title</a:t>
            </a:r>
          </a:p>
        </p:txBody>
      </p:sp>
      <p:pic>
        <p:nvPicPr>
          <p:cNvPr id="10" name="Picture 9" descr="A picture containing text&#10;&#10;Description automatically generated">
            <a:extLst>
              <a:ext uri="{FF2B5EF4-FFF2-40B4-BE49-F238E27FC236}">
                <a16:creationId xmlns:a16="http://schemas.microsoft.com/office/drawing/2014/main" id="{9780E4C1-FEDF-474E-A78D-8C01E69D2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6256" y="3659186"/>
            <a:ext cx="3459487" cy="1261875"/>
          </a:xfrm>
          <a:prstGeom prst="rect">
            <a:avLst/>
          </a:prstGeom>
        </p:spPr>
      </p:pic>
    </p:spTree>
    <p:extLst>
      <p:ext uri="{BB962C8B-B14F-4D97-AF65-F5344CB8AC3E}">
        <p14:creationId xmlns:p14="http://schemas.microsoft.com/office/powerpoint/2010/main" val="304258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rIns="0">
            <a:normAutofit/>
          </a:bodyPr>
          <a:lstStyle>
            <a:lvl1pPr algn="r">
              <a:defRPr sz="4400">
                <a:solidFill>
                  <a:schemeClr val="bg1"/>
                </a:solidFill>
              </a:defRPr>
            </a:lvl1pPr>
          </a:lstStyle>
          <a:p>
            <a:r>
              <a:rPr lang="en-US" dirty="0"/>
              <a:t>Click to edit slide title</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hasCustomPrompt="1"/>
          </p:nvPr>
        </p:nvSpPr>
        <p:spPr bwMode="gray">
          <a:xfrm>
            <a:off x="838200" y="1594624"/>
            <a:ext cx="5181600" cy="4582339"/>
          </a:xfrm>
          <a:noFill/>
        </p:spPr>
        <p:txBody>
          <a:bodyPr lIns="182880" tIns="182880" rIns="18288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hasCustomPrompt="1"/>
          </p:nvPr>
        </p:nvSpPr>
        <p:spPr bwMode="gray">
          <a:xfrm>
            <a:off x="6172200" y="1594624"/>
            <a:ext cx="5181600" cy="4582339"/>
          </a:xfrm>
          <a:noFill/>
        </p:spPr>
        <p:txBody>
          <a:bodyPr lIns="182880" tIns="182880" rIns="182880"/>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lvl1pPr>
              <a:defRPr baseline="0">
                <a:solidFill>
                  <a:schemeClr val="tx1"/>
                </a:solidFill>
              </a:defRPr>
            </a:lvl1pPr>
          </a:lstStyle>
          <a:p>
            <a:fld id="{5485A5BA-A5F9-4138-9E4B-FFD626F6437A}" type="datetime1">
              <a:rPr lang="en-US" smtClean="0"/>
              <a:pPr/>
              <a:t>3/5/2023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7" name="Slide Number Placeholder 7"/>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8532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White)">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rIns="0">
            <a:normAutofit/>
          </a:bodyPr>
          <a:lstStyle>
            <a:lvl1pPr algn="r">
              <a:defRPr sz="4400" b="0" baseline="0">
                <a:solidFill>
                  <a:schemeClr val="tx1"/>
                </a:solidFill>
              </a:defRPr>
            </a:lvl1pPr>
          </a:lstStyle>
          <a:p>
            <a:r>
              <a:rPr lang="en-US" dirty="0"/>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lvl1pPr>
              <a:defRPr baseline="0">
                <a:solidFill>
                  <a:schemeClr val="tx1"/>
                </a:solidFill>
              </a:defRPr>
            </a:lvl1pPr>
          </a:lstStyle>
          <a:p>
            <a:fld id="{7C198DD1-C477-482D-A126-3FBDD1778E48}" type="datetime1">
              <a:rPr lang="en-US" smtClean="0"/>
              <a:pPr/>
              <a:t>3/5/2023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7" name="Slide Number Placeholder 7"/>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501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rIns="0">
            <a:normAutofit/>
          </a:bodyPr>
          <a:lstStyle>
            <a:lvl1pPr algn="r">
              <a:defRPr sz="4400" baseline="0">
                <a:solidFill>
                  <a:schemeClr val="tx2">
                    <a:lumMod val="75000"/>
                  </a:schemeClr>
                </a:solidFill>
              </a:defRPr>
            </a:lvl1pPr>
          </a:lstStyle>
          <a:p>
            <a:r>
              <a:rPr lang="en-US" dirty="0"/>
              <a:t>Click to edit slide title</a:t>
            </a:r>
          </a:p>
        </p:txBody>
      </p:sp>
      <p:sp>
        <p:nvSpPr>
          <p:cNvPr id="13" name="Content Placeholder 2"/>
          <p:cNvSpPr>
            <a:spLocks noGrp="1"/>
          </p:cNvSpPr>
          <p:nvPr>
            <p:ph sz="quarter" idx="10" hasCustomPrompt="1"/>
          </p:nvPr>
        </p:nvSpPr>
        <p:spPr bwMode="white">
          <a:xfrm>
            <a:off x="838200" y="1366345"/>
            <a:ext cx="6234953" cy="4788393"/>
          </a:xfrm>
        </p:spPr>
        <p:txBody>
          <a:bodyPr/>
          <a:lstStyle>
            <a:lvl1pPr>
              <a:buClr>
                <a:schemeClr val="tx1"/>
              </a:buClr>
              <a:defRPr baseline="0">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vl4pPr>
              <a:buClr>
                <a:schemeClr val="tx1"/>
              </a:buClr>
              <a:defRPr baseline="0">
                <a:solidFill>
                  <a:schemeClr val="tx1"/>
                </a:solidFill>
              </a:defRPr>
            </a:lvl4pPr>
            <a:lvl5pPr>
              <a:buClr>
                <a:schemeClr val="tx1"/>
              </a:buClr>
              <a:defRPr baseline="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baseline="0">
                <a:solidFill>
                  <a:schemeClr val="tx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baseline="0">
                <a:solidFill>
                  <a:schemeClr val="tx1"/>
                </a:solidFill>
              </a:defRPr>
            </a:lvl1pPr>
          </a:lstStyle>
          <a:p>
            <a:fld id="{F4B91AA0-3BA7-4036-A3DA-317C6C4FFA29}" type="datetime1">
              <a:rPr lang="en-US" smtClean="0"/>
              <a:pPr/>
              <a:t>3/5/2023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baseline="0">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484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age (4 Images)">
    <p:bg bwMode="gray">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rIns="0">
            <a:normAutofit/>
          </a:bodyPr>
          <a:lstStyle>
            <a:lvl1pPr algn="r">
              <a:defRPr sz="44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baseline="0">
                <a:solidFill>
                  <a:schemeClr val="tx1"/>
                </a:solidFill>
              </a:defRPr>
            </a:lvl1pPr>
          </a:lstStyle>
          <a:p>
            <a:pPr lvl="0"/>
            <a:r>
              <a:rPr lang="en-US" dirty="0"/>
              <a:t>First name Last name</a:t>
            </a:r>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3" name="Date Placeholder 11"/>
          <p:cNvSpPr>
            <a:spLocks noGrp="1"/>
          </p:cNvSpPr>
          <p:nvPr>
            <p:ph type="dt" sz="half" idx="10"/>
          </p:nvPr>
        </p:nvSpPr>
        <p:spPr bwMode="black"/>
        <p:txBody>
          <a:bodyPr/>
          <a:lstStyle>
            <a:lvl1pPr>
              <a:defRPr baseline="0">
                <a:solidFill>
                  <a:schemeClr val="tx1"/>
                </a:solidFill>
              </a:defRPr>
            </a:lvl1pPr>
          </a:lstStyle>
          <a:p>
            <a:fld id="{936DB2D6-5DF4-4264-A4A1-7D3EAF38D255}" type="datetime1">
              <a:rPr lang="en-US" smtClean="0"/>
              <a:pPr/>
              <a:t>3/5/2023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5" name="Slide Number Placeholder 13"/>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4">
            <a:extLst>
              <a:ext uri="{FF2B5EF4-FFF2-40B4-BE49-F238E27FC236}">
                <a16:creationId xmlns:a16="http://schemas.microsoft.com/office/drawing/2014/main" id="{19B88554-B299-4EAC-8AA1-FE9112E904D8}"/>
              </a:ext>
            </a:extLst>
          </p:cNvPr>
          <p:cNvSpPr>
            <a:spLocks noGrp="1"/>
          </p:cNvSpPr>
          <p:nvPr>
            <p:ph type="body" sz="quarter" idx="21" hasCustomPrompt="1"/>
          </p:nvPr>
        </p:nvSpPr>
        <p:spPr bwMode="black">
          <a:xfrm>
            <a:off x="3422358" y="4321397"/>
            <a:ext cx="2542477" cy="723900"/>
          </a:xfrm>
        </p:spPr>
        <p:txBody>
          <a:bodyPr>
            <a:normAutofit/>
          </a:bodyPr>
          <a:lstStyle>
            <a:lvl1pPr marL="0" indent="0" algn="ctr">
              <a:lnSpc>
                <a:spcPct val="100000"/>
              </a:lnSpc>
              <a:spcBef>
                <a:spcPts val="0"/>
              </a:spcBef>
              <a:buNone/>
              <a:defRPr sz="1800" b="0" baseline="0">
                <a:solidFill>
                  <a:schemeClr val="tx1"/>
                </a:solidFill>
              </a:defRPr>
            </a:lvl1pPr>
          </a:lstStyle>
          <a:p>
            <a:pPr lvl="0"/>
            <a:r>
              <a:rPr lang="en-US" dirty="0"/>
              <a:t>First name Last name</a:t>
            </a:r>
          </a:p>
          <a:p>
            <a:pPr lvl="0"/>
            <a:r>
              <a:rPr lang="en-US" dirty="0"/>
              <a:t>Job Title</a:t>
            </a:r>
          </a:p>
        </p:txBody>
      </p:sp>
      <p:sp>
        <p:nvSpPr>
          <p:cNvPr id="18" name="Text Placeholder 4">
            <a:extLst>
              <a:ext uri="{FF2B5EF4-FFF2-40B4-BE49-F238E27FC236}">
                <a16:creationId xmlns:a16="http://schemas.microsoft.com/office/drawing/2014/main" id="{3639A705-37A7-4718-BF3F-D94CF4B79D15}"/>
              </a:ext>
            </a:extLst>
          </p:cNvPr>
          <p:cNvSpPr>
            <a:spLocks noGrp="1"/>
          </p:cNvSpPr>
          <p:nvPr>
            <p:ph type="body" sz="quarter" idx="22" hasCustomPrompt="1"/>
          </p:nvPr>
        </p:nvSpPr>
        <p:spPr bwMode="black">
          <a:xfrm>
            <a:off x="6262997" y="4332757"/>
            <a:ext cx="2542477" cy="723900"/>
          </a:xfrm>
        </p:spPr>
        <p:txBody>
          <a:bodyPr>
            <a:normAutofit/>
          </a:bodyPr>
          <a:lstStyle>
            <a:lvl1pPr marL="0" indent="0" algn="ctr">
              <a:lnSpc>
                <a:spcPct val="100000"/>
              </a:lnSpc>
              <a:spcBef>
                <a:spcPts val="0"/>
              </a:spcBef>
              <a:buNone/>
              <a:defRPr sz="1800" b="0" baseline="0">
                <a:solidFill>
                  <a:schemeClr val="tx1"/>
                </a:solidFill>
              </a:defRPr>
            </a:lvl1pPr>
          </a:lstStyle>
          <a:p>
            <a:pPr lvl="0"/>
            <a:r>
              <a:rPr lang="en-US" dirty="0"/>
              <a:t>First name Last name</a:t>
            </a:r>
          </a:p>
          <a:p>
            <a:pPr lvl="0"/>
            <a:r>
              <a:rPr lang="en-US" dirty="0"/>
              <a:t>Job Title</a:t>
            </a:r>
          </a:p>
        </p:txBody>
      </p:sp>
      <p:sp>
        <p:nvSpPr>
          <p:cNvPr id="20" name="Text Placeholder 4">
            <a:extLst>
              <a:ext uri="{FF2B5EF4-FFF2-40B4-BE49-F238E27FC236}">
                <a16:creationId xmlns:a16="http://schemas.microsoft.com/office/drawing/2014/main" id="{BD81FEEF-1C6A-4C07-8B14-777C0546D315}"/>
              </a:ext>
            </a:extLst>
          </p:cNvPr>
          <p:cNvSpPr>
            <a:spLocks noGrp="1"/>
          </p:cNvSpPr>
          <p:nvPr>
            <p:ph type="body" sz="quarter" idx="23" hasCustomPrompt="1"/>
          </p:nvPr>
        </p:nvSpPr>
        <p:spPr bwMode="black">
          <a:xfrm>
            <a:off x="9103636" y="4321397"/>
            <a:ext cx="2542477" cy="723900"/>
          </a:xfrm>
        </p:spPr>
        <p:txBody>
          <a:bodyPr>
            <a:normAutofit/>
          </a:bodyPr>
          <a:lstStyle>
            <a:lvl1pPr marL="0" indent="0" algn="ctr">
              <a:lnSpc>
                <a:spcPct val="100000"/>
              </a:lnSpc>
              <a:spcBef>
                <a:spcPts val="0"/>
              </a:spcBef>
              <a:buNone/>
              <a:defRPr sz="1800" b="0" baseline="0">
                <a:solidFill>
                  <a:schemeClr val="tx1"/>
                </a:solidFill>
              </a:defRPr>
            </a:lvl1pPr>
          </a:lstStyle>
          <a:p>
            <a:pPr lvl="0"/>
            <a:r>
              <a:rPr lang="en-US" dirty="0"/>
              <a:t>First name Last name</a:t>
            </a:r>
          </a:p>
          <a:p>
            <a:pPr lvl="0"/>
            <a:r>
              <a:rPr lang="en-US" dirty="0"/>
              <a:t>Job Title</a:t>
            </a:r>
          </a:p>
        </p:txBody>
      </p:sp>
    </p:spTree>
    <p:extLst>
      <p:ext uri="{BB962C8B-B14F-4D97-AF65-F5344CB8AC3E}">
        <p14:creationId xmlns:p14="http://schemas.microsoft.com/office/powerpoint/2010/main" val="2460037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4-grid)">
    <p:bg bwMode="gray">
      <p:bgPr>
        <a:solidFill>
          <a:schemeClr val="bg1">
            <a:lumMod val="95000"/>
          </a:schemeClr>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rIns="0">
            <a:normAutofit/>
          </a:bodyPr>
          <a:lstStyle>
            <a:lvl1pPr algn="r">
              <a:defRPr sz="4400">
                <a:solidFill>
                  <a:schemeClr val="bg1"/>
                </a:solidFill>
              </a:defRPr>
            </a:lvl1pPr>
          </a:lstStyle>
          <a:p>
            <a:r>
              <a:rPr lang="en-US" dirty="0"/>
              <a:t>Click to edit slide title </a:t>
            </a:r>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hasCustomPrompt="1"/>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hasCustomPrompt="1"/>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11"/>
          <p:cNvSpPr>
            <a:spLocks noGrp="1"/>
          </p:cNvSpPr>
          <p:nvPr>
            <p:ph type="dt" sz="half" idx="10"/>
          </p:nvPr>
        </p:nvSpPr>
        <p:spPr bwMode="black"/>
        <p:txBody>
          <a:bodyPr/>
          <a:lstStyle>
            <a:lvl1pPr>
              <a:defRPr baseline="0">
                <a:solidFill>
                  <a:schemeClr val="tx1"/>
                </a:solidFill>
              </a:defRPr>
            </a:lvl1pPr>
          </a:lstStyle>
          <a:p>
            <a:fld id="{8DC79626-CE5A-4834-975C-E7305BA2E281}" type="datetime1">
              <a:rPr lang="en-US" smtClean="0"/>
              <a:pPr/>
              <a:t>3/5/2023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5" name="Slide Number Placeholder 13"/>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0602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4-Up Grid)">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rIns="0">
            <a:normAutofit/>
          </a:bodyPr>
          <a:lstStyle>
            <a:lvl1pPr algn="r">
              <a:defRPr sz="44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11">
            <a:extLst>
              <a:ext uri="{FF2B5EF4-FFF2-40B4-BE49-F238E27FC236}">
                <a16:creationId xmlns:a16="http://schemas.microsoft.com/office/drawing/2014/main" id="{56117543-48D8-4800-8D6F-85310E1777AE}"/>
              </a:ext>
            </a:extLst>
          </p:cNvPr>
          <p:cNvSpPr>
            <a:spLocks noGrp="1"/>
          </p:cNvSpPr>
          <p:nvPr>
            <p:ph type="dt" sz="half" idx="10"/>
          </p:nvPr>
        </p:nvSpPr>
        <p:spPr bwMode="black">
          <a:xfrm>
            <a:off x="838200" y="6356350"/>
            <a:ext cx="2743200" cy="365125"/>
          </a:xfrm>
        </p:spPr>
        <p:txBody>
          <a:bodyPr/>
          <a:lstStyle>
            <a:lvl1pPr>
              <a:defRPr baseline="0">
                <a:solidFill>
                  <a:schemeClr val="tx1"/>
                </a:solidFill>
              </a:defRPr>
            </a:lvl1pPr>
          </a:lstStyle>
          <a:p>
            <a:fld id="{8DC79626-CE5A-4834-975C-E7305BA2E281}" type="datetime1">
              <a:rPr lang="en-US" smtClean="0"/>
              <a:pPr/>
              <a:t>3/5/2023</a:t>
            </a:fld>
            <a:endParaRPr lang="en-US" dirty="0"/>
          </a:p>
        </p:txBody>
      </p:sp>
      <p:sp>
        <p:nvSpPr>
          <p:cNvPr id="22" name="Footer Placeholder 12">
            <a:extLst>
              <a:ext uri="{FF2B5EF4-FFF2-40B4-BE49-F238E27FC236}">
                <a16:creationId xmlns:a16="http://schemas.microsoft.com/office/drawing/2014/main" id="{AD76D9CA-D9E0-426C-B8EE-BEC16EDBB381}"/>
              </a:ext>
            </a:extLst>
          </p:cNvPr>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25" name="Slide Number Placeholder 13">
            <a:extLst>
              <a:ext uri="{FF2B5EF4-FFF2-40B4-BE49-F238E27FC236}">
                <a16:creationId xmlns:a16="http://schemas.microsoft.com/office/drawing/2014/main" id="{2D4F302A-4963-416A-8138-08B5DB9BF06E}"/>
              </a:ext>
            </a:extLst>
          </p:cNvPr>
          <p:cNvSpPr>
            <a:spLocks noGrp="1"/>
          </p:cNvSpPr>
          <p:nvPr>
            <p:ph type="sldNum" sz="quarter" idx="12"/>
          </p:nvPr>
        </p:nvSpPr>
        <p:spPr bwMode="black">
          <a:xfrm>
            <a:off x="8610600" y="6356350"/>
            <a:ext cx="2743200" cy="365125"/>
          </a:xfrm>
        </p:spPr>
        <p:txBody>
          <a:bodyPr/>
          <a:lstStyle>
            <a:lvl1pPr>
              <a:defRPr baseline="0">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8368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Big Imag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dirty="0"/>
              <a:t>Click icon to add picture</a:t>
            </a:r>
          </a:p>
        </p:txBody>
      </p:sp>
      <p:sp>
        <p:nvSpPr>
          <p:cNvPr id="5" name="Rectangle 2"/>
          <p:cNvSpPr txBox="1">
            <a:spLocks/>
          </p:cNvSpPr>
          <p:nvPr userDrawn="1"/>
        </p:nvSpPr>
        <p:spPr bwMode="black">
          <a:xfrm>
            <a:off x="-1" y="5638800"/>
            <a:ext cx="12192000" cy="1219200"/>
          </a:xfrm>
          <a:prstGeom prst="rect">
            <a:avLst/>
          </a:prstGeom>
          <a:solidFill>
            <a:schemeClr val="accent1">
              <a:lumMod val="75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699" y="5638801"/>
            <a:ext cx="11658600" cy="1219200"/>
          </a:xfrm>
          <a:noFill/>
        </p:spPr>
        <p:txBody>
          <a:bodyPr>
            <a:normAutofit/>
          </a:bodyPr>
          <a:lstStyle>
            <a:lvl1pPr algn="ctr">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79114861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Green Background)">
    <p:bg bwMode="black">
      <p:bgPr>
        <a:gradFill>
          <a:gsLst>
            <a:gs pos="46000">
              <a:schemeClr val="accent1">
                <a:lumMod val="50000"/>
              </a:schemeClr>
            </a:gs>
            <a:gs pos="21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lumMod val="75000"/>
                  </a:schemeClr>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1"/>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3/5/2023</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600" baseline="0">
                <a:solidFill>
                  <a:schemeClr val="bg1"/>
                </a:solidFill>
              </a:defRPr>
            </a:lvl1pPr>
          </a:lstStyle>
          <a:p>
            <a:r>
              <a:rPr lang="en-US" dirty="0"/>
              <a:t>https://www.house.leg.state.mn.us/</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sz="1600" baseline="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34512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eenshot (Green background)">
    <p:bg bwMode="black">
      <p:bgPr>
        <a:gradFill>
          <a:gsLst>
            <a:gs pos="53000">
              <a:schemeClr val="accent1">
                <a:lumMod val="50000"/>
              </a:schemeClr>
            </a:gs>
            <a:gs pos="9000">
              <a:srgbClr val="3F772B"/>
            </a:gs>
            <a:gs pos="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93EABAF-E5F7-4A85-B441-023CC92DE2E1}"/>
              </a:ext>
            </a:extLst>
          </p:cNvPr>
          <p:cNvSpPr>
            <a:spLocks noGrp="1"/>
          </p:cNvSpPr>
          <p:nvPr>
            <p:ph type="title"/>
          </p:nvPr>
        </p:nvSpPr>
        <p:spPr bwMode="white">
          <a:xfrm>
            <a:off x="838200" y="-1"/>
            <a:ext cx="10515600" cy="1216025"/>
          </a:xfrm>
          <a:noFill/>
        </p:spPr>
        <p:txBody>
          <a:bodyPr lIns="0" rIns="0">
            <a:normAutofit/>
          </a:bodyPr>
          <a:lstStyle>
            <a:lvl1pPr algn="r">
              <a:defRPr sz="4400" baseline="0">
                <a:solidFill>
                  <a:schemeClr val="bg1"/>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B67F569C-7A39-418E-825C-B174C220684C}"/>
              </a:ext>
            </a:extLst>
          </p:cNvPr>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3">
            <a:extLst>
              <a:ext uri="{FF2B5EF4-FFF2-40B4-BE49-F238E27FC236}">
                <a16:creationId xmlns:a16="http://schemas.microsoft.com/office/drawing/2014/main" id="{9FAEAC4C-140B-4951-A19E-3879889426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a:extLst>
              <a:ext uri="{FF2B5EF4-FFF2-40B4-BE49-F238E27FC236}">
                <a16:creationId xmlns:a16="http://schemas.microsoft.com/office/drawing/2014/main" id="{C8BFEE4B-115C-4289-8AE4-F45DD0490E89}"/>
              </a:ext>
            </a:extLst>
          </p:cNvPr>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111298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accent1">
              <a:lumMod val="75000"/>
            </a:schemeClr>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Email address</a:t>
            </a:r>
          </a:p>
          <a:p>
            <a:pPr lvl="0"/>
            <a:r>
              <a:rPr lang="en-US" dirty="0"/>
              <a:t>555-555-5555</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BFE84FE2-0893-4A8B-BBEB-9F36F5AEB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2395" y="168730"/>
            <a:ext cx="5937516" cy="1264923"/>
          </a:xfrm>
          <a:prstGeom prst="rect">
            <a:avLst/>
          </a:prstGeom>
        </p:spPr>
      </p:pic>
      <p:sp>
        <p:nvSpPr>
          <p:cNvPr id="12" name="Date Placeholder 11">
            <a:extLst>
              <a:ext uri="{FF2B5EF4-FFF2-40B4-BE49-F238E27FC236}">
                <a16:creationId xmlns:a16="http://schemas.microsoft.com/office/drawing/2014/main" id="{5995EAAD-4726-4E91-9BEE-1BC2A085CF72}"/>
              </a:ext>
            </a:extLst>
          </p:cNvPr>
          <p:cNvSpPr>
            <a:spLocks noGrp="1"/>
          </p:cNvSpPr>
          <p:nvPr>
            <p:ph type="dt" sz="half" idx="10"/>
          </p:nvPr>
        </p:nvSpPr>
        <p:spPr bwMode="black">
          <a:xfrm>
            <a:off x="838200" y="6356350"/>
            <a:ext cx="2743200" cy="365125"/>
          </a:xfrm>
        </p:spPr>
        <p:txBody>
          <a:bodyPr/>
          <a:lstStyle>
            <a:lvl1pPr>
              <a:defRPr baseline="0">
                <a:solidFill>
                  <a:schemeClr val="tx1"/>
                </a:solidFill>
              </a:defRPr>
            </a:lvl1pPr>
          </a:lstStyle>
          <a:p>
            <a:fld id="{8DC79626-CE5A-4834-975C-E7305BA2E281}" type="datetime1">
              <a:rPr lang="en-US" smtClean="0"/>
              <a:pPr/>
              <a:t>3/5/2023</a:t>
            </a:fld>
            <a:endParaRPr lang="en-US" dirty="0"/>
          </a:p>
        </p:txBody>
      </p:sp>
      <p:sp>
        <p:nvSpPr>
          <p:cNvPr id="13" name="Footer Placeholder 12">
            <a:extLst>
              <a:ext uri="{FF2B5EF4-FFF2-40B4-BE49-F238E27FC236}">
                <a16:creationId xmlns:a16="http://schemas.microsoft.com/office/drawing/2014/main" id="{27D107F8-1E1B-4595-A221-434BE30C3743}"/>
              </a:ext>
            </a:extLst>
          </p:cNvPr>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14" name="Slide Number Placeholder 13">
            <a:extLst>
              <a:ext uri="{FF2B5EF4-FFF2-40B4-BE49-F238E27FC236}">
                <a16:creationId xmlns:a16="http://schemas.microsoft.com/office/drawing/2014/main" id="{DCBF8195-5A12-4D84-BECE-5ED6F05482E1}"/>
              </a:ext>
            </a:extLst>
          </p:cNvPr>
          <p:cNvSpPr>
            <a:spLocks noGrp="1"/>
          </p:cNvSpPr>
          <p:nvPr>
            <p:ph type="sldNum" sz="quarter" idx="12"/>
          </p:nvPr>
        </p:nvSpPr>
        <p:spPr bwMode="black">
          <a:xfrm>
            <a:off x="8610600" y="6356350"/>
            <a:ext cx="2743200" cy="365125"/>
          </a:xfrm>
        </p:spPr>
        <p:txBody>
          <a:bodyPr/>
          <a:lstStyle>
            <a:lvl1pPr>
              <a:defRPr baseline="0">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1116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C7F4F7D-0660-4668-9C6F-EC0430B5741B}"/>
              </a:ext>
            </a:extLst>
          </p:cNvPr>
          <p:cNvSpPr/>
          <p:nvPr userDrawn="1"/>
        </p:nvSpPr>
        <p:spPr bwMode="white">
          <a:xfrm>
            <a:off x="0" y="0"/>
            <a:ext cx="12192000" cy="3602735"/>
          </a:xfrm>
          <a:prstGeom prst="rect">
            <a:avLst/>
          </a:prstGeom>
          <a:solidFill>
            <a:srgbClr val="3F7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6914521-8BCC-4BE5-8EF7-6443FA163E57}"/>
              </a:ext>
            </a:extLst>
          </p:cNvPr>
          <p:cNvSpPr>
            <a:spLocks noGrp="1"/>
          </p:cNvSpPr>
          <p:nvPr>
            <p:ph type="ctrTitle" hasCustomPrompt="1"/>
          </p:nvPr>
        </p:nvSpPr>
        <p:spPr>
          <a:xfrm>
            <a:off x="1524000" y="1071564"/>
            <a:ext cx="9144000" cy="2387600"/>
          </a:xfrm>
        </p:spPr>
        <p:txBody>
          <a:bodyPr anchor="b"/>
          <a:lstStyle>
            <a:lvl1pPr algn="ctr">
              <a:defRPr sz="6000" baseline="0">
                <a:solidFill>
                  <a:schemeClr val="bg1"/>
                </a:solidFill>
              </a:defRPr>
            </a:lvl1pPr>
          </a:lstStyle>
          <a:p>
            <a:r>
              <a:rPr lang="en-US" dirty="0"/>
              <a:t>Click to enter the slideshow title</a:t>
            </a:r>
          </a:p>
        </p:txBody>
      </p:sp>
      <p:sp>
        <p:nvSpPr>
          <p:cNvPr id="4" name="Date Placeholder 3">
            <a:extLst>
              <a:ext uri="{FF2B5EF4-FFF2-40B4-BE49-F238E27FC236}">
                <a16:creationId xmlns:a16="http://schemas.microsoft.com/office/drawing/2014/main" id="{07A3BDEF-F10A-4F37-9C1A-DBC49BC14CED}"/>
              </a:ext>
            </a:extLst>
          </p:cNvPr>
          <p:cNvSpPr>
            <a:spLocks noGrp="1"/>
          </p:cNvSpPr>
          <p:nvPr>
            <p:ph type="dt" sz="half" idx="10"/>
          </p:nvPr>
        </p:nvSpPr>
        <p:spPr/>
        <p:txBody>
          <a:bodyPr/>
          <a:lstStyle>
            <a:lvl1pPr>
              <a:defRPr baseline="0">
                <a:solidFill>
                  <a:schemeClr val="tx1"/>
                </a:solidFill>
              </a:defRPr>
            </a:lvl1pPr>
          </a:lstStyle>
          <a:p>
            <a:fld id="{15021643-D75A-4071-9D72-5D84281E6F42}" type="datetimeFigureOut">
              <a:rPr lang="en-US" smtClean="0"/>
              <a:pPr/>
              <a:t>3/5/2023</a:t>
            </a:fld>
            <a:endParaRPr lang="en-US" dirty="0"/>
          </a:p>
        </p:txBody>
      </p:sp>
      <p:sp>
        <p:nvSpPr>
          <p:cNvPr id="5" name="Footer Placeholder 4">
            <a:extLst>
              <a:ext uri="{FF2B5EF4-FFF2-40B4-BE49-F238E27FC236}">
                <a16:creationId xmlns:a16="http://schemas.microsoft.com/office/drawing/2014/main" id="{B6BB5AE1-C08B-4F7B-8D6C-787FCE00B6C4}"/>
              </a:ext>
            </a:extLst>
          </p:cNvPr>
          <p:cNvSpPr>
            <a:spLocks noGrp="1"/>
          </p:cNvSpPr>
          <p:nvPr>
            <p:ph type="ftr" sz="quarter" idx="11"/>
          </p:nvPr>
        </p:nvSpPr>
        <p:spPr/>
        <p:txBody>
          <a:bodyPr/>
          <a:lstStyle>
            <a:lvl1pPr>
              <a:defRPr baseline="0">
                <a:solidFill>
                  <a:schemeClr val="tx1"/>
                </a:solidFill>
              </a:defRPr>
            </a:lvl1pPr>
          </a:lstStyle>
          <a:p>
            <a:r>
              <a:rPr lang="en-US" dirty="0"/>
              <a:t>https://www.house.leg.state.mn.us/</a:t>
            </a:r>
          </a:p>
        </p:txBody>
      </p:sp>
      <p:sp>
        <p:nvSpPr>
          <p:cNvPr id="6" name="Slide Number Placeholder 5">
            <a:extLst>
              <a:ext uri="{FF2B5EF4-FFF2-40B4-BE49-F238E27FC236}">
                <a16:creationId xmlns:a16="http://schemas.microsoft.com/office/drawing/2014/main" id="{C2E56B84-EB1C-412B-9173-496678998818}"/>
              </a:ext>
            </a:extLst>
          </p:cNvPr>
          <p:cNvSpPr>
            <a:spLocks noGrp="1"/>
          </p:cNvSpPr>
          <p:nvPr>
            <p:ph type="sldNum" sz="quarter" idx="12"/>
          </p:nvPr>
        </p:nvSpPr>
        <p:spPr/>
        <p:txBody>
          <a:bodyPr/>
          <a:lstStyle>
            <a:lvl1pPr>
              <a:defRPr baseline="0">
                <a:solidFill>
                  <a:schemeClr val="tx1"/>
                </a:solidFill>
              </a:defRPr>
            </a:lvl1pPr>
          </a:lstStyle>
          <a:p>
            <a:fld id="{8491EE16-F4F1-4359-9065-454BD48D559A}" type="slidenum">
              <a:rPr lang="en-US" smtClean="0"/>
              <a:pPr/>
              <a:t>‹#›</a:t>
            </a:fld>
            <a:endParaRPr lang="en-US" dirty="0"/>
          </a:p>
        </p:txBody>
      </p:sp>
      <p:sp>
        <p:nvSpPr>
          <p:cNvPr id="8" name="Text Placeholder 4">
            <a:extLst>
              <a:ext uri="{FF2B5EF4-FFF2-40B4-BE49-F238E27FC236}">
                <a16:creationId xmlns:a16="http://schemas.microsoft.com/office/drawing/2014/main" id="{228D5A77-2D01-4CC8-950B-73FA58375732}"/>
              </a:ext>
            </a:extLst>
          </p:cNvPr>
          <p:cNvSpPr>
            <a:spLocks noGrp="1"/>
          </p:cNvSpPr>
          <p:nvPr>
            <p:ph type="body" sz="quarter" idx="17" hasCustomPrompt="1"/>
          </p:nvPr>
        </p:nvSpPr>
        <p:spPr bwMode="black">
          <a:xfrm>
            <a:off x="838200" y="5384768"/>
            <a:ext cx="10515600" cy="711465"/>
          </a:xfrm>
        </p:spPr>
        <p:txBody>
          <a:bodyPr>
            <a:normAutofit/>
          </a:bodyPr>
          <a:lstStyle>
            <a:lvl1pPr marL="0" indent="0" algn="ctr">
              <a:buNone/>
              <a:defRPr sz="2400" baseline="0">
                <a:solidFill>
                  <a:schemeClr val="tx1"/>
                </a:solidFill>
              </a:defRPr>
            </a:lvl1pPr>
          </a:lstStyle>
          <a:p>
            <a:pPr lvl="0"/>
            <a:r>
              <a:rPr lang="en-US" dirty="0"/>
              <a:t>Firstname </a:t>
            </a:r>
            <a:r>
              <a:rPr lang="en-US" dirty="0" err="1"/>
              <a:t>Lastname</a:t>
            </a:r>
            <a:r>
              <a:rPr lang="en-US" dirty="0"/>
              <a:t> | District or Job Title</a:t>
            </a:r>
          </a:p>
        </p:txBody>
      </p:sp>
      <p:pic>
        <p:nvPicPr>
          <p:cNvPr id="12" name="Picture 11" descr="A picture containing text&#10;&#10;Description automatically generated">
            <a:extLst>
              <a:ext uri="{FF2B5EF4-FFF2-40B4-BE49-F238E27FC236}">
                <a16:creationId xmlns:a16="http://schemas.microsoft.com/office/drawing/2014/main" id="{73EEDBE2-13E3-4469-986A-746B36E34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6256" y="3863373"/>
            <a:ext cx="3459487" cy="1261875"/>
          </a:xfrm>
          <a:prstGeom prst="rect">
            <a:avLst/>
          </a:prstGeom>
        </p:spPr>
      </p:pic>
    </p:spTree>
    <p:extLst>
      <p:ext uri="{BB962C8B-B14F-4D97-AF65-F5344CB8AC3E}">
        <p14:creationId xmlns:p14="http://schemas.microsoft.com/office/powerpoint/2010/main" val="339121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C7F4F7D-0660-4668-9C6F-EC0430B5741B}"/>
              </a:ext>
            </a:extLst>
          </p:cNvPr>
          <p:cNvSpPr/>
          <p:nvPr userDrawn="1"/>
        </p:nvSpPr>
        <p:spPr bwMode="white">
          <a:xfrm>
            <a:off x="8468" y="2909149"/>
            <a:ext cx="12192000" cy="1825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B6914521-8BCC-4BE5-8EF7-6443FA163E57}"/>
              </a:ext>
            </a:extLst>
          </p:cNvPr>
          <p:cNvSpPr>
            <a:spLocks noGrp="1"/>
          </p:cNvSpPr>
          <p:nvPr>
            <p:ph type="ctrTitle" hasCustomPrompt="1"/>
          </p:nvPr>
        </p:nvSpPr>
        <p:spPr>
          <a:xfrm>
            <a:off x="237067" y="3072394"/>
            <a:ext cx="11836400" cy="1562104"/>
          </a:xfrm>
        </p:spPr>
        <p:txBody>
          <a:bodyPr anchor="b"/>
          <a:lstStyle>
            <a:lvl1pPr algn="ctr">
              <a:defRPr sz="6000"/>
            </a:lvl1pPr>
          </a:lstStyle>
          <a:p>
            <a:r>
              <a:rPr lang="en-US" dirty="0"/>
              <a:t>Click to enter the slideshow title</a:t>
            </a:r>
          </a:p>
        </p:txBody>
      </p:sp>
      <p:sp>
        <p:nvSpPr>
          <p:cNvPr id="4" name="Date Placeholder 3">
            <a:extLst>
              <a:ext uri="{FF2B5EF4-FFF2-40B4-BE49-F238E27FC236}">
                <a16:creationId xmlns:a16="http://schemas.microsoft.com/office/drawing/2014/main" id="{07A3BDEF-F10A-4F37-9C1A-DBC49BC14CED}"/>
              </a:ext>
            </a:extLst>
          </p:cNvPr>
          <p:cNvSpPr>
            <a:spLocks noGrp="1"/>
          </p:cNvSpPr>
          <p:nvPr>
            <p:ph type="dt" sz="half" idx="10"/>
          </p:nvPr>
        </p:nvSpPr>
        <p:spPr>
          <a:xfrm>
            <a:off x="10520690" y="6039070"/>
            <a:ext cx="860207" cy="466726"/>
          </a:xfrm>
        </p:spPr>
        <p:txBody>
          <a:bodyPr/>
          <a:lstStyle>
            <a:lvl1pPr>
              <a:defRPr baseline="0">
                <a:solidFill>
                  <a:schemeClr val="tx1"/>
                </a:solidFill>
              </a:defRPr>
            </a:lvl1pPr>
          </a:lstStyle>
          <a:p>
            <a:fld id="{15021643-D75A-4071-9D72-5D84281E6F42}" type="datetimeFigureOut">
              <a:rPr lang="en-US" smtClean="0"/>
              <a:pPr/>
              <a:t>3/5/2023</a:t>
            </a:fld>
            <a:endParaRPr lang="en-US" dirty="0"/>
          </a:p>
        </p:txBody>
      </p:sp>
      <p:sp>
        <p:nvSpPr>
          <p:cNvPr id="5" name="Footer Placeholder 4">
            <a:extLst>
              <a:ext uri="{FF2B5EF4-FFF2-40B4-BE49-F238E27FC236}">
                <a16:creationId xmlns:a16="http://schemas.microsoft.com/office/drawing/2014/main" id="{B6BB5AE1-C08B-4F7B-8D6C-787FCE00B6C4}"/>
              </a:ext>
            </a:extLst>
          </p:cNvPr>
          <p:cNvSpPr>
            <a:spLocks noGrp="1"/>
          </p:cNvSpPr>
          <p:nvPr>
            <p:ph type="ftr" sz="quarter" idx="11"/>
          </p:nvPr>
        </p:nvSpPr>
        <p:spPr>
          <a:xfrm>
            <a:off x="7603067" y="6039070"/>
            <a:ext cx="2729658" cy="454245"/>
          </a:xfrm>
        </p:spPr>
        <p:txBody>
          <a:bodyPr/>
          <a:lstStyle>
            <a:lvl1pPr>
              <a:defRPr baseline="0">
                <a:solidFill>
                  <a:schemeClr val="tx1"/>
                </a:solidFill>
              </a:defRPr>
            </a:lvl1pPr>
          </a:lstStyle>
          <a:p>
            <a:r>
              <a:rPr lang="en-US" dirty="0"/>
              <a:t>https://www.house.leg.state.mn.us/</a:t>
            </a:r>
          </a:p>
        </p:txBody>
      </p:sp>
      <p:sp>
        <p:nvSpPr>
          <p:cNvPr id="8" name="Text Placeholder 4">
            <a:extLst>
              <a:ext uri="{FF2B5EF4-FFF2-40B4-BE49-F238E27FC236}">
                <a16:creationId xmlns:a16="http://schemas.microsoft.com/office/drawing/2014/main" id="{228D5A77-2D01-4CC8-950B-73FA58375732}"/>
              </a:ext>
            </a:extLst>
          </p:cNvPr>
          <p:cNvSpPr>
            <a:spLocks noGrp="1"/>
          </p:cNvSpPr>
          <p:nvPr>
            <p:ph type="body" sz="quarter" idx="17" hasCustomPrompt="1"/>
          </p:nvPr>
        </p:nvSpPr>
        <p:spPr bwMode="black">
          <a:xfrm>
            <a:off x="865297" y="4998801"/>
            <a:ext cx="10515600" cy="711465"/>
          </a:xfrm>
        </p:spPr>
        <p:txBody>
          <a:bodyPr>
            <a:normAutofit/>
          </a:bodyPr>
          <a:lstStyle>
            <a:lvl1pPr marL="0" indent="0" algn="ctr">
              <a:buNone/>
              <a:defRPr sz="2400" baseline="0">
                <a:solidFill>
                  <a:schemeClr val="tx1"/>
                </a:solidFill>
              </a:defRPr>
            </a:lvl1pPr>
          </a:lstStyle>
          <a:p>
            <a:pPr lvl="0"/>
            <a:r>
              <a:rPr lang="en-US" dirty="0"/>
              <a:t>Firstname </a:t>
            </a:r>
            <a:r>
              <a:rPr lang="en-US" dirty="0" err="1"/>
              <a:t>Lastname</a:t>
            </a:r>
            <a:r>
              <a:rPr lang="en-US" dirty="0"/>
              <a:t> | District or Job Title</a:t>
            </a:r>
          </a:p>
        </p:txBody>
      </p:sp>
      <p:sp>
        <p:nvSpPr>
          <p:cNvPr id="10" name="Picture Placeholder 7">
            <a:extLst>
              <a:ext uri="{FF2B5EF4-FFF2-40B4-BE49-F238E27FC236}">
                <a16:creationId xmlns:a16="http://schemas.microsoft.com/office/drawing/2014/main" id="{58ACAA48-301B-4962-8D5B-469FBF38027B}"/>
              </a:ext>
            </a:extLst>
          </p:cNvPr>
          <p:cNvSpPr>
            <a:spLocks noGrp="1"/>
          </p:cNvSpPr>
          <p:nvPr>
            <p:ph type="pic" sz="quarter" idx="18"/>
          </p:nvPr>
        </p:nvSpPr>
        <p:spPr bwMode="gray">
          <a:xfrm>
            <a:off x="0" y="0"/>
            <a:ext cx="12192000" cy="2998513"/>
          </a:xfrm>
        </p:spPr>
        <p:txBody>
          <a:bodyPr/>
          <a:lstStyle/>
          <a:p>
            <a:r>
              <a:rPr lang="en-US"/>
              <a:t>Click icon to add picture</a:t>
            </a:r>
            <a:endParaRPr lang="en-US" dirty="0"/>
          </a:p>
        </p:txBody>
      </p:sp>
      <p:pic>
        <p:nvPicPr>
          <p:cNvPr id="13" name="Picture 12" descr="Logo&#10;&#10;Description automatically generated">
            <a:extLst>
              <a:ext uri="{FF2B5EF4-FFF2-40B4-BE49-F238E27FC236}">
                <a16:creationId xmlns:a16="http://schemas.microsoft.com/office/drawing/2014/main" id="{6C8917FB-AFEF-46D4-A3D2-1E063A194A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550" y="5802778"/>
            <a:ext cx="4468621" cy="951991"/>
          </a:xfrm>
          <a:prstGeom prst="rect">
            <a:avLst/>
          </a:prstGeom>
        </p:spPr>
      </p:pic>
    </p:spTree>
    <p:extLst>
      <p:ext uri="{BB962C8B-B14F-4D97-AF65-F5344CB8AC3E}">
        <p14:creationId xmlns:p14="http://schemas.microsoft.com/office/powerpoint/2010/main" val="381267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lumMod val="7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4400" baseline="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District or Job Title</a:t>
            </a:r>
          </a:p>
        </p:txBody>
      </p:sp>
      <p:sp>
        <p:nvSpPr>
          <p:cNvPr id="18" name="Date Placeholder 5"/>
          <p:cNvSpPr>
            <a:spLocks noGrp="1"/>
          </p:cNvSpPr>
          <p:nvPr>
            <p:ph type="dt" sz="half" idx="15"/>
          </p:nvPr>
        </p:nvSpPr>
        <p:spPr bwMode="black"/>
        <p:txBody>
          <a:bodyPr/>
          <a:lstStyle>
            <a:lvl1pPr>
              <a:defRPr baseline="0">
                <a:solidFill>
                  <a:schemeClr val="tx1"/>
                </a:solidFill>
              </a:defRPr>
            </a:lvl1pPr>
          </a:lstStyle>
          <a:p>
            <a:fld id="{A8CA1A9B-139F-4606-AD0A-F3253110DAE5}" type="datetime1">
              <a:rPr lang="en-US" smtClean="0"/>
              <a:pPr/>
              <a:t>3/5/2023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19" name="Slide Number Placeholder 7"/>
          <p:cNvSpPr>
            <a:spLocks noGrp="1"/>
          </p:cNvSpPr>
          <p:nvPr>
            <p:ph type="sldNum" sz="quarter" idx="16"/>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descr="Logo&#10;&#10;Description automatically generated">
            <a:extLst>
              <a:ext uri="{FF2B5EF4-FFF2-40B4-BE49-F238E27FC236}">
                <a16:creationId xmlns:a16="http://schemas.microsoft.com/office/drawing/2014/main" id="{D213815E-E06B-41F2-B030-64EC30CE4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2395" y="168730"/>
            <a:ext cx="5937516" cy="1264923"/>
          </a:xfrm>
          <a:prstGeom prst="rect">
            <a:avLst/>
          </a:prstGeom>
        </p:spPr>
      </p:pic>
    </p:spTree>
    <p:extLst>
      <p:ext uri="{BB962C8B-B14F-4D97-AF65-F5344CB8AC3E}">
        <p14:creationId xmlns:p14="http://schemas.microsoft.com/office/powerpoint/2010/main" val="22285785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hasCustomPrompt="1"/>
          </p:nvPr>
        </p:nvSpPr>
        <p:spPr bwMode="white">
          <a:xfrm>
            <a:off x="838200" y="-1"/>
            <a:ext cx="10515600" cy="1216025"/>
          </a:xfrm>
          <a:noFill/>
        </p:spPr>
        <p:txBody>
          <a:bodyPr lIns="45720" rIns="45720">
            <a:normAutofit/>
          </a:bodyPr>
          <a:lstStyle>
            <a:lvl1pPr algn="r">
              <a:defRPr sz="4400">
                <a:solidFill>
                  <a:schemeClr val="bg1"/>
                </a:solidFill>
              </a:defRPr>
            </a:lvl1pPr>
          </a:lstStyle>
          <a:p>
            <a:r>
              <a:rPr lang="en-US" dirty="0"/>
              <a:t>Click to add a unique slide title</a:t>
            </a:r>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lvl1pPr>
              <a:defRPr baseline="0">
                <a:solidFill>
                  <a:schemeClr val="tx1"/>
                </a:solidFill>
              </a:defRPr>
            </a:lvl1pPr>
          </a:lstStyle>
          <a:p>
            <a:fld id="{9A198C9B-0587-4A1E-9E03-E4C9FE222F08}" type="datetime1">
              <a:rPr lang="en-US" smtClean="0"/>
              <a:pPr/>
              <a:t>3/5/2023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6" name="Slide Number Placeholder 6"/>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12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rIns="0">
            <a:normAutofit/>
          </a:bodyPr>
          <a:lstStyle>
            <a:lvl1pPr algn="r">
              <a:defRPr sz="4400">
                <a:solidFill>
                  <a:schemeClr val="bg1"/>
                </a:solidFill>
              </a:defRPr>
            </a:lvl1pPr>
          </a:lstStyle>
          <a:p>
            <a:r>
              <a:rPr lang="en-US" dirty="0"/>
              <a:t>Click to edit slide title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lvl1pPr>
              <a:defRPr baseline="0">
                <a:solidFill>
                  <a:schemeClr val="tx1"/>
                </a:solidFill>
              </a:defRPr>
            </a:lvl1pPr>
          </a:lstStyle>
          <a:p>
            <a:fld id="{824D5D47-1752-4D84-8BFB-C2F71A34C932}" type="datetime1">
              <a:rPr lang="en-US" smtClean="0"/>
              <a:pPr/>
              <a:t>3/5/2023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6" name="Slide Number Placeholder 6"/>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112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bwMode="auto">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rIns="0">
            <a:normAutofit/>
          </a:bodyPr>
          <a:lstStyle>
            <a:lvl1pPr algn="r">
              <a:defRPr sz="4400">
                <a:solidFill>
                  <a:schemeClr val="bg1"/>
                </a:solidFill>
              </a:defRPr>
            </a:lvl1pPr>
          </a:lstStyle>
          <a:p>
            <a:r>
              <a:rPr lang="en-US" dirty="0"/>
              <a:t>Click to edit slide title</a:t>
            </a:r>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hasCustomPrompt="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lvl1pPr>
              <a:defRPr baseline="0">
                <a:solidFill>
                  <a:schemeClr val="tx1"/>
                </a:solidFill>
              </a:defRPr>
            </a:lvl1pPr>
          </a:lstStyle>
          <a:p>
            <a:fld id="{9A198C9B-0587-4A1E-9E03-E4C9FE222F08}" type="datetime1">
              <a:rPr lang="en-US" smtClean="0"/>
              <a:pPr/>
              <a:t>3/5/2023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6" name="Slide Number Placeholder 6"/>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9235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D093-BF6F-498C-81C3-C095015EA3B6}"/>
              </a:ext>
            </a:extLst>
          </p:cNvPr>
          <p:cNvSpPr>
            <a:spLocks noGrp="1"/>
          </p:cNvSpPr>
          <p:nvPr>
            <p:ph type="title" hasCustomPrompt="1"/>
          </p:nvPr>
        </p:nvSpPr>
        <p:spPr/>
        <p:txBody>
          <a:bodyPr/>
          <a:lstStyle>
            <a:lvl1pPr algn="r">
              <a:defRPr baseline="0">
                <a:solidFill>
                  <a:schemeClr val="tx2">
                    <a:lumMod val="75000"/>
                  </a:schemeClr>
                </a:solidFill>
              </a:defRPr>
            </a:lvl1pPr>
          </a:lstStyle>
          <a:p>
            <a:r>
              <a:rPr lang="en-US" dirty="0"/>
              <a:t>Click to edit slide title</a:t>
            </a:r>
          </a:p>
        </p:txBody>
      </p:sp>
      <p:sp>
        <p:nvSpPr>
          <p:cNvPr id="3" name="Date Placeholder 2">
            <a:extLst>
              <a:ext uri="{FF2B5EF4-FFF2-40B4-BE49-F238E27FC236}">
                <a16:creationId xmlns:a16="http://schemas.microsoft.com/office/drawing/2014/main" id="{3C358F17-5645-41D2-A097-4DFEAFB2DF73}"/>
              </a:ext>
            </a:extLst>
          </p:cNvPr>
          <p:cNvSpPr>
            <a:spLocks noGrp="1"/>
          </p:cNvSpPr>
          <p:nvPr>
            <p:ph type="dt" sz="half" idx="10"/>
          </p:nvPr>
        </p:nvSpPr>
        <p:spPr/>
        <p:txBody>
          <a:bodyPr/>
          <a:lstStyle>
            <a:lvl1pPr>
              <a:defRPr baseline="0">
                <a:solidFill>
                  <a:schemeClr val="tx1"/>
                </a:solidFill>
              </a:defRPr>
            </a:lvl1pPr>
          </a:lstStyle>
          <a:p>
            <a:fld id="{15021643-D75A-4071-9D72-5D84281E6F42}" type="datetimeFigureOut">
              <a:rPr lang="en-US" smtClean="0"/>
              <a:pPr/>
              <a:t>3/5/2023</a:t>
            </a:fld>
            <a:endParaRPr lang="en-US" dirty="0"/>
          </a:p>
        </p:txBody>
      </p:sp>
      <p:sp>
        <p:nvSpPr>
          <p:cNvPr id="4" name="Footer Placeholder 3">
            <a:extLst>
              <a:ext uri="{FF2B5EF4-FFF2-40B4-BE49-F238E27FC236}">
                <a16:creationId xmlns:a16="http://schemas.microsoft.com/office/drawing/2014/main" id="{0E03C4B7-58D5-442B-A7CD-CF46D15481F2}"/>
              </a:ext>
            </a:extLst>
          </p:cNvPr>
          <p:cNvSpPr>
            <a:spLocks noGrp="1"/>
          </p:cNvSpPr>
          <p:nvPr>
            <p:ph type="ftr" sz="quarter" idx="11"/>
          </p:nvPr>
        </p:nvSpPr>
        <p:spPr/>
        <p:txBody>
          <a:bodyPr/>
          <a:lstStyle>
            <a:lvl1pPr>
              <a:defRPr baseline="0">
                <a:solidFill>
                  <a:schemeClr val="tx1"/>
                </a:solidFill>
              </a:defRPr>
            </a:lvl1pPr>
          </a:lstStyle>
          <a:p>
            <a:r>
              <a:rPr lang="en-US" dirty="0"/>
              <a:t>https://www.house.leg.state.mn.us/</a:t>
            </a:r>
          </a:p>
        </p:txBody>
      </p:sp>
      <p:sp>
        <p:nvSpPr>
          <p:cNvPr id="5" name="Slide Number Placeholder 4">
            <a:extLst>
              <a:ext uri="{FF2B5EF4-FFF2-40B4-BE49-F238E27FC236}">
                <a16:creationId xmlns:a16="http://schemas.microsoft.com/office/drawing/2014/main" id="{24D5B236-CB62-45A5-8E0F-754A968593E6}"/>
              </a:ext>
            </a:extLst>
          </p:cNvPr>
          <p:cNvSpPr>
            <a:spLocks noGrp="1"/>
          </p:cNvSpPr>
          <p:nvPr>
            <p:ph type="sldNum" sz="quarter" idx="12"/>
          </p:nvPr>
        </p:nvSpPr>
        <p:spPr/>
        <p:txBody>
          <a:bodyPr/>
          <a:lstStyle>
            <a:lvl1pPr>
              <a:defRPr baseline="0">
                <a:solidFill>
                  <a:schemeClr val="tx1"/>
                </a:solidFill>
              </a:defRPr>
            </a:lvl1pPr>
          </a:lstStyle>
          <a:p>
            <a:fld id="{8491EE16-F4F1-4359-9065-454BD48D559A}" type="slidenum">
              <a:rPr lang="en-US" smtClean="0"/>
              <a:pPr/>
              <a:t>‹#›</a:t>
            </a:fld>
            <a:endParaRPr lang="en-US" dirty="0"/>
          </a:p>
        </p:txBody>
      </p:sp>
      <p:sp>
        <p:nvSpPr>
          <p:cNvPr id="6" name="Content Placeholder 2">
            <a:extLst>
              <a:ext uri="{FF2B5EF4-FFF2-40B4-BE49-F238E27FC236}">
                <a16:creationId xmlns:a16="http://schemas.microsoft.com/office/drawing/2014/main" id="{3CCDB22D-429D-40AE-A5E0-4219D85C34D4}"/>
              </a:ext>
            </a:extLst>
          </p:cNvPr>
          <p:cNvSpPr>
            <a:spLocks noGrp="1"/>
          </p:cNvSpPr>
          <p:nvPr>
            <p:ph sz="quarter" idx="13" hasCustomPrompt="1"/>
          </p:nvPr>
        </p:nvSpPr>
        <p:spPr bwMode="gray">
          <a:xfrm>
            <a:off x="838200" y="1828800"/>
            <a:ext cx="10515600" cy="4325938"/>
          </a:xfrm>
          <a:noFill/>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15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rIns="0">
            <a:normAutofit/>
          </a:bodyPr>
          <a:lstStyle>
            <a:lvl1pPr algn="r">
              <a:defRPr sz="4400">
                <a:solidFill>
                  <a:schemeClr val="bg1"/>
                </a:solidFill>
              </a:defRPr>
            </a:lvl1pPr>
          </a:lstStyle>
          <a:p>
            <a:r>
              <a:rPr lang="en-US" dirty="0"/>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lvl1pPr>
              <a:defRPr baseline="0">
                <a:solidFill>
                  <a:schemeClr val="tx1"/>
                </a:solidFill>
              </a:defRPr>
            </a:lvl1pPr>
          </a:lstStyle>
          <a:p>
            <a:fld id="{7C198DD1-C477-482D-A126-3FBDD1778E48}" type="datetime1">
              <a:rPr lang="en-US" smtClean="0"/>
              <a:pPr/>
              <a:t>3/5/2023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aseline="0">
                <a:solidFill>
                  <a:schemeClr val="tx1"/>
                </a:solidFill>
              </a:defRPr>
            </a:lvl1pPr>
          </a:lstStyle>
          <a:p>
            <a:r>
              <a:rPr lang="en-US" dirty="0"/>
              <a:t>https://www.house.leg.state.mn.us/</a:t>
            </a:r>
          </a:p>
        </p:txBody>
      </p:sp>
      <p:sp>
        <p:nvSpPr>
          <p:cNvPr id="7" name="Slide Number Placeholder 7"/>
          <p:cNvSpPr>
            <a:spLocks noGrp="1"/>
          </p:cNvSpPr>
          <p:nvPr>
            <p:ph type="sldNum" sz="quarter" idx="12"/>
          </p:nvPr>
        </p:nvSpPr>
        <p:spPr bwMode="black"/>
        <p:txBody>
          <a:bodyPr/>
          <a:lstStyle>
            <a:lvl1pPr>
              <a:defRPr baseline="0">
                <a:solidFill>
                  <a:schemeClr val="tx1"/>
                </a:solidFill>
              </a:defRPr>
            </a:lvl1pPr>
          </a:lstStyle>
          <a:p>
            <a:fld id="{48F63A3B-78C7-47BE-AE5E-E10140E04643}" type="slidenum">
              <a:rPr lang="en-US" smtClean="0"/>
              <a:pPr/>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71749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DA9FE8-32F3-45D5-976E-439603CC7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FB952-6751-41C2-BABF-2C3AEE841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AF9DC-2F75-40E8-8B64-713AC2DDD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21643-D75A-4071-9D72-5D84281E6F42}" type="datetimeFigureOut">
              <a:rPr lang="en-US" smtClean="0"/>
              <a:t>3/5/2023</a:t>
            </a:fld>
            <a:endParaRPr lang="en-US"/>
          </a:p>
        </p:txBody>
      </p:sp>
      <p:sp>
        <p:nvSpPr>
          <p:cNvPr id="5" name="Footer Placeholder 4">
            <a:extLst>
              <a:ext uri="{FF2B5EF4-FFF2-40B4-BE49-F238E27FC236}">
                <a16:creationId xmlns:a16="http://schemas.microsoft.com/office/drawing/2014/main" id="{8793B8C9-8A17-44BA-B5B2-A8EC261DF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https://www.house.leg.state.mn.us/</a:t>
            </a:r>
          </a:p>
        </p:txBody>
      </p:sp>
      <p:sp>
        <p:nvSpPr>
          <p:cNvPr id="6" name="Slide Number Placeholder 5">
            <a:extLst>
              <a:ext uri="{FF2B5EF4-FFF2-40B4-BE49-F238E27FC236}">
                <a16:creationId xmlns:a16="http://schemas.microsoft.com/office/drawing/2014/main" id="{A6D6FF04-BBE2-4013-BAC7-81682243B1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1EE16-F4F1-4359-9065-454BD48D559A}" type="slidenum">
              <a:rPr lang="en-US" smtClean="0"/>
              <a:t>‹#›</a:t>
            </a:fld>
            <a:endParaRPr lang="en-US"/>
          </a:p>
        </p:txBody>
      </p:sp>
    </p:spTree>
    <p:extLst>
      <p:ext uri="{BB962C8B-B14F-4D97-AF65-F5344CB8AC3E}">
        <p14:creationId xmlns:p14="http://schemas.microsoft.com/office/powerpoint/2010/main" val="246230842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2" r:id="rId4"/>
    <p:sldLayoutId id="2147483661" r:id="rId5"/>
    <p:sldLayoutId id="2147483663" r:id="rId6"/>
    <p:sldLayoutId id="2147483666" r:id="rId7"/>
    <p:sldLayoutId id="2147483654" r:id="rId8"/>
    <p:sldLayoutId id="2147483665" r:id="rId9"/>
    <p:sldLayoutId id="2147483667" r:id="rId10"/>
    <p:sldLayoutId id="2147483679" r:id="rId11"/>
    <p:sldLayoutId id="2147483668" r:id="rId12"/>
    <p:sldLayoutId id="2147483669" r:id="rId13"/>
    <p:sldLayoutId id="2147483670" r:id="rId14"/>
    <p:sldLayoutId id="2147483671" r:id="rId15"/>
    <p:sldLayoutId id="2147483672" r:id="rId16"/>
    <p:sldLayoutId id="2147483673" r:id="rId17"/>
    <p:sldLayoutId id="2147483677" r:id="rId18"/>
    <p:sldLayoutId id="214748367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www.revenue.state.mn.us/sites/default/files/2018-11/fiscal-disparities-study-full-report.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startribune.com/how-twin-cities-housing-rules-keep-the-metro-segregated/600081529/"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mailto:Rep.Steve.Elkins@House.MN"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startribune.com/twin-cities-housing-the-flaming-hoops-separating-builders-and-cities/567890982/?refresh=tru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F207-CE95-4FDB-89E1-430493850EF3}"/>
              </a:ext>
            </a:extLst>
          </p:cNvPr>
          <p:cNvSpPr>
            <a:spLocks noGrp="1"/>
          </p:cNvSpPr>
          <p:nvPr>
            <p:ph type="ctrTitle"/>
          </p:nvPr>
        </p:nvSpPr>
        <p:spPr/>
        <p:txBody>
          <a:bodyPr>
            <a:normAutofit fontScale="90000"/>
          </a:bodyPr>
          <a:lstStyle/>
          <a:p>
            <a:r>
              <a:rPr lang="en-US" dirty="0"/>
              <a:t>Legalizing Affordable Housing Act</a:t>
            </a:r>
            <a:br>
              <a:rPr lang="en-US" dirty="0"/>
            </a:br>
            <a:r>
              <a:rPr lang="en-US" dirty="0"/>
              <a:t>HF2235</a:t>
            </a:r>
          </a:p>
        </p:txBody>
      </p:sp>
      <p:sp>
        <p:nvSpPr>
          <p:cNvPr id="3" name="Text Placeholder 2">
            <a:extLst>
              <a:ext uri="{FF2B5EF4-FFF2-40B4-BE49-F238E27FC236}">
                <a16:creationId xmlns:a16="http://schemas.microsoft.com/office/drawing/2014/main" id="{FB7CFC94-6E5E-41E2-AAB4-9B5789239094}"/>
              </a:ext>
            </a:extLst>
          </p:cNvPr>
          <p:cNvSpPr>
            <a:spLocks noGrp="1"/>
          </p:cNvSpPr>
          <p:nvPr>
            <p:ph type="body" sz="quarter" idx="17"/>
          </p:nvPr>
        </p:nvSpPr>
        <p:spPr/>
        <p:txBody>
          <a:bodyPr>
            <a:normAutofit fontScale="92500" lnSpcReduction="20000"/>
          </a:bodyPr>
          <a:lstStyle/>
          <a:p>
            <a:r>
              <a:rPr lang="en-US" dirty="0"/>
              <a:t>Rep Steve Elkins | House District 50B</a:t>
            </a:r>
          </a:p>
          <a:p>
            <a:r>
              <a:rPr lang="en-US" dirty="0"/>
              <a:t>Rep.Steve.Elkins@House.mn.gov</a:t>
            </a:r>
          </a:p>
        </p:txBody>
      </p:sp>
      <p:pic>
        <p:nvPicPr>
          <p:cNvPr id="4" name="Picture 3" descr="The State Seal and Minnesota House of Representatives">
            <a:extLst>
              <a:ext uri="{FF2B5EF4-FFF2-40B4-BE49-F238E27FC236}">
                <a16:creationId xmlns:a16="http://schemas.microsoft.com/office/drawing/2014/main" id="{A2FFCCB9-96E7-44A8-BE3A-23666E3DF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56" y="3863373"/>
            <a:ext cx="3459487" cy="1261875"/>
          </a:xfrm>
          <a:prstGeom prst="rect">
            <a:avLst/>
          </a:prstGeom>
        </p:spPr>
      </p:pic>
    </p:spTree>
    <p:extLst>
      <p:ext uri="{BB962C8B-B14F-4D97-AF65-F5344CB8AC3E}">
        <p14:creationId xmlns:p14="http://schemas.microsoft.com/office/powerpoint/2010/main" val="59501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6: Planning Densities</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In newly developing areas of the Twin Cities</a:t>
            </a:r>
          </a:p>
          <a:p>
            <a:pPr lvl="1"/>
            <a:r>
              <a:rPr lang="en-US" sz="3200" dirty="0"/>
              <a:t>Planned average densities must be at least 4 units/acre</a:t>
            </a:r>
          </a:p>
          <a:p>
            <a:pPr lvl="1"/>
            <a:r>
              <a:rPr lang="en-US" sz="3200" dirty="0"/>
              <a:t>At least a quarter of the land planned for single family housing must </a:t>
            </a:r>
            <a:r>
              <a:rPr lang="en-US" sz="3200" u="sng" dirty="0"/>
              <a:t>allow</a:t>
            </a:r>
            <a:r>
              <a:rPr lang="en-US" sz="3200" dirty="0"/>
              <a:t> up to 8 units per acre (small lots or duplexes) </a:t>
            </a:r>
          </a:p>
          <a:p>
            <a:pPr marL="914400" lvl="2" indent="0">
              <a:buNone/>
            </a:pPr>
            <a:r>
              <a:rPr lang="en-US" sz="2800" i="1" dirty="0"/>
              <a:t>Developers can develop at lower densities, but they cannot be </a:t>
            </a:r>
            <a:r>
              <a:rPr lang="en-US" sz="2800" i="1" u="sng" dirty="0"/>
              <a:t>required</a:t>
            </a:r>
            <a:r>
              <a:rPr lang="en-US" sz="2800" i="1" dirty="0"/>
              <a:t> to do so.</a:t>
            </a:r>
          </a:p>
          <a:p>
            <a:pPr lvl="1"/>
            <a:r>
              <a:rPr lang="en-US" sz="3200" dirty="0"/>
              <a:t>Planned rural land must allow densities of </a:t>
            </a:r>
            <a:r>
              <a:rPr lang="en-US" sz="3200" u="sng" dirty="0"/>
              <a:t>no more than </a:t>
            </a:r>
            <a:r>
              <a:rPr lang="en-US" sz="3200" dirty="0"/>
              <a:t>1 unit per 10 acres (to enable efficient subdivision when the land is ripe for development)</a:t>
            </a:r>
          </a:p>
          <a:p>
            <a:pPr lvl="1"/>
            <a:endParaRPr lang="en-US" sz="3200" dirty="0"/>
          </a:p>
          <a:p>
            <a:endParaRPr lang="en-US" sz="3100" dirty="0"/>
          </a:p>
          <a:p>
            <a:pPr lvl="1"/>
            <a:endParaRPr lang="en-US" sz="3100" dirty="0"/>
          </a:p>
        </p:txBody>
      </p:sp>
    </p:spTree>
    <p:extLst>
      <p:ext uri="{BB962C8B-B14F-4D97-AF65-F5344CB8AC3E}">
        <p14:creationId xmlns:p14="http://schemas.microsoft.com/office/powerpoint/2010/main" val="112113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7: Sewer Availability Charges (SAC)</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SAC charges must be charged on the basis on no less than 4 units per acre.</a:t>
            </a:r>
          </a:p>
          <a:p>
            <a:pPr marL="457200" lvl="1" indent="0">
              <a:buNone/>
            </a:pPr>
            <a:r>
              <a:rPr lang="en-US" sz="3200" i="1" dirty="0"/>
              <a:t>A home built on a ½ acre lot would be assessed 2 SAC charges</a:t>
            </a:r>
          </a:p>
          <a:p>
            <a:endParaRPr lang="en-US" sz="3100" dirty="0"/>
          </a:p>
          <a:p>
            <a:pPr lvl="1"/>
            <a:endParaRPr lang="en-US" sz="3100" dirty="0"/>
          </a:p>
        </p:txBody>
      </p:sp>
    </p:spTree>
    <p:extLst>
      <p:ext uri="{BB962C8B-B14F-4D97-AF65-F5344CB8AC3E}">
        <p14:creationId xmlns:p14="http://schemas.microsoft.com/office/powerpoint/2010/main" val="102414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8: Building Permit Deadlines</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If a building permit application is not acted upon within 60 days, the city must refund the building permit fee after the application has been processed.</a:t>
            </a:r>
          </a:p>
          <a:p>
            <a:pPr marL="457200" lvl="1" indent="0">
              <a:buNone/>
            </a:pPr>
            <a:r>
              <a:rPr lang="en-US" sz="3200" i="1" dirty="0"/>
              <a:t>The 60 days does not begin until the application is complete, and the city has all the information required to process the request.</a:t>
            </a:r>
          </a:p>
          <a:p>
            <a:endParaRPr lang="en-US" sz="3100" dirty="0"/>
          </a:p>
          <a:p>
            <a:pPr lvl="1"/>
            <a:endParaRPr lang="en-US" sz="3100" dirty="0"/>
          </a:p>
        </p:txBody>
      </p:sp>
    </p:spTree>
    <p:extLst>
      <p:ext uri="{BB962C8B-B14F-4D97-AF65-F5344CB8AC3E}">
        <p14:creationId xmlns:p14="http://schemas.microsoft.com/office/powerpoint/2010/main" val="383886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9: Building Permit Fees</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The Dept of Labor &amp; Industry will provide and maintain a standard methodology for estimating home values against which building fees are assessed.</a:t>
            </a:r>
          </a:p>
          <a:p>
            <a:pPr marL="457200" lvl="1" indent="0">
              <a:buNone/>
            </a:pPr>
            <a:r>
              <a:rPr lang="en-US" sz="3200" i="1" dirty="0"/>
              <a:t>Building fees are assessed based upon the estimated value of the completed home.</a:t>
            </a:r>
          </a:p>
          <a:p>
            <a:pPr marL="457200" lvl="1" indent="0">
              <a:buNone/>
            </a:pPr>
            <a:endParaRPr lang="en-US" sz="3200" i="1" dirty="0"/>
          </a:p>
          <a:p>
            <a:pPr marL="457200" lvl="1" indent="0">
              <a:buNone/>
            </a:pPr>
            <a:r>
              <a:rPr lang="en-US" sz="3200" dirty="0"/>
              <a:t>This provision is included (along with Article 11) in HF2283</a:t>
            </a:r>
          </a:p>
          <a:p>
            <a:pPr marL="457200" lvl="1" indent="0">
              <a:buNone/>
            </a:pPr>
            <a:endParaRPr lang="en-US" sz="3200" i="1" dirty="0"/>
          </a:p>
          <a:p>
            <a:endParaRPr lang="en-US" sz="3100" dirty="0"/>
          </a:p>
          <a:p>
            <a:pPr lvl="1"/>
            <a:endParaRPr lang="en-US" sz="3100" dirty="0"/>
          </a:p>
        </p:txBody>
      </p:sp>
    </p:spTree>
    <p:extLst>
      <p:ext uri="{BB962C8B-B14F-4D97-AF65-F5344CB8AC3E}">
        <p14:creationId xmlns:p14="http://schemas.microsoft.com/office/powerpoint/2010/main" val="110330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11: Building Permit Fees</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Raises the reporting threshold for cities to report building fees to DLI from $5K to $7K</a:t>
            </a:r>
          </a:p>
          <a:p>
            <a:pPr marL="457200" lvl="1" indent="0">
              <a:buNone/>
            </a:pPr>
            <a:r>
              <a:rPr lang="en-US" sz="3200" dirty="0"/>
              <a:t>This provision is included (along with Article 9) in HF2283</a:t>
            </a:r>
          </a:p>
          <a:p>
            <a:endParaRPr lang="en-US" sz="3100" dirty="0"/>
          </a:p>
          <a:p>
            <a:pPr lvl="1"/>
            <a:endParaRPr lang="en-US" sz="3100" dirty="0"/>
          </a:p>
        </p:txBody>
      </p:sp>
    </p:spTree>
    <p:extLst>
      <p:ext uri="{BB962C8B-B14F-4D97-AF65-F5344CB8AC3E}">
        <p14:creationId xmlns:p14="http://schemas.microsoft.com/office/powerpoint/2010/main" val="151403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10: Energy Cost Disclosures</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Home sellers must disclose information about the home’s energy efficiency to potential homebuyers</a:t>
            </a:r>
          </a:p>
          <a:p>
            <a:pPr lvl="1"/>
            <a:r>
              <a:rPr lang="en-US" sz="3200" dirty="0"/>
              <a:t>New Homes: Home Energy Rating System Index</a:t>
            </a:r>
          </a:p>
          <a:p>
            <a:pPr lvl="1"/>
            <a:r>
              <a:rPr lang="en-US" sz="3200" dirty="0"/>
              <a:t>Resales: Utility bill history</a:t>
            </a:r>
          </a:p>
          <a:p>
            <a:endParaRPr lang="en-US" sz="3600" dirty="0"/>
          </a:p>
          <a:p>
            <a:pPr marL="0" indent="0">
              <a:buNone/>
            </a:pPr>
            <a:endParaRPr lang="en-US" sz="3100" dirty="0"/>
          </a:p>
          <a:p>
            <a:pPr lvl="1"/>
            <a:endParaRPr lang="en-US" sz="3100" dirty="0"/>
          </a:p>
        </p:txBody>
      </p:sp>
    </p:spTree>
    <p:extLst>
      <p:ext uri="{BB962C8B-B14F-4D97-AF65-F5344CB8AC3E}">
        <p14:creationId xmlns:p14="http://schemas.microsoft.com/office/powerpoint/2010/main" val="82393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12: </a:t>
            </a:r>
            <a:r>
              <a:rPr lang="en-US" dirty="0" err="1"/>
              <a:t>Repealer</a:t>
            </a:r>
            <a:endParaRPr lang="en-US" dirty="0"/>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Repeals session law that exempts the cities of Oak Grove and Now Then from provisions in Chapter 473 (and this bill).</a:t>
            </a:r>
          </a:p>
          <a:p>
            <a:pPr marL="0" indent="0">
              <a:buNone/>
            </a:pPr>
            <a:endParaRPr lang="en-US" sz="3100" dirty="0"/>
          </a:p>
          <a:p>
            <a:pPr lvl="1"/>
            <a:endParaRPr lang="en-US" sz="3100" dirty="0"/>
          </a:p>
        </p:txBody>
      </p:sp>
    </p:spTree>
    <p:extLst>
      <p:ext uri="{BB962C8B-B14F-4D97-AF65-F5344CB8AC3E}">
        <p14:creationId xmlns:p14="http://schemas.microsoft.com/office/powerpoint/2010/main" val="297849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730A9-D6F6-4467-AAF7-30C8850812D4}"/>
              </a:ext>
            </a:extLst>
          </p:cNvPr>
          <p:cNvSpPr>
            <a:spLocks noGrp="1"/>
          </p:cNvSpPr>
          <p:nvPr>
            <p:ph type="title"/>
          </p:nvPr>
        </p:nvSpPr>
        <p:spPr/>
        <p:txBody>
          <a:bodyPr/>
          <a:lstStyle/>
          <a:p>
            <a:pPr algn="l"/>
            <a:r>
              <a:rPr lang="en-US" dirty="0"/>
              <a:t>Recap: What the draft bill does NOT require</a:t>
            </a:r>
          </a:p>
        </p:txBody>
      </p:sp>
      <p:sp>
        <p:nvSpPr>
          <p:cNvPr id="6" name="Content Placeholder 5">
            <a:extLst>
              <a:ext uri="{FF2B5EF4-FFF2-40B4-BE49-F238E27FC236}">
                <a16:creationId xmlns:a16="http://schemas.microsoft.com/office/drawing/2014/main" id="{45056760-18AC-43A5-A2D4-026313CD652F}"/>
              </a:ext>
            </a:extLst>
          </p:cNvPr>
          <p:cNvSpPr>
            <a:spLocks noGrp="1"/>
          </p:cNvSpPr>
          <p:nvPr>
            <p:ph idx="1"/>
          </p:nvPr>
        </p:nvSpPr>
        <p:spPr/>
        <p:txBody>
          <a:bodyPr>
            <a:normAutofit lnSpcReduction="10000"/>
          </a:bodyPr>
          <a:lstStyle/>
          <a:p>
            <a:r>
              <a:rPr lang="en-US" dirty="0"/>
              <a:t>Things that the draft bill does not do:</a:t>
            </a:r>
          </a:p>
          <a:p>
            <a:pPr lvl="1"/>
            <a:r>
              <a:rPr lang="en-US" dirty="0"/>
              <a:t>It does </a:t>
            </a:r>
            <a:r>
              <a:rPr lang="en-US" u="sng" dirty="0"/>
              <a:t>not</a:t>
            </a:r>
            <a:r>
              <a:rPr lang="en-US" dirty="0"/>
              <a:t> abolish the Planned Unit Development Process</a:t>
            </a:r>
          </a:p>
          <a:p>
            <a:pPr lvl="2"/>
            <a:r>
              <a:rPr lang="en-US" dirty="0"/>
              <a:t>It does require mutual agreement between the city and the developer to enter into the PUD process for a housing development that is code-compliant.</a:t>
            </a:r>
          </a:p>
          <a:p>
            <a:pPr lvl="1"/>
            <a:r>
              <a:rPr lang="en-US" dirty="0"/>
              <a:t>It does </a:t>
            </a:r>
            <a:r>
              <a:rPr lang="en-US" u="sng" dirty="0"/>
              <a:t>not</a:t>
            </a:r>
            <a:r>
              <a:rPr lang="en-US" dirty="0"/>
              <a:t> require cities to </a:t>
            </a:r>
            <a:r>
              <a:rPr lang="en-US" u="sng" dirty="0"/>
              <a:t>only</a:t>
            </a:r>
            <a:r>
              <a:rPr lang="en-US" dirty="0"/>
              <a:t> permit affordable housing to be built</a:t>
            </a:r>
          </a:p>
          <a:p>
            <a:pPr lvl="2"/>
            <a:r>
              <a:rPr lang="en-US" dirty="0"/>
              <a:t>It does limit cities from prohibiting the construction of affordable homes</a:t>
            </a:r>
          </a:p>
          <a:p>
            <a:pPr lvl="2"/>
            <a:r>
              <a:rPr lang="en-US" dirty="0"/>
              <a:t>The market should decide what gets built</a:t>
            </a:r>
          </a:p>
          <a:p>
            <a:pPr lvl="1"/>
            <a:r>
              <a:rPr lang="en-US" dirty="0"/>
              <a:t>It does not establish a </a:t>
            </a:r>
            <a:r>
              <a:rPr lang="en-US" u="sng" dirty="0"/>
              <a:t>new</a:t>
            </a:r>
            <a:r>
              <a:rPr lang="en-US" dirty="0"/>
              <a:t> requirement that zoning is subordinate to the comp plan</a:t>
            </a:r>
          </a:p>
          <a:p>
            <a:pPr lvl="2"/>
            <a:r>
              <a:rPr lang="en-US" dirty="0"/>
              <a:t>This has been required since 1995</a:t>
            </a:r>
          </a:p>
          <a:p>
            <a:pPr lvl="2"/>
            <a:r>
              <a:rPr lang="en-US" dirty="0"/>
              <a:t>It does provide clarity around this existing requirement</a:t>
            </a:r>
          </a:p>
          <a:p>
            <a:pPr lvl="1"/>
            <a:r>
              <a:rPr lang="en-US" dirty="0"/>
              <a:t>The Duplex and ADU provision does </a:t>
            </a:r>
            <a:r>
              <a:rPr lang="en-US" u="sng" dirty="0"/>
              <a:t>not</a:t>
            </a:r>
            <a:r>
              <a:rPr lang="en-US" dirty="0"/>
              <a:t> override existing zoning performance standards</a:t>
            </a:r>
          </a:p>
          <a:p>
            <a:pPr lvl="2"/>
            <a:r>
              <a:rPr lang="en-US" dirty="0"/>
              <a:t>Existing setback, height and impervious surface coverage standards must be met</a:t>
            </a:r>
          </a:p>
          <a:p>
            <a:pPr lvl="2"/>
            <a:endParaRPr lang="en-US" dirty="0"/>
          </a:p>
        </p:txBody>
      </p:sp>
    </p:spTree>
    <p:extLst>
      <p:ext uri="{BB962C8B-B14F-4D97-AF65-F5344CB8AC3E}">
        <p14:creationId xmlns:p14="http://schemas.microsoft.com/office/powerpoint/2010/main" val="293503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1771-D040-4B0D-9A4C-30C19BA2689A}"/>
              </a:ext>
            </a:extLst>
          </p:cNvPr>
          <p:cNvSpPr>
            <a:spLocks noGrp="1"/>
          </p:cNvSpPr>
          <p:nvPr>
            <p:ph type="title"/>
          </p:nvPr>
        </p:nvSpPr>
        <p:spPr/>
        <p:txBody>
          <a:bodyPr>
            <a:normAutofit fontScale="90000"/>
          </a:bodyPr>
          <a:lstStyle/>
          <a:p>
            <a:pPr algn="l"/>
            <a:r>
              <a:rPr lang="en-US" dirty="0"/>
              <a:t>Fiscal Incentives Drive Municipalities </a:t>
            </a:r>
            <a:br>
              <a:rPr lang="en-US" dirty="0"/>
            </a:br>
            <a:r>
              <a:rPr lang="en-US" dirty="0"/>
              <a:t>to Favor Expensive Housing</a:t>
            </a:r>
          </a:p>
        </p:txBody>
      </p:sp>
      <p:pic>
        <p:nvPicPr>
          <p:cNvPr id="6" name="Content Placeholder 5" descr="Chart, waterfall chart&#10;&#10;Description automatically generated">
            <a:extLst>
              <a:ext uri="{FF2B5EF4-FFF2-40B4-BE49-F238E27FC236}">
                <a16:creationId xmlns:a16="http://schemas.microsoft.com/office/drawing/2014/main" id="{DAB180A5-4E9B-4B65-ABAF-AB448BAF777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771800"/>
            <a:ext cx="5181600" cy="3730473"/>
          </a:xfrm>
        </p:spPr>
      </p:pic>
      <p:sp>
        <p:nvSpPr>
          <p:cNvPr id="4" name="Content Placeholder 3">
            <a:extLst>
              <a:ext uri="{FF2B5EF4-FFF2-40B4-BE49-F238E27FC236}">
                <a16:creationId xmlns:a16="http://schemas.microsoft.com/office/drawing/2014/main" id="{6848124A-F53F-4B82-8B28-4CB712EC8D18}"/>
              </a:ext>
            </a:extLst>
          </p:cNvPr>
          <p:cNvSpPr>
            <a:spLocks noGrp="1"/>
          </p:cNvSpPr>
          <p:nvPr>
            <p:ph sz="half" idx="2"/>
          </p:nvPr>
        </p:nvSpPr>
        <p:spPr/>
        <p:txBody>
          <a:bodyPr>
            <a:normAutofit fontScale="92500"/>
          </a:bodyPr>
          <a:lstStyle/>
          <a:p>
            <a:r>
              <a:rPr lang="en-US" dirty="0"/>
              <a:t>For a growing suburban city, only  expensive homes provide a positive net fiscal impact.</a:t>
            </a:r>
          </a:p>
          <a:p>
            <a:r>
              <a:rPr lang="en-US" dirty="0"/>
              <a:t>Home value above $500K is taxed at 1.25 times the rate of home value up to $500K, providing an extra bonus for especially expensive homes. </a:t>
            </a:r>
          </a:p>
          <a:p>
            <a:r>
              <a:rPr lang="en-US" dirty="0"/>
              <a:t>Building Permit Fees are based upon home value.</a:t>
            </a:r>
          </a:p>
          <a:p>
            <a:pPr marL="0" indent="0">
              <a:buNone/>
            </a:pPr>
            <a:r>
              <a:rPr lang="en-US" sz="2000" i="1" dirty="0"/>
              <a:t>Many elected local officials are unaware of these incentives, but </a:t>
            </a:r>
            <a:r>
              <a:rPr lang="en-US" sz="2000" b="1" i="1" dirty="0"/>
              <a:t>all</a:t>
            </a:r>
            <a:r>
              <a:rPr lang="en-US" sz="2000" i="1" dirty="0"/>
              <a:t> city managers know this.</a:t>
            </a:r>
          </a:p>
        </p:txBody>
      </p:sp>
      <p:sp>
        <p:nvSpPr>
          <p:cNvPr id="7" name="TextBox 6">
            <a:extLst>
              <a:ext uri="{FF2B5EF4-FFF2-40B4-BE49-F238E27FC236}">
                <a16:creationId xmlns:a16="http://schemas.microsoft.com/office/drawing/2014/main" id="{A3AD9D03-AEA7-4B1F-89FC-C7342C1D5507}"/>
              </a:ext>
            </a:extLst>
          </p:cNvPr>
          <p:cNvSpPr txBox="1"/>
          <p:nvPr/>
        </p:nvSpPr>
        <p:spPr>
          <a:xfrm>
            <a:off x="838200" y="5502273"/>
            <a:ext cx="4955396" cy="523220"/>
          </a:xfrm>
          <a:prstGeom prst="rect">
            <a:avLst/>
          </a:prstGeom>
          <a:noFill/>
        </p:spPr>
        <p:txBody>
          <a:bodyPr wrap="none" rtlCol="0">
            <a:spAutoFit/>
          </a:bodyPr>
          <a:lstStyle/>
          <a:p>
            <a:r>
              <a:rPr lang="en-US" sz="1400" dirty="0">
                <a:hlinkClick r:id="rId4"/>
              </a:rPr>
              <a:t>Source: </a:t>
            </a:r>
            <a:r>
              <a:rPr lang="en-US" sz="1400" dirty="0">
                <a:effectLst/>
                <a:hlinkClick r:id="rId4"/>
              </a:rPr>
              <a:t>Study of the Metropolitan Area Fiscal Disparities Program</a:t>
            </a:r>
          </a:p>
          <a:p>
            <a:r>
              <a:rPr lang="en-US" sz="1400" dirty="0">
                <a:hlinkClick r:id="rId4"/>
              </a:rPr>
              <a:t>Tischler Bise for the MN Dept of Revenue, 2012, Page 143</a:t>
            </a:r>
            <a:endParaRPr lang="en-US" sz="1400" dirty="0"/>
          </a:p>
        </p:txBody>
      </p:sp>
    </p:spTree>
    <p:extLst>
      <p:ext uri="{BB962C8B-B14F-4D97-AF65-F5344CB8AC3E}">
        <p14:creationId xmlns:p14="http://schemas.microsoft.com/office/powerpoint/2010/main" val="81894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832444-5D85-46C2-AB96-C421B5543529}"/>
              </a:ext>
            </a:extLst>
          </p:cNvPr>
          <p:cNvSpPr>
            <a:spLocks noGrp="1"/>
          </p:cNvSpPr>
          <p:nvPr>
            <p:ph type="title"/>
          </p:nvPr>
        </p:nvSpPr>
        <p:spPr/>
        <p:txBody>
          <a:bodyPr/>
          <a:lstStyle/>
          <a:p>
            <a:pPr algn="l"/>
            <a:r>
              <a:rPr lang="en-US" dirty="0"/>
              <a:t>Cost of  Residential Lots is Skyrocketing!</a:t>
            </a:r>
          </a:p>
        </p:txBody>
      </p:sp>
      <p:pic>
        <p:nvPicPr>
          <p:cNvPr id="3" name="Content Placeholder 2" descr="Chart, bar chart&#10;&#10;Description automatically generated">
            <a:extLst>
              <a:ext uri="{FF2B5EF4-FFF2-40B4-BE49-F238E27FC236}">
                <a16:creationId xmlns:a16="http://schemas.microsoft.com/office/drawing/2014/main" id="{39B5F1DD-B0B6-4E03-99E1-798BA47C77A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12800"/>
            <a:ext cx="5181600" cy="3745212"/>
          </a:xfrm>
        </p:spPr>
      </p:pic>
      <p:sp>
        <p:nvSpPr>
          <p:cNvPr id="7" name="Content Placeholder 6">
            <a:extLst>
              <a:ext uri="{FF2B5EF4-FFF2-40B4-BE49-F238E27FC236}">
                <a16:creationId xmlns:a16="http://schemas.microsoft.com/office/drawing/2014/main" id="{D5C1302B-A7A3-4CCA-BAAF-34923A9BD999}"/>
              </a:ext>
            </a:extLst>
          </p:cNvPr>
          <p:cNvSpPr>
            <a:spLocks noGrp="1"/>
          </p:cNvSpPr>
          <p:nvPr>
            <p:ph sz="half" idx="2"/>
          </p:nvPr>
        </p:nvSpPr>
        <p:spPr/>
        <p:txBody>
          <a:bodyPr>
            <a:normAutofit fontScale="92500" lnSpcReduction="10000"/>
          </a:bodyPr>
          <a:lstStyle/>
          <a:p>
            <a:r>
              <a:rPr lang="en-US" dirty="0"/>
              <a:t>Restrictions on the supply of buildable lots are the key driver of housing cost inflation. </a:t>
            </a:r>
          </a:p>
          <a:p>
            <a:pPr lvl="1"/>
            <a:r>
              <a:rPr lang="en-US" dirty="0"/>
              <a:t>Housing financiers will not finance projects where the cost of “dirt” is more than 25-30% of the final cost of the home.</a:t>
            </a:r>
          </a:p>
          <a:p>
            <a:pPr lvl="1"/>
            <a:r>
              <a:rPr lang="en-US" dirty="0"/>
              <a:t>Multiply the cost of the lot by 4 to determine the minimum price of a home that can be built on the lot. </a:t>
            </a:r>
          </a:p>
          <a:p>
            <a:pPr marL="457200" lvl="1" indent="0">
              <a:buNone/>
            </a:pPr>
            <a:r>
              <a:rPr lang="en-US" sz="2200" i="1" dirty="0"/>
              <a:t>The cost of building materials and labor will be resolved by the market, over time. The cost of land is institutional and is driven by zoning policy.</a:t>
            </a:r>
          </a:p>
          <a:p>
            <a:endParaRPr lang="en-US" dirty="0"/>
          </a:p>
        </p:txBody>
      </p:sp>
    </p:spTree>
    <p:extLst>
      <p:ext uri="{BB962C8B-B14F-4D97-AF65-F5344CB8AC3E}">
        <p14:creationId xmlns:p14="http://schemas.microsoft.com/office/powerpoint/2010/main" val="116084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5F80D-D3DE-B51D-A8CD-B56C149C8AD3}"/>
              </a:ext>
            </a:extLst>
          </p:cNvPr>
          <p:cNvSpPr>
            <a:spLocks noGrp="1"/>
          </p:cNvSpPr>
          <p:nvPr>
            <p:ph type="title"/>
          </p:nvPr>
        </p:nvSpPr>
        <p:spPr/>
        <p:txBody>
          <a:bodyPr>
            <a:normAutofit/>
          </a:bodyPr>
          <a:lstStyle/>
          <a:p>
            <a:pPr algn="l"/>
            <a:r>
              <a:rPr lang="en-US" sz="3600" dirty="0"/>
              <a:t>How Twin Cities housing rules keep the metro segregated</a:t>
            </a:r>
          </a:p>
        </p:txBody>
      </p:sp>
      <p:pic>
        <p:nvPicPr>
          <p:cNvPr id="7" name="Content Placeholder 6" descr="Cover picture for the front page Star Tribune article entitled &quot;How Twin Cities housing rules keep the metro segregated&quot;. The picture is an aerial view looking down on a neighborhood of single family homes.">
            <a:hlinkClick r:id="rId3"/>
            <a:extLst>
              <a:ext uri="{FF2B5EF4-FFF2-40B4-BE49-F238E27FC236}">
                <a16:creationId xmlns:a16="http://schemas.microsoft.com/office/drawing/2014/main" id="{27EAEB1C-1177-C01E-295C-113E745EA402}"/>
              </a:ext>
            </a:extLst>
          </p:cNvPr>
          <p:cNvPicPr>
            <a:picLocks noGrp="1" noChangeAspect="1"/>
          </p:cNvPicPr>
          <p:nvPr>
            <p:ph idx="1"/>
          </p:nvPr>
        </p:nvPicPr>
        <p:blipFill>
          <a:blip r:embed="rId4"/>
          <a:stretch>
            <a:fillRect/>
          </a:stretch>
        </p:blipFill>
        <p:spPr>
          <a:xfrm>
            <a:off x="2635072" y="3295462"/>
            <a:ext cx="6921856" cy="3305320"/>
          </a:xfrm>
        </p:spPr>
      </p:pic>
      <p:pic>
        <p:nvPicPr>
          <p:cNvPr id="11" name="Picture 10" descr="Star Tribune banner">
            <a:extLst>
              <a:ext uri="{FF2B5EF4-FFF2-40B4-BE49-F238E27FC236}">
                <a16:creationId xmlns:a16="http://schemas.microsoft.com/office/drawing/2014/main" id="{68B7B006-950B-387E-B203-1816A57446E7}"/>
              </a:ext>
            </a:extLst>
          </p:cNvPr>
          <p:cNvPicPr>
            <a:picLocks noChangeAspect="1"/>
          </p:cNvPicPr>
          <p:nvPr/>
        </p:nvPicPr>
        <p:blipFill>
          <a:blip r:embed="rId5"/>
          <a:stretch>
            <a:fillRect/>
          </a:stretch>
        </p:blipFill>
        <p:spPr>
          <a:xfrm>
            <a:off x="2635072" y="1475904"/>
            <a:ext cx="6921856" cy="1320868"/>
          </a:xfrm>
          <a:prstGeom prst="rect">
            <a:avLst/>
          </a:prstGeom>
        </p:spPr>
      </p:pic>
      <p:pic>
        <p:nvPicPr>
          <p:cNvPr id="13" name="Picture 12" descr="By Mary Jo Webster and Michael Corey.&#10;Star Tribune, August 7, 2021.">
            <a:extLst>
              <a:ext uri="{FF2B5EF4-FFF2-40B4-BE49-F238E27FC236}">
                <a16:creationId xmlns:a16="http://schemas.microsoft.com/office/drawing/2014/main" id="{194AC66C-82BA-AF37-538C-31D7B80B6880}"/>
              </a:ext>
            </a:extLst>
          </p:cNvPr>
          <p:cNvPicPr>
            <a:picLocks noChangeAspect="1"/>
          </p:cNvPicPr>
          <p:nvPr/>
        </p:nvPicPr>
        <p:blipFill>
          <a:blip r:embed="rId6"/>
          <a:stretch>
            <a:fillRect/>
          </a:stretch>
        </p:blipFill>
        <p:spPr>
          <a:xfrm>
            <a:off x="3712636" y="2875667"/>
            <a:ext cx="4540483" cy="361969"/>
          </a:xfrm>
          <a:prstGeom prst="rect">
            <a:avLst/>
          </a:prstGeom>
        </p:spPr>
      </p:pic>
    </p:spTree>
    <p:extLst>
      <p:ext uri="{BB962C8B-B14F-4D97-AF65-F5344CB8AC3E}">
        <p14:creationId xmlns:p14="http://schemas.microsoft.com/office/powerpoint/2010/main" val="370565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12A28-3E7C-4EBE-A505-47AC361EEDDB}"/>
              </a:ext>
            </a:extLst>
          </p:cNvPr>
          <p:cNvSpPr>
            <a:spLocks noGrp="1"/>
          </p:cNvSpPr>
          <p:nvPr>
            <p:ph type="title"/>
          </p:nvPr>
        </p:nvSpPr>
        <p:spPr/>
        <p:txBody>
          <a:bodyPr>
            <a:normAutofit fontScale="90000"/>
          </a:bodyPr>
          <a:lstStyle/>
          <a:p>
            <a:r>
              <a:rPr lang="en-US" dirty="0"/>
              <a:t>What does an “Affordable” Home Look Like, Today?</a:t>
            </a:r>
          </a:p>
        </p:txBody>
      </p:sp>
      <p:sp>
        <p:nvSpPr>
          <p:cNvPr id="11" name="Content Placeholder 10">
            <a:extLst>
              <a:ext uri="{FF2B5EF4-FFF2-40B4-BE49-F238E27FC236}">
                <a16:creationId xmlns:a16="http://schemas.microsoft.com/office/drawing/2014/main" id="{87A8C3FE-549F-4384-9341-4D68E9819116}"/>
              </a:ext>
            </a:extLst>
          </p:cNvPr>
          <p:cNvSpPr>
            <a:spLocks noGrp="1"/>
          </p:cNvSpPr>
          <p:nvPr>
            <p:ph sz="half" idx="1"/>
          </p:nvPr>
        </p:nvSpPr>
        <p:spPr/>
        <p:txBody>
          <a:bodyPr>
            <a:normAutofit lnSpcReduction="10000"/>
          </a:bodyPr>
          <a:lstStyle/>
          <a:p>
            <a:r>
              <a:rPr lang="en-US" dirty="0"/>
              <a:t>My Legislative Assistant’s New Home:</a:t>
            </a:r>
          </a:p>
          <a:p>
            <a:pPr lvl="1"/>
            <a:r>
              <a:rPr lang="en-US" dirty="0"/>
              <a:t>1,578 sq ft home</a:t>
            </a:r>
          </a:p>
          <a:p>
            <a:pPr lvl="1"/>
            <a:r>
              <a:rPr lang="en-US" dirty="0"/>
              <a:t>4,792 sq ft lot (1/9th Acre)</a:t>
            </a:r>
          </a:p>
          <a:p>
            <a:pPr lvl="1"/>
            <a:r>
              <a:rPr lang="en-US" dirty="0"/>
              <a:t>1 Parking Space (tuck under garage on back alley)</a:t>
            </a:r>
          </a:p>
          <a:p>
            <a:pPr lvl="1"/>
            <a:r>
              <a:rPr lang="en-US" dirty="0"/>
              <a:t>Vinyl Siding</a:t>
            </a:r>
          </a:p>
          <a:p>
            <a:pPr lvl="1"/>
            <a:r>
              <a:rPr lang="en-US" dirty="0"/>
              <a:t>Fixer-upper</a:t>
            </a:r>
          </a:p>
          <a:p>
            <a:pPr lvl="1"/>
            <a:r>
              <a:rPr lang="en-US" dirty="0"/>
              <a:t>Purchased for $305K</a:t>
            </a:r>
          </a:p>
          <a:p>
            <a:pPr marL="0" indent="0">
              <a:buNone/>
            </a:pPr>
            <a:r>
              <a:rPr lang="en-US" i="1" dirty="0"/>
              <a:t>Why shouldn’t it be legal to build a new home like this, today, in a developing community?</a:t>
            </a:r>
          </a:p>
          <a:p>
            <a:endParaRPr lang="en-US" dirty="0"/>
          </a:p>
        </p:txBody>
      </p:sp>
      <p:pic>
        <p:nvPicPr>
          <p:cNvPr id="16" name="Content Placeholder 15" descr="Graphical user interface, application&#10;&#10;Description automatically generated">
            <a:extLst>
              <a:ext uri="{FF2B5EF4-FFF2-40B4-BE49-F238E27FC236}">
                <a16:creationId xmlns:a16="http://schemas.microsoft.com/office/drawing/2014/main" id="{00A40977-CFBF-49E1-A28F-62F5DEC7CA1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25967"/>
            <a:ext cx="5181600" cy="3518878"/>
          </a:xfrm>
        </p:spPr>
      </p:pic>
    </p:spTree>
    <p:extLst>
      <p:ext uri="{BB962C8B-B14F-4D97-AF65-F5344CB8AC3E}">
        <p14:creationId xmlns:p14="http://schemas.microsoft.com/office/powerpoint/2010/main" val="410495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3523-A83B-4104-BCE7-FF6A2C3DA1C5}"/>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784B4A0D-7441-4856-9576-B33270BE11FE}"/>
              </a:ext>
            </a:extLst>
          </p:cNvPr>
          <p:cNvSpPr>
            <a:spLocks noGrp="1"/>
          </p:cNvSpPr>
          <p:nvPr>
            <p:ph type="body" sz="quarter" idx="13"/>
          </p:nvPr>
        </p:nvSpPr>
        <p:spPr/>
        <p:txBody>
          <a:bodyPr/>
          <a:lstStyle/>
          <a:p>
            <a:r>
              <a:rPr lang="en-US" dirty="0"/>
              <a:t>Rep Steve Elkins | House District 50B</a:t>
            </a:r>
          </a:p>
          <a:p>
            <a:r>
              <a:rPr lang="en-US" dirty="0">
                <a:hlinkClick r:id="rId3"/>
              </a:rPr>
              <a:t>Rep.Steve.Elkins@House.MN</a:t>
            </a:r>
            <a:endParaRPr lang="en-US" dirty="0"/>
          </a:p>
          <a:p>
            <a:r>
              <a:rPr lang="en-US" dirty="0"/>
              <a:t>651-296-7803</a:t>
            </a:r>
          </a:p>
          <a:p>
            <a:endParaRPr lang="en-US" dirty="0"/>
          </a:p>
        </p:txBody>
      </p:sp>
      <p:pic>
        <p:nvPicPr>
          <p:cNvPr id="4" name="Picture 3" descr="The State Seal and Minnesota House of Representatives">
            <a:extLst>
              <a:ext uri="{FF2B5EF4-FFF2-40B4-BE49-F238E27FC236}">
                <a16:creationId xmlns:a16="http://schemas.microsoft.com/office/drawing/2014/main" id="{7C789593-5EE3-4332-88A1-A08EC5786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395" y="168730"/>
            <a:ext cx="5937516" cy="1264923"/>
          </a:xfrm>
          <a:prstGeom prst="rect">
            <a:avLst/>
          </a:prstGeom>
        </p:spPr>
      </p:pic>
    </p:spTree>
    <p:extLst>
      <p:ext uri="{BB962C8B-B14F-4D97-AF65-F5344CB8AC3E}">
        <p14:creationId xmlns:p14="http://schemas.microsoft.com/office/powerpoint/2010/main" val="144599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086ACC-7870-4EBA-B580-D3E4F7F928D6}"/>
              </a:ext>
            </a:extLst>
          </p:cNvPr>
          <p:cNvSpPr>
            <a:spLocks noGrp="1"/>
          </p:cNvSpPr>
          <p:nvPr>
            <p:ph type="title"/>
          </p:nvPr>
        </p:nvSpPr>
        <p:spPr/>
        <p:txBody>
          <a:bodyPr/>
          <a:lstStyle/>
          <a:p>
            <a:pPr algn="l"/>
            <a:r>
              <a:rPr lang="en-US" dirty="0"/>
              <a:t>Flaming Hoops</a:t>
            </a:r>
          </a:p>
        </p:txBody>
      </p:sp>
      <p:sp>
        <p:nvSpPr>
          <p:cNvPr id="8" name="Content Placeholder 7">
            <a:extLst>
              <a:ext uri="{FF2B5EF4-FFF2-40B4-BE49-F238E27FC236}">
                <a16:creationId xmlns:a16="http://schemas.microsoft.com/office/drawing/2014/main" id="{951B0ABA-D49E-4895-BA7F-D457DE51133D}"/>
              </a:ext>
            </a:extLst>
          </p:cNvPr>
          <p:cNvSpPr>
            <a:spLocks noGrp="1"/>
          </p:cNvSpPr>
          <p:nvPr>
            <p:ph sz="half" idx="2"/>
          </p:nvPr>
        </p:nvSpPr>
        <p:spPr>
          <a:xfrm>
            <a:off x="6172200" y="1977081"/>
            <a:ext cx="5181600" cy="4199882"/>
          </a:xfrm>
        </p:spPr>
        <p:txBody>
          <a:bodyPr>
            <a:normAutofit/>
          </a:bodyPr>
          <a:lstStyle/>
          <a:p>
            <a:r>
              <a:rPr lang="en-US" dirty="0"/>
              <a:t>Basic Premise:</a:t>
            </a:r>
          </a:p>
          <a:p>
            <a:pPr marL="457200" lvl="1" indent="0">
              <a:buNone/>
            </a:pPr>
            <a:r>
              <a:rPr lang="en-US" dirty="0"/>
              <a:t>Because Cities are not allowed to assess cost-based development impact fees to recover their infrastructure costs, directly, they use a variety of fees and zoning restrictions to slow development and recover their costs, indirectly.</a:t>
            </a:r>
          </a:p>
          <a:p>
            <a:pPr marL="457200" lvl="1" indent="0">
              <a:buNone/>
            </a:pPr>
            <a:r>
              <a:rPr lang="en-US" sz="2000" i="1" dirty="0"/>
              <a:t>Cities will not increase property taxes on existing taxpayers to fund new housing development that existing residents don’t even want. </a:t>
            </a:r>
          </a:p>
        </p:txBody>
      </p:sp>
      <p:pic>
        <p:nvPicPr>
          <p:cNvPr id="10" name="Content Placeholder 9" descr="Diagram&#10;&#10;Description automatically generated with medium confidence">
            <a:hlinkClick r:id="rId3"/>
            <a:extLst>
              <a:ext uri="{FF2B5EF4-FFF2-40B4-BE49-F238E27FC236}">
                <a16:creationId xmlns:a16="http://schemas.microsoft.com/office/drawing/2014/main" id="{84DF8CB0-1108-497A-BBDC-54C0D4A90FE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82002" y="1593850"/>
            <a:ext cx="4493996" cy="4583113"/>
          </a:xfrm>
        </p:spPr>
      </p:pic>
    </p:spTree>
    <p:extLst>
      <p:ext uri="{BB962C8B-B14F-4D97-AF65-F5344CB8AC3E}">
        <p14:creationId xmlns:p14="http://schemas.microsoft.com/office/powerpoint/2010/main" val="200409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4AE887-0D83-8856-5946-409F88893E8A}"/>
              </a:ext>
            </a:extLst>
          </p:cNvPr>
          <p:cNvSpPr>
            <a:spLocks noGrp="1"/>
          </p:cNvSpPr>
          <p:nvPr>
            <p:ph type="title"/>
          </p:nvPr>
        </p:nvSpPr>
        <p:spPr/>
        <p:txBody>
          <a:bodyPr/>
          <a:lstStyle/>
          <a:p>
            <a:pPr algn="l"/>
            <a:r>
              <a:rPr lang="en-US" dirty="0"/>
              <a:t>Article 1: Development Impact Fees</a:t>
            </a:r>
          </a:p>
        </p:txBody>
      </p:sp>
      <p:sp>
        <p:nvSpPr>
          <p:cNvPr id="6" name="Content Placeholder 5">
            <a:extLst>
              <a:ext uri="{FF2B5EF4-FFF2-40B4-BE49-F238E27FC236}">
                <a16:creationId xmlns:a16="http://schemas.microsoft.com/office/drawing/2014/main" id="{12E65862-95C6-94C8-F44F-FEB70210C4A8}"/>
              </a:ext>
            </a:extLst>
          </p:cNvPr>
          <p:cNvSpPr>
            <a:spLocks noGrp="1"/>
          </p:cNvSpPr>
          <p:nvPr>
            <p:ph idx="1"/>
          </p:nvPr>
        </p:nvSpPr>
        <p:spPr/>
        <p:txBody>
          <a:bodyPr/>
          <a:lstStyle/>
          <a:p>
            <a:r>
              <a:rPr lang="en-US" dirty="0"/>
              <a:t>Enables local governments to assess benefiting property owners for the cost of building infrastructure that prepares their land for development. </a:t>
            </a:r>
          </a:p>
        </p:txBody>
      </p:sp>
    </p:spTree>
    <p:extLst>
      <p:ext uri="{BB962C8B-B14F-4D97-AF65-F5344CB8AC3E}">
        <p14:creationId xmlns:p14="http://schemas.microsoft.com/office/powerpoint/2010/main" val="24179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4AE887-0D83-8856-5946-409F88893E8A}"/>
              </a:ext>
            </a:extLst>
          </p:cNvPr>
          <p:cNvSpPr>
            <a:spLocks noGrp="1"/>
          </p:cNvSpPr>
          <p:nvPr>
            <p:ph type="title"/>
          </p:nvPr>
        </p:nvSpPr>
        <p:spPr/>
        <p:txBody>
          <a:bodyPr/>
          <a:lstStyle/>
          <a:p>
            <a:pPr algn="l"/>
            <a:r>
              <a:rPr lang="en-US" dirty="0"/>
              <a:t>Article 2: Environmental Review</a:t>
            </a:r>
          </a:p>
        </p:txBody>
      </p:sp>
      <p:sp>
        <p:nvSpPr>
          <p:cNvPr id="6" name="Content Placeholder 5">
            <a:extLst>
              <a:ext uri="{FF2B5EF4-FFF2-40B4-BE49-F238E27FC236}">
                <a16:creationId xmlns:a16="http://schemas.microsoft.com/office/drawing/2014/main" id="{12E65862-95C6-94C8-F44F-FEB70210C4A8}"/>
              </a:ext>
            </a:extLst>
          </p:cNvPr>
          <p:cNvSpPr>
            <a:spLocks noGrp="1"/>
          </p:cNvSpPr>
          <p:nvPr>
            <p:ph idx="1"/>
          </p:nvPr>
        </p:nvSpPr>
        <p:spPr/>
        <p:txBody>
          <a:bodyPr/>
          <a:lstStyle/>
          <a:p>
            <a:r>
              <a:rPr lang="en-US" dirty="0"/>
              <a:t>This article prevents NIMBY groups from using Minnesota’s Environmental laws (MERA) to challenge city comprehensive plans that promote affordable housing.</a:t>
            </a:r>
          </a:p>
        </p:txBody>
      </p:sp>
    </p:spTree>
    <p:extLst>
      <p:ext uri="{BB962C8B-B14F-4D97-AF65-F5344CB8AC3E}">
        <p14:creationId xmlns:p14="http://schemas.microsoft.com/office/powerpoint/2010/main" val="34260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604B-268E-462C-BE7F-AC66B82F3198}"/>
              </a:ext>
            </a:extLst>
          </p:cNvPr>
          <p:cNvSpPr>
            <a:spLocks noGrp="1"/>
          </p:cNvSpPr>
          <p:nvPr>
            <p:ph type="title"/>
          </p:nvPr>
        </p:nvSpPr>
        <p:spPr/>
        <p:txBody>
          <a:bodyPr/>
          <a:lstStyle/>
          <a:p>
            <a:pPr algn="l"/>
            <a:r>
              <a:rPr lang="en-US" dirty="0"/>
              <a:t>Addressing the “Local Control” Issue</a:t>
            </a:r>
          </a:p>
        </p:txBody>
      </p:sp>
      <p:sp>
        <p:nvSpPr>
          <p:cNvPr id="3" name="Content Placeholder 2">
            <a:extLst>
              <a:ext uri="{FF2B5EF4-FFF2-40B4-BE49-F238E27FC236}">
                <a16:creationId xmlns:a16="http://schemas.microsoft.com/office/drawing/2014/main" id="{C2BFA5B4-3C01-4868-A997-E8C25EC6162C}"/>
              </a:ext>
            </a:extLst>
          </p:cNvPr>
          <p:cNvSpPr>
            <a:spLocks noGrp="1"/>
          </p:cNvSpPr>
          <p:nvPr>
            <p:ph idx="1"/>
          </p:nvPr>
        </p:nvSpPr>
        <p:spPr/>
        <p:txBody>
          <a:bodyPr>
            <a:normAutofit/>
          </a:bodyPr>
          <a:lstStyle/>
          <a:p>
            <a:r>
              <a:rPr lang="en-US" dirty="0"/>
              <a:t>Minnesota is a “Dillon’s Rule” State</a:t>
            </a:r>
          </a:p>
          <a:p>
            <a:pPr lvl="1"/>
            <a:r>
              <a:rPr lang="en-US" dirty="0"/>
              <a:t>Cities have the authorities granted to them by the State</a:t>
            </a:r>
          </a:p>
          <a:p>
            <a:r>
              <a:rPr lang="en-US" dirty="0"/>
              <a:t>The zoning and planning authorities granted to Cities are described in two chapters of State law:</a:t>
            </a:r>
          </a:p>
          <a:p>
            <a:pPr lvl="1"/>
            <a:r>
              <a:rPr lang="en-US" dirty="0"/>
              <a:t>462 (Statewide Zoning and Planning)</a:t>
            </a:r>
          </a:p>
          <a:p>
            <a:pPr lvl="1"/>
            <a:r>
              <a:rPr lang="en-US" dirty="0"/>
              <a:t>473 (Metropolitan Land Planning Act)</a:t>
            </a:r>
          </a:p>
          <a:p>
            <a:r>
              <a:rPr lang="en-US" dirty="0"/>
              <a:t>These chapters of State law were last reformed in 1995</a:t>
            </a:r>
          </a:p>
        </p:txBody>
      </p:sp>
    </p:spTree>
    <p:extLst>
      <p:ext uri="{BB962C8B-B14F-4D97-AF65-F5344CB8AC3E}">
        <p14:creationId xmlns:p14="http://schemas.microsoft.com/office/powerpoint/2010/main" val="149862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3: Planning &amp; Zoning Reforms</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500" dirty="0"/>
              <a:t>These changes reinstate the intent of the 1995 Reforms</a:t>
            </a:r>
          </a:p>
          <a:p>
            <a:pPr lvl="1"/>
            <a:r>
              <a:rPr lang="en-US" sz="3100" dirty="0"/>
              <a:t>Comp Plan/Zoning Conformance is defined for the first time</a:t>
            </a:r>
          </a:p>
          <a:p>
            <a:pPr lvl="1"/>
            <a:r>
              <a:rPr lang="en-US" sz="3100" dirty="0"/>
              <a:t>Discrepancies must be resolved by conforming the zoning to the comp plan if it has not already been done by the time a development proposal has been received</a:t>
            </a:r>
          </a:p>
          <a:p>
            <a:pPr lvl="1"/>
            <a:r>
              <a:rPr lang="en-US" sz="3100" dirty="0"/>
              <a:t>Development moratoriums may not be applied retroactively after a development proposal is received</a:t>
            </a:r>
          </a:p>
          <a:p>
            <a:pPr lvl="1"/>
            <a:r>
              <a:rPr lang="en-US" sz="3100" dirty="0"/>
              <a:t>Only land that has been both guided and zoned for affordable housing counts towards a metro city’s Livable Communities grant program qualification goal.</a:t>
            </a:r>
          </a:p>
          <a:p>
            <a:pPr lvl="1"/>
            <a:endParaRPr lang="en-US" sz="3100" dirty="0"/>
          </a:p>
        </p:txBody>
      </p:sp>
    </p:spTree>
    <p:extLst>
      <p:ext uri="{BB962C8B-B14F-4D97-AF65-F5344CB8AC3E}">
        <p14:creationId xmlns:p14="http://schemas.microsoft.com/office/powerpoint/2010/main" val="405159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4: Limiting Regulations on Development</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500" dirty="0"/>
              <a:t>Cities may not ban modular apartment buildings</a:t>
            </a:r>
          </a:p>
          <a:p>
            <a:r>
              <a:rPr lang="en-US" sz="3500" dirty="0"/>
              <a:t>Duplexes or ADUs may be built in single-family districts</a:t>
            </a:r>
          </a:p>
          <a:p>
            <a:r>
              <a:rPr lang="en-US" sz="3500" dirty="0"/>
              <a:t>Planned Unit Development process my not be </a:t>
            </a:r>
            <a:r>
              <a:rPr lang="en-US" sz="3500" u="sng" dirty="0"/>
              <a:t>imposed</a:t>
            </a:r>
          </a:p>
          <a:p>
            <a:r>
              <a:rPr lang="en-US" sz="3500" dirty="0"/>
              <a:t>Purely aesthetic mandates are prohibited</a:t>
            </a:r>
          </a:p>
          <a:p>
            <a:r>
              <a:rPr lang="en-US" sz="3500" dirty="0"/>
              <a:t>Multi-car garages may not be required</a:t>
            </a:r>
          </a:p>
          <a:p>
            <a:r>
              <a:rPr lang="en-US" sz="3500" dirty="0"/>
              <a:t>Minimum home (or garage) sizes may not be required</a:t>
            </a:r>
          </a:p>
          <a:p>
            <a:endParaRPr lang="en-US" sz="3100" dirty="0"/>
          </a:p>
          <a:p>
            <a:pPr lvl="1"/>
            <a:endParaRPr lang="en-US" sz="3100" dirty="0"/>
          </a:p>
        </p:txBody>
      </p:sp>
    </p:spTree>
    <p:extLst>
      <p:ext uri="{BB962C8B-B14F-4D97-AF65-F5344CB8AC3E}">
        <p14:creationId xmlns:p14="http://schemas.microsoft.com/office/powerpoint/2010/main" val="370345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C771-8F07-4B16-9FBD-BBBFB7EC4E11}"/>
              </a:ext>
            </a:extLst>
          </p:cNvPr>
          <p:cNvSpPr>
            <a:spLocks noGrp="1"/>
          </p:cNvSpPr>
          <p:nvPr>
            <p:ph type="title"/>
          </p:nvPr>
        </p:nvSpPr>
        <p:spPr/>
        <p:txBody>
          <a:bodyPr/>
          <a:lstStyle/>
          <a:p>
            <a:pPr algn="l"/>
            <a:r>
              <a:rPr lang="en-US" dirty="0"/>
              <a:t>Article 5: Municipal Dedication Fees</a:t>
            </a:r>
          </a:p>
        </p:txBody>
      </p:sp>
      <p:sp>
        <p:nvSpPr>
          <p:cNvPr id="3" name="Content Placeholder 2">
            <a:extLst>
              <a:ext uri="{FF2B5EF4-FFF2-40B4-BE49-F238E27FC236}">
                <a16:creationId xmlns:a16="http://schemas.microsoft.com/office/drawing/2014/main" id="{829BB42E-D88F-49EB-B35D-DCBF524A8F10}"/>
              </a:ext>
            </a:extLst>
          </p:cNvPr>
          <p:cNvSpPr>
            <a:spLocks noGrp="1"/>
          </p:cNvSpPr>
          <p:nvPr>
            <p:ph idx="1"/>
          </p:nvPr>
        </p:nvSpPr>
        <p:spPr>
          <a:xfrm>
            <a:off x="838200" y="1594624"/>
            <a:ext cx="10515600" cy="4859185"/>
          </a:xfrm>
        </p:spPr>
        <p:txBody>
          <a:bodyPr>
            <a:normAutofit/>
          </a:bodyPr>
          <a:lstStyle/>
          <a:p>
            <a:r>
              <a:rPr lang="en-US" sz="3600" dirty="0"/>
              <a:t>Park Dedication Fees/Dedications capped at 10%</a:t>
            </a:r>
          </a:p>
          <a:p>
            <a:r>
              <a:rPr lang="en-US" sz="3600" dirty="0"/>
              <a:t>Excessive dedications of land for roads is prohibited</a:t>
            </a:r>
          </a:p>
          <a:p>
            <a:r>
              <a:rPr lang="en-US" sz="3600" dirty="0"/>
              <a:t>The uses of dedication fees must be tracked/reported</a:t>
            </a:r>
          </a:p>
          <a:p>
            <a:endParaRPr lang="en-US" sz="3100" dirty="0"/>
          </a:p>
          <a:p>
            <a:pPr lvl="1"/>
            <a:endParaRPr lang="en-US" sz="3100" dirty="0"/>
          </a:p>
        </p:txBody>
      </p:sp>
    </p:spTree>
    <p:extLst>
      <p:ext uri="{BB962C8B-B14F-4D97-AF65-F5344CB8AC3E}">
        <p14:creationId xmlns:p14="http://schemas.microsoft.com/office/powerpoint/2010/main" val="3534904625"/>
      </p:ext>
    </p:extLst>
  </p:cSld>
  <p:clrMapOvr>
    <a:masterClrMapping/>
  </p:clrMapOvr>
</p:sld>
</file>

<file path=ppt/theme/theme1.xml><?xml version="1.0" encoding="utf-8"?>
<a:theme xmlns:a="http://schemas.openxmlformats.org/drawingml/2006/main" name="Office Theme">
  <a:themeElements>
    <a:clrScheme name="MNHouseTheme">
      <a:dk1>
        <a:sysClr val="windowText" lastClr="000000"/>
      </a:dk1>
      <a:lt1>
        <a:sysClr val="window" lastClr="FFFFFF"/>
      </a:lt1>
      <a:dk2>
        <a:srgbClr val="000000"/>
      </a:dk2>
      <a:lt2>
        <a:srgbClr val="F2F2F2"/>
      </a:lt2>
      <a:accent1>
        <a:srgbClr val="549E39"/>
      </a:accent1>
      <a:accent2>
        <a:srgbClr val="8AB833"/>
      </a:accent2>
      <a:accent3>
        <a:srgbClr val="C0CF3A"/>
      </a:accent3>
      <a:accent4>
        <a:srgbClr val="029676"/>
      </a:accent4>
      <a:accent5>
        <a:srgbClr val="4AB5C4"/>
      </a:accent5>
      <a:accent6>
        <a:srgbClr val="0989B1"/>
      </a:accent6>
      <a:hlink>
        <a:srgbClr val="0989B1"/>
      </a:hlink>
      <a:folHlink>
        <a:srgbClr val="3F76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3108</TotalTime>
  <Words>2829</Words>
  <Application>Microsoft Office PowerPoint</Application>
  <PresentationFormat>Widescreen</PresentationFormat>
  <Paragraphs>162</Paragraphs>
  <Slides>21</Slides>
  <Notes>21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Legalizing Affordable Housing Act HF2235</vt:lpstr>
      <vt:lpstr>How Twin Cities housing rules keep the metro segregated</vt:lpstr>
      <vt:lpstr>Flaming Hoops</vt:lpstr>
      <vt:lpstr>Article 1: Development Impact Fees</vt:lpstr>
      <vt:lpstr>Article 2: Environmental Review</vt:lpstr>
      <vt:lpstr>Addressing the “Local Control” Issue</vt:lpstr>
      <vt:lpstr>Article 3: Planning &amp; Zoning Reforms</vt:lpstr>
      <vt:lpstr>Article 4: Limiting Regulations on Development</vt:lpstr>
      <vt:lpstr>Article 5: Municipal Dedication Fees</vt:lpstr>
      <vt:lpstr>Article 6: Planning Densities</vt:lpstr>
      <vt:lpstr>Article 7: Sewer Availability Charges (SAC)</vt:lpstr>
      <vt:lpstr>Article 8: Building Permit Deadlines</vt:lpstr>
      <vt:lpstr>Article 9: Building Permit Fees</vt:lpstr>
      <vt:lpstr>Article 11: Building Permit Fees</vt:lpstr>
      <vt:lpstr>Article 10: Energy Cost Disclosures</vt:lpstr>
      <vt:lpstr>Article 12: Repealer</vt:lpstr>
      <vt:lpstr>Recap: What the draft bill does NOT require</vt:lpstr>
      <vt:lpstr>Fiscal Incentives Drive Municipalities  to Favor Expensive Housing</vt:lpstr>
      <vt:lpstr>Cost of  Residential Lots is Skyrocketing!</vt:lpstr>
      <vt:lpstr>What does an “Affordable” Home Look Like, Today?</vt:lpstr>
      <vt:lpstr>Thank You</vt:lpstr>
    </vt:vector>
  </TitlesOfParts>
  <Company>Minnesota Legislative Reference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House Presentation Template</dc:title>
  <dc:subject>How to use PowerPoint</dc:subject>
  <dc:creator>Rep.Steve.Elkins@house.mn</dc:creator>
  <cp:lastModifiedBy>Steven Elkins</cp:lastModifiedBy>
  <cp:revision>57</cp:revision>
  <cp:lastPrinted>2023-03-07T06:05:11Z</cp:lastPrinted>
  <dcterms:created xsi:type="dcterms:W3CDTF">2021-01-04T17:06:34Z</dcterms:created>
  <dcterms:modified xsi:type="dcterms:W3CDTF">2023-03-07T06:12:45Z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ies>
</file>