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8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  <p:sldMasterId id="2147483747" r:id="rId2"/>
    <p:sldMasterId id="2147483865" r:id="rId3"/>
    <p:sldMasterId id="2147483979" r:id="rId4"/>
    <p:sldMasterId id="2147484003" r:id="rId5"/>
    <p:sldMasterId id="2147484015" r:id="rId6"/>
    <p:sldMasterId id="2147484028" r:id="rId7"/>
    <p:sldMasterId id="2147484043" r:id="rId8"/>
    <p:sldMasterId id="2147484056" r:id="rId9"/>
    <p:sldMasterId id="2147484071" r:id="rId10"/>
    <p:sldMasterId id="2147484083" r:id="rId11"/>
    <p:sldMasterId id="2147484098" r:id="rId12"/>
  </p:sldMasterIdLst>
  <p:notesMasterIdLst>
    <p:notesMasterId r:id="rId82"/>
  </p:notesMasterIdLst>
  <p:handoutMasterIdLst>
    <p:handoutMasterId r:id="rId83"/>
  </p:handoutMasterIdLst>
  <p:sldIdLst>
    <p:sldId id="644" r:id="rId13"/>
    <p:sldId id="645" r:id="rId14"/>
    <p:sldId id="817" r:id="rId15"/>
    <p:sldId id="735" r:id="rId16"/>
    <p:sldId id="736" r:id="rId17"/>
    <p:sldId id="737" r:id="rId18"/>
    <p:sldId id="738" r:id="rId19"/>
    <p:sldId id="816" r:id="rId20"/>
    <p:sldId id="751" r:id="rId21"/>
    <p:sldId id="795" r:id="rId22"/>
    <p:sldId id="797" r:id="rId23"/>
    <p:sldId id="798" r:id="rId24"/>
    <p:sldId id="730" r:id="rId25"/>
    <p:sldId id="757" r:id="rId26"/>
    <p:sldId id="728" r:id="rId27"/>
    <p:sldId id="727" r:id="rId28"/>
    <p:sldId id="719" r:id="rId29"/>
    <p:sldId id="720" r:id="rId30"/>
    <p:sldId id="721" r:id="rId31"/>
    <p:sldId id="722" r:id="rId32"/>
    <p:sldId id="829" r:id="rId33"/>
    <p:sldId id="828" r:id="rId34"/>
    <p:sldId id="815" r:id="rId35"/>
    <p:sldId id="656" r:id="rId36"/>
    <p:sldId id="740" r:id="rId37"/>
    <p:sldId id="657" r:id="rId38"/>
    <p:sldId id="658" r:id="rId39"/>
    <p:sldId id="661" r:id="rId40"/>
    <p:sldId id="814" r:id="rId41"/>
    <p:sldId id="650" r:id="rId42"/>
    <p:sldId id="649" r:id="rId43"/>
    <p:sldId id="652" r:id="rId44"/>
    <p:sldId id="667" r:id="rId45"/>
    <p:sldId id="741" r:id="rId46"/>
    <p:sldId id="806" r:id="rId47"/>
    <p:sldId id="624" r:id="rId48"/>
    <p:sldId id="635" r:id="rId49"/>
    <p:sldId id="742" r:id="rId50"/>
    <p:sldId id="643" r:id="rId51"/>
    <p:sldId id="706" r:id="rId52"/>
    <p:sldId id="691" r:id="rId53"/>
    <p:sldId id="805" r:id="rId54"/>
    <p:sldId id="745" r:id="rId55"/>
    <p:sldId id="746" r:id="rId56"/>
    <p:sldId id="747" r:id="rId57"/>
    <p:sldId id="830" r:id="rId58"/>
    <p:sldId id="748" r:id="rId59"/>
    <p:sldId id="804" r:id="rId60"/>
    <p:sldId id="803" r:id="rId61"/>
    <p:sldId id="767" r:id="rId62"/>
    <p:sldId id="822" r:id="rId63"/>
    <p:sldId id="823" r:id="rId64"/>
    <p:sldId id="768" r:id="rId65"/>
    <p:sldId id="772" r:id="rId66"/>
    <p:sldId id="773" r:id="rId67"/>
    <p:sldId id="774" r:id="rId68"/>
    <p:sldId id="826" r:id="rId69"/>
    <p:sldId id="808" r:id="rId70"/>
    <p:sldId id="809" r:id="rId71"/>
    <p:sldId id="810" r:id="rId72"/>
    <p:sldId id="778" r:id="rId73"/>
    <p:sldId id="779" r:id="rId74"/>
    <p:sldId id="780" r:id="rId75"/>
    <p:sldId id="782" r:id="rId76"/>
    <p:sldId id="802" r:id="rId77"/>
    <p:sldId id="801" r:id="rId78"/>
    <p:sldId id="811" r:id="rId79"/>
    <p:sldId id="813" r:id="rId80"/>
    <p:sldId id="800" r:id="rId8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13BA2A-43F1-4C27-B29D-42FC008D7D81}">
          <p14:sldIdLst>
            <p14:sldId id="644"/>
            <p14:sldId id="645"/>
            <p14:sldId id="817"/>
            <p14:sldId id="735"/>
            <p14:sldId id="736"/>
            <p14:sldId id="737"/>
            <p14:sldId id="738"/>
            <p14:sldId id="816"/>
            <p14:sldId id="751"/>
            <p14:sldId id="795"/>
            <p14:sldId id="797"/>
            <p14:sldId id="798"/>
            <p14:sldId id="730"/>
            <p14:sldId id="757"/>
            <p14:sldId id="728"/>
            <p14:sldId id="727"/>
            <p14:sldId id="719"/>
            <p14:sldId id="720"/>
            <p14:sldId id="721"/>
            <p14:sldId id="722"/>
            <p14:sldId id="829"/>
            <p14:sldId id="828"/>
            <p14:sldId id="815"/>
            <p14:sldId id="656"/>
            <p14:sldId id="740"/>
            <p14:sldId id="657"/>
            <p14:sldId id="658"/>
            <p14:sldId id="661"/>
            <p14:sldId id="814"/>
            <p14:sldId id="650"/>
            <p14:sldId id="649"/>
            <p14:sldId id="652"/>
            <p14:sldId id="667"/>
            <p14:sldId id="741"/>
            <p14:sldId id="806"/>
            <p14:sldId id="624"/>
            <p14:sldId id="635"/>
            <p14:sldId id="742"/>
            <p14:sldId id="643"/>
            <p14:sldId id="706"/>
            <p14:sldId id="691"/>
            <p14:sldId id="805"/>
            <p14:sldId id="745"/>
            <p14:sldId id="746"/>
            <p14:sldId id="747"/>
            <p14:sldId id="830"/>
            <p14:sldId id="748"/>
            <p14:sldId id="804"/>
            <p14:sldId id="803"/>
            <p14:sldId id="767"/>
            <p14:sldId id="822"/>
            <p14:sldId id="823"/>
            <p14:sldId id="768"/>
            <p14:sldId id="772"/>
            <p14:sldId id="773"/>
            <p14:sldId id="774"/>
            <p14:sldId id="826"/>
            <p14:sldId id="808"/>
            <p14:sldId id="809"/>
            <p14:sldId id="810"/>
            <p14:sldId id="778"/>
            <p14:sldId id="779"/>
            <p14:sldId id="780"/>
            <p14:sldId id="782"/>
            <p14:sldId id="802"/>
            <p14:sldId id="801"/>
            <p14:sldId id="811"/>
            <p14:sldId id="813"/>
            <p14:sldId id="800"/>
          </p14:sldIdLst>
        </p14:section>
        <p14:section name="Untitled Section" id="{6FDF5836-3BEE-4E0C-977A-390C459577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82F"/>
    <a:srgbClr val="60C00C"/>
    <a:srgbClr val="B4B800"/>
    <a:srgbClr val="003366"/>
    <a:srgbClr val="FF0000"/>
    <a:srgbClr val="0000FF"/>
    <a:srgbClr val="CC0000"/>
    <a:srgbClr val="FF33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3671" autoAdjust="0"/>
  </p:normalViewPr>
  <p:slideViewPr>
    <p:cSldViewPr>
      <p:cViewPr varScale="1">
        <p:scale>
          <a:sx n="102" d="100"/>
          <a:sy n="102" d="100"/>
        </p:scale>
        <p:origin x="12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946" y="6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explosion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Anoka</c:v>
                </c:pt>
                <c:pt idx="1">
                  <c:v>Dakota</c:v>
                </c:pt>
                <c:pt idx="2">
                  <c:v>Hennepin</c:v>
                </c:pt>
                <c:pt idx="3">
                  <c:v>Ramsey</c:v>
                </c:pt>
                <c:pt idx="4">
                  <c:v>Washington</c:v>
                </c:pt>
                <c:pt idx="5">
                  <c:v>Metropolitan Council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13</c:v>
                </c:pt>
                <c:pt idx="2">
                  <c:v>47</c:v>
                </c:pt>
                <c:pt idx="3">
                  <c:v>18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546775216190308"/>
          <c:y val="7.5262171810517253E-2"/>
          <c:w val="0.36691237373001634"/>
          <c:h val="0.92473782818948269"/>
        </c:manualLayout>
      </c:layout>
      <c:overlay val="0"/>
      <c:txPr>
        <a:bodyPr/>
        <a:lstStyle/>
        <a:p>
          <a:pPr>
            <a:defRPr baseline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After CTIB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State</c:v>
                </c:pt>
                <c:pt idx="1">
                  <c:v>County RRA's Sales Tax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08700385350497"/>
          <c:y val="8.3209829301230387E-2"/>
          <c:w val="0.16894334791026219"/>
          <c:h val="0.75929722156420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dLbls>
            <c:dLbl>
              <c:idx val="1"/>
              <c:layout>
                <c:manualLayout>
                  <c:x val="1.3874869684688734E-2"/>
                  <c:y val="-7.833594749360928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Grants</c:v>
                </c:pt>
                <c:pt idx="1">
                  <c:v>Admin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99.25</c:v>
                </c:pt>
                <c:pt idx="1">
                  <c:v>0.75000000000000189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bg2"/>
                </a:solidFill>
              </a:rPr>
              <a:t>Before CTIB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Before CTIB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Federal</c:v>
                </c:pt>
                <c:pt idx="1">
                  <c:v>State</c:v>
                </c:pt>
                <c:pt idx="2">
                  <c:v>County RRA's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0.33</c:v>
                </c:pt>
                <c:pt idx="2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22448979591838"/>
          <c:y val="0.88348364026409887"/>
          <c:w val="0.48951590872569506"/>
          <c:h val="7.26042669138421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solidFill>
                  <a:schemeClr val="bg2"/>
                </a:solidFill>
              </a:rPr>
              <a:t>CTIB</a:t>
            </a:r>
            <a:endParaRPr lang="en-US" sz="2000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44856697819314645"/>
          <c:y val="1.7422865521772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Before CTIB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Federal</c:v>
                </c:pt>
                <c:pt idx="1">
                  <c:v>State</c:v>
                </c:pt>
                <c:pt idx="2">
                  <c:v>County RRA's</c:v>
                </c:pt>
                <c:pt idx="3">
                  <c:v>Counties/CTIB Sales Tax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0.1</c:v>
                </c:pt>
                <c:pt idx="2">
                  <c:v>0.1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666899970836981"/>
          <c:y val="0.18460526668151203"/>
          <c:w val="0.25698614756488769"/>
          <c:h val="0.69721683884753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With CTIB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Federal</c:v>
                </c:pt>
                <c:pt idx="1">
                  <c:v>State</c:v>
                </c:pt>
                <c:pt idx="2">
                  <c:v>CTIB</c:v>
                </c:pt>
                <c:pt idx="3">
                  <c:v>County Property Tax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0.1</c:v>
                </c:pt>
                <c:pt idx="2">
                  <c:v>0.3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8055793400512696"/>
                  <c:y val="-0.12642658814658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Federal</c:v>
                </c:pt>
                <c:pt idx="1">
                  <c:v>County Transportation Sales Tax</c:v>
                </c:pt>
                <c:pt idx="2">
                  <c:v>County RRA's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bg2"/>
                </a:solidFill>
              </a:rPr>
              <a:t>Before CTIB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Before CTIB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State</c:v>
                </c:pt>
                <c:pt idx="1">
                  <c:v>County RRA's Property Taxes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0452127475256E-2"/>
          <c:y val="0.14427852386361112"/>
          <c:w val="0.24293126953498206"/>
          <c:h val="0.83643662522195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2"/>
                </a:solidFill>
              </a:rPr>
              <a:t>CTIB</a:t>
            </a:r>
            <a:endParaRPr lang="en-US" dirty="0">
              <a:solidFill>
                <a:schemeClr val="bg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After CTIB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CTIB</c:v>
                </c:pt>
                <c:pt idx="1">
                  <c:v>State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159193671097481"/>
          <c:y val="0.12499367294917507"/>
          <c:w val="0.20641277656475188"/>
          <c:h val="0.85250733431731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State</c:v>
                </c:pt>
                <c:pt idx="1">
                  <c:v>CTIB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868361571293213E-3"/>
          <c:y val="8.6423971120303061E-2"/>
          <c:w val="0.2047362647480761"/>
          <c:h val="0.83643662522195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85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85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705B7EED-B65E-4F0F-B24A-412AF934E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80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5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3"/>
            <a:ext cx="5607362" cy="41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5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61F8126D-D724-484B-954D-16CF4A3EB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980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4235029" y="9271159"/>
            <a:ext cx="3241040" cy="48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3" tIns="48316" rIns="96633" bIns="48316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DCD9757B-C153-4320-9562-3C45E56DBB79}" type="slidenum">
              <a:rPr lang="en-US" sz="1300" b="0">
                <a:solidFill>
                  <a:srgbClr val="000000"/>
                </a:solidFill>
                <a:latin typeface="Calibri" panose="020F0502020204030204"/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n-US" sz="1300" b="0" dirty="0">
              <a:solidFill>
                <a:srgbClr val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257800"/>
            <a:ext cx="5607362" cy="418296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WW</a:t>
            </a:r>
          </a:p>
        </p:txBody>
      </p:sp>
    </p:spTree>
    <p:extLst>
      <p:ext uri="{BB962C8B-B14F-4D97-AF65-F5344CB8AC3E}">
        <p14:creationId xmlns:p14="http://schemas.microsoft.com/office/powerpoint/2010/main" val="4146907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7AE1-BCB8-43D3-8B3B-8EF61BE45CE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0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7AE1-BCB8-43D3-8B3B-8EF61BE45CE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9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7AE1-BCB8-43D3-8B3B-8EF61BE45CE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0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7AE1-BCB8-43D3-8B3B-8EF61BE45CE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40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7AE1-BCB8-43D3-8B3B-8EF61BE45CE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80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 Corridor Light Rail Transit Providing Jobs Across MN</a:t>
            </a:r>
            <a:b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 Zip code for CCLRT Construction Workers by county in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4409-A020-4C3C-A502-5292F8B3316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91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F70E7-0695-4E40-B3AE-F6A89D3454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35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2730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Together, these five counties generate more than half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the sales tax revenue in Minnesota</a:t>
            </a:r>
          </a:p>
          <a:p>
            <a:endParaRPr lang="en-US" dirty="0" smtClean="0"/>
          </a:p>
          <a:p>
            <a:r>
              <a:rPr lang="en-US" dirty="0" smtClean="0"/>
              <a:t>Collectively export $125 m per year to other counties thru CSAH formula</a:t>
            </a:r>
          </a:p>
        </p:txBody>
      </p:sp>
    </p:spTree>
    <p:extLst>
      <p:ext uri="{BB962C8B-B14F-4D97-AF65-F5344CB8AC3E}">
        <p14:creationId xmlns:p14="http://schemas.microsoft.com/office/powerpoint/2010/main" val="2842351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Beats a bicameral legislative body</a:t>
            </a: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Show me the money: $100m / year  jump start for system expansion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56998" indent="-29115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64613" indent="-232922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30458" indent="-232922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96304" indent="-232922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62149" indent="-23292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027994" indent="-23292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93839" indent="-23292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959685" indent="-23292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1722FF-E701-4013-A788-6AF079F5CC7D}" type="slidenum">
              <a:rPr lang="en-US" b="0" smtClean="0">
                <a:solidFill>
                  <a:prstClr val="black"/>
                </a:solidFill>
              </a:rPr>
              <a:pPr eaLnBrk="1" hangingPunct="1"/>
              <a:t>27</a:t>
            </a:fld>
            <a:endParaRPr lang="en-US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5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RRA</a:t>
            </a:r>
            <a:r>
              <a:rPr lang="en-US" baseline="0" dirty="0" smtClean="0"/>
              <a:t> will take of this slide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733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Statutorily limited to ¾ of 1% of sales tax revenue.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19CA4-4210-4E3B-A6ED-3BF668BD8B4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78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We promised expansion</a:t>
            </a:r>
            <a:r>
              <a:rPr lang="en-US" baseline="0" dirty="0" smtClean="0"/>
              <a:t> and that’s what we’ve invested 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Really focused on expanding transit service along major high volume corridors.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22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</a:rPr>
              <a:t>Highlight</a:t>
            </a:r>
            <a:r>
              <a:rPr lang="en-US" baseline="0" dirty="0" smtClean="0">
                <a:solidFill>
                  <a:schemeClr val="bg2"/>
                </a:solidFill>
              </a:rPr>
              <a:t> the other funding partners involved, to give a sense of who else we are working with to fund </a:t>
            </a:r>
            <a:r>
              <a:rPr lang="en-US" baseline="0" dirty="0" err="1" smtClean="0">
                <a:solidFill>
                  <a:schemeClr val="bg2"/>
                </a:solidFill>
              </a:rPr>
              <a:t>transitway</a:t>
            </a:r>
            <a:r>
              <a:rPr lang="en-US" baseline="0" dirty="0" smtClean="0">
                <a:solidFill>
                  <a:schemeClr val="bg2"/>
                </a:solidFill>
              </a:rPr>
              <a:t> expansion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2FE44-064C-4DF7-9B7B-164C9FD3DB81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40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CTIB</a:t>
            </a:r>
            <a:r>
              <a:rPr lang="en-US" baseline="0" dirty="0" smtClean="0"/>
              <a:t> has had an impact across the region</a:t>
            </a:r>
          </a:p>
          <a:p>
            <a:r>
              <a:rPr lang="en-US" baseline="0" dirty="0" smtClean="0"/>
              <a:t>I need a list in case I get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064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need </a:t>
            </a:r>
            <a:r>
              <a:rPr lang="en-US" dirty="0" err="1" smtClean="0"/>
              <a:t>asterist</a:t>
            </a:r>
            <a:r>
              <a:rPr lang="en-US" dirty="0" smtClean="0"/>
              <a:t> next to projects CTIB did not fund: Union Depot, Interchange (which </a:t>
            </a:r>
            <a:r>
              <a:rPr lang="en-US" dirty="0" err="1" smtClean="0"/>
              <a:t>shold</a:t>
            </a:r>
            <a:r>
              <a:rPr lang="en-US" dirty="0" smtClean="0"/>
              <a:t> be labelled</a:t>
            </a:r>
            <a:r>
              <a:rPr lang="en-US" baseline="0" dirty="0" smtClean="0"/>
              <a:t> Target Field Station (Interchange)</a:t>
            </a:r>
          </a:p>
          <a:p>
            <a:r>
              <a:rPr lang="en-US" baseline="0" dirty="0" smtClean="0"/>
              <a:t>What is Anoka Co Tiger for?  I think we’ve received three TIGERs.  May want to group them together as TIGER: Union Depot*, Tiger: Target Field Station* (Interchange), TIGER: Hanson??? Blvd Safety Improvement over </a:t>
            </a:r>
            <a:r>
              <a:rPr lang="en-US" baseline="0" dirty="0" err="1" smtClean="0"/>
              <a:t>Northstar</a:t>
            </a:r>
            <a:r>
              <a:rPr lang="en-US" baseline="0" dirty="0" smtClean="0"/>
              <a:t> &amp; Highway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245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think it should read RUNDNG THE REGIONAL VISION, not “OUR” Regional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984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8544F-A5D3-4FAD-8BE9-C30918BC4CF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57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46EB-F094-4811-9159-2E31153B0CD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79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</a:t>
            </a:r>
            <a:r>
              <a:rPr lang="en-US" baseline="0" dirty="0" smtClean="0"/>
              <a:t> ahead to the next 20 years, CTIB has a financial plan for how it can invest existing sales tax resources, balancing geographic equity with technical readiness of planned transitways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F70E7-0695-4E40-B3AE-F6A89D3454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84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[[[[Who voted for this]]]]]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95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1102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cAdd</a:t>
            </a:r>
            <a:r>
              <a:rPr lang="en-US" dirty="0" smtClean="0"/>
              <a:t> color to December line all the way </a:t>
            </a:r>
            <a:r>
              <a:rPr lang="en-US" dirty="0" err="1" smtClean="0"/>
              <a:t>accross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46EB-F094-4811-9159-2E31153B0CD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91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46EB-F094-4811-9159-2E31153B0CD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72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[[[[I added a few lines: Yield and Earliest Call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46EB-F094-4811-9159-2E31153B0CD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386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46EB-F094-4811-9159-2E31153B0CD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81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$34.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46EB-F094-4811-9159-2E31153B0CD3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540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SSGA – Small Starts Grant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669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 numbers changed since September 2016</a:t>
            </a:r>
          </a:p>
          <a:p>
            <a:r>
              <a:rPr lang="en-US" dirty="0" err="1" smtClean="0"/>
              <a:t>Wheelage</a:t>
            </a:r>
            <a:r>
              <a:rPr lang="en-US" dirty="0" smtClean="0"/>
              <a:t> tax = 48   (tan)</a:t>
            </a:r>
          </a:p>
          <a:p>
            <a:endParaRPr lang="en-US" dirty="0" smtClean="0"/>
          </a:p>
          <a:p>
            <a:r>
              <a:rPr lang="en-US" dirty="0" smtClean="0"/>
              <a:t>Local Option Sales Tax</a:t>
            </a:r>
            <a:r>
              <a:rPr lang="en-US" baseline="0" dirty="0" smtClean="0"/>
              <a:t> = 24   (blue)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CTIB tax = 5  (purple)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Aggregate materials tax = 29  (green)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087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[[[[This is not right..  The 40% slice </a:t>
            </a:r>
            <a:r>
              <a:rPr lang="en-US" dirty="0" err="1" smtClean="0"/>
              <a:t>shold</a:t>
            </a:r>
            <a:r>
              <a:rPr lang="en-US" dirty="0" smtClean="0"/>
              <a:t> be County Sales Tax and be a totally different color.  And I’d take out the dotted line on the second pie;  also, use the</a:t>
            </a:r>
            <a:r>
              <a:rPr lang="en-US" baseline="0" dirty="0" smtClean="0"/>
              <a:t> fist pie as the second pie on the previous slide]]]]]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2686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change the colors.  It’s confusing.  Keep the State one color throughout all the slides.   Keep everyone the same color throughout.  Also, make sure the</a:t>
            </a:r>
            <a:r>
              <a:rPr lang="en-US" baseline="0" dirty="0" smtClean="0"/>
              <a:t> position of the key is consistent with the position of the slices in the pies, i.e., reverse CTIB and Sate in first one and State and County in second]]]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8737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1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70965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[[[Why not make the Blue block of $190m the same orange as the big block so people know it’s the same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1444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[[[[Can</a:t>
            </a:r>
            <a:r>
              <a:rPr lang="en-US" baseline="0" dirty="0" smtClean="0"/>
              <a:t> these colors be coordinated with the colors on the previous chart </a:t>
            </a:r>
            <a:r>
              <a:rPr lang="en-US" baseline="0" dirty="0" err="1" smtClean="0"/>
              <a:t>fo</a:t>
            </a:r>
            <a:r>
              <a:rPr lang="en-US" baseline="0" dirty="0" smtClean="0"/>
              <a:t> continuity sake?]]]]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5387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3776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7"/>
          <p:cNvSpPr txBox="1">
            <a:spLocks noGrp="1" noChangeArrowheads="1"/>
          </p:cNvSpPr>
          <p:nvPr/>
        </p:nvSpPr>
        <p:spPr bwMode="auto">
          <a:xfrm>
            <a:off x="4235029" y="9271159"/>
            <a:ext cx="3241040" cy="48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7" tIns="48323" rIns="96647" bIns="48323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110A49FD-7423-4245-AA5F-8E0C255AF21F}" type="slidenum">
              <a:rPr lang="en-US" sz="1300" b="0">
                <a:solidFill>
                  <a:prstClr val="black"/>
                </a:solidFill>
                <a:latin typeface="Calibri" panose="020F0502020204030204"/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69</a:t>
            </a:fld>
            <a:endParaRPr lang="en-US" sz="13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40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[[[[Keep </a:t>
            </a:r>
            <a:r>
              <a:rPr lang="en-US" dirty="0" smtClean="0"/>
              <a:t>as </a:t>
            </a:r>
            <a:r>
              <a:rPr lang="en-US" smtClean="0"/>
              <a:t>last slide]]]]</a:t>
            </a:r>
          </a:p>
        </p:txBody>
      </p:sp>
    </p:spTree>
    <p:extLst>
      <p:ext uri="{BB962C8B-B14F-4D97-AF65-F5344CB8AC3E}">
        <p14:creationId xmlns:p14="http://schemas.microsoft.com/office/powerpoint/2010/main" val="104524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Metropolitan</a:t>
            </a:r>
            <a:r>
              <a:rPr lang="en-US" baseline="0" dirty="0" smtClean="0"/>
              <a:t> Transportation Area Sales Tax</a:t>
            </a:r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02117-EA91-4DB7-AE66-6A96ED9F7F2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5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Vision developed</a:t>
            </a:r>
            <a:r>
              <a:rPr lang="en-US" baseline="0" dirty="0" smtClean="0"/>
              <a:t>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69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02117-EA91-4DB7-AE66-6A96ED9F7F2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85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top right photo</a:t>
            </a:r>
            <a:r>
              <a:rPr lang="en-US" baseline="0" dirty="0" smtClean="0"/>
              <a:t> was taken on the day the system had its highest ridership day – photo was taken at the State Fair </a:t>
            </a:r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02117-EA91-4DB7-AE66-6A96ED9F7F2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89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Orange = job openings</a:t>
            </a:r>
          </a:p>
          <a:p>
            <a:endParaRPr lang="en-US" dirty="0" smtClean="0"/>
          </a:p>
          <a:p>
            <a:r>
              <a:rPr lang="en-US" dirty="0" smtClean="0"/>
              <a:t>Green = unemployed</a:t>
            </a:r>
          </a:p>
          <a:p>
            <a:endParaRPr lang="en-US" dirty="0" smtClean="0"/>
          </a:p>
          <a:p>
            <a:r>
              <a:rPr lang="en-US" dirty="0" smtClean="0"/>
              <a:t>Hashed areas</a:t>
            </a:r>
            <a:r>
              <a:rPr lang="en-US" baseline="0" dirty="0" smtClean="0"/>
              <a:t> = areas of concentrated poverty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Greatest</a:t>
            </a:r>
            <a:r>
              <a:rPr lang="en-US" baseline="0" dirty="0" smtClean="0"/>
              <a:t> concentration of job openings is along the Southwest light rail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6C0D-E31E-40A1-8420-7DCCC1370F8C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714D-2EB4-4868-8B9D-36838B161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48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24839-5ADC-4757-821A-27488DBBF8EA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F6462-A179-429A-B1D4-9C94BFD78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9391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81EF1-1D43-4D3B-9FF0-E1A485F1ABF2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A837362-25C6-437C-8002-A51FF07220D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67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8857D-F456-4814-877B-0B4BAC6A7D69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4FFF-D343-4FA4-8DD6-75D7213427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160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6F15-6873-4FB7-BFC4-1FF5C59FE337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D70E-85B0-4B5E-AD13-8C26B56EF1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539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3900A-EB9E-4D3F-B9DE-7BC9D48C6E48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4FEC-94DC-4705-B907-8F547F53DE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161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D7AE-5D63-436C-8863-ABF6E84956B3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A697-606F-4572-B2FC-711E7A98C6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872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A6D5-A510-4E2A-814C-A51A7512B6AF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967F8-C25E-48EF-9FF5-D821440E2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084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EA6E1-2DB9-4361-823E-76C08CCB6907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D8FB0-F993-4806-A46E-FB9A0FC02F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07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A0CCE-C9ED-4539-9AD8-EE04ACC98FF3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A346-383B-4890-8BAD-B1062CE3F7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923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70F0-3C18-45D4-8A17-82EE900084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103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3BA-FD3F-4E1D-B292-33EF27CAC8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5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CB52-68DF-4359-89B7-8C7CF2488807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A296-54AF-4AA6-9EBD-B154BA403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5491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78E4-0247-40B1-9356-AB2DB206F0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79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2186-916A-4EA1-9FF2-0EF743F2B1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110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8286-361D-4247-8ADD-182CE562D2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507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85F5-4C35-4A82-8889-6C5CA0A78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211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19B8-2FAA-4A0D-B03A-19E7B5C188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170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3AB5-61F2-4ECE-86B1-0143E05273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56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C428-EC69-4967-8C01-620C11DAC9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339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BB06-D107-44B0-9B50-0182230EE1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458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ED8E-362A-45F5-876A-8A85335531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963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01BA1-41C0-4B62-BEAE-3B5CAD2469B5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86AA-2876-4ED3-BCA4-5AA7E23D49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6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BDD3-ABBD-47B9-B9E4-61A19B004F86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3DF6-0850-481F-9C2A-2D2832C4A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470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48EA2-76C5-4979-BD1A-1EDD982C5EE7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B717-6D7F-4B1C-906D-C653446CF3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770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96C35-FB07-4F9B-BEFD-D3F773409512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3D0D-D85E-4152-AAAB-F4AADD1CE4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056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0B20-2CFF-4435-A78A-6DF8506E8302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B84E-8A81-4971-BCF4-23D05878BC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332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3D0A3-1718-44CB-A768-FCBDDE34A98C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A319-94BC-4B14-92FA-0A3EE4B7A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03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63E2-E627-4E85-987A-CE5A572DBFED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D6B7-D703-490A-9203-D14DBBF913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391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656B1-8315-46E8-BCF9-52AA001D697D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A837362-25C6-437C-8002-A51FF07220D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076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F926-4688-436C-9968-29F7B94CD7E4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4FFF-D343-4FA4-8DD6-75D7213427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321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63974-05C6-4978-8CCD-74007F2A65F7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D70E-85B0-4B5E-AD13-8C26B56EF1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773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AA94-2243-4983-8534-0AB871452443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4FEC-94DC-4705-B907-8F547F53DE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338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56B75-6F33-4B38-BCC2-90CFBB6170F9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A697-606F-4572-B2FC-711E7A98C6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1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AD4BD-6789-406B-BBB4-01832111D3B3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175BA-FBB5-401E-933B-722D3A641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9458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F1ABD-53A4-4D06-A0D5-2F0EA6D98E65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967F8-C25E-48EF-9FF5-D821440E2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027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49B7-5D1E-471B-8205-FE5C898840DF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D8FB0-F993-4806-A46E-FB9A0FC02F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392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0D3E-297D-42FB-AF9C-14A8051CFDFD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A346-383B-4890-8BAD-B1062CE3F7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269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DE5-D68F-4B8B-AD3C-1BC803D488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727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80E-AF45-4D43-A406-59E009F23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987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2962-DA95-4ED5-9066-A917E53371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243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DFCE-306D-4ECD-9D20-792B758A1D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958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231-2FE4-40CB-A08F-9559BB0493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33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A4F4-EDAF-4F40-82B8-76B73E709C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518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9CD3-3073-4D73-86BF-98EE815B2B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7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207F-CC4E-432C-9F78-BF03E9FAC34B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B5BFA-ECF2-4F68-ADBF-4BD2563EE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5671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592D-FBFF-496E-8FA4-DC53E420D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602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1E43-9614-4D8B-B142-DBBEDAF8A8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44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67DD-D41A-4F97-AA0B-26E5B0E934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536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FB76-68E1-4F08-BA66-C938FA6F32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035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1140-A565-4F16-9400-8974726A4A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D8FB0-F993-4806-A46E-FB9A0FC02F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5BFDF-474F-468B-8C9C-47243BBDC3E1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8C695-457F-4B4B-8914-A0FFDA249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58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8EF2F-D51A-4F1E-A6A5-2C8F83723A86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3C8B4-8A1D-4B6A-9792-257284C44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266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8276-8723-4D8B-9319-42866EFF1D70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013FC-FA27-4D23-8224-28FA52D6A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265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49F41-271E-4E17-8631-A0B42C84B9F9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BD752-9F1E-4A8A-ABD7-EA7979D4C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AA6E-59D0-41CD-B9F3-3A0C4F1947DD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D66EF-B592-48F4-A84A-75F27BD2A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29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C39C-9BD1-4FF0-973F-7623356D14AC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7A44-BDA0-4514-A49F-DE3144DE1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157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AE59-A340-4E6B-AD99-9C43E99EC857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9B00-144C-4BB9-8A0B-13B360429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641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E3A8-7D4B-4841-84AC-184EE51C98F4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08BF4-86D9-47A7-80FA-0FB351927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512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2DDC-236A-4176-BCFA-6824427CF6B7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2AF0C-9393-4F97-A19E-CCEC0188E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41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9965"/>
            <a:ext cx="7772400" cy="14689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2EC1-F5C6-4C46-BF60-68E33B4242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0EC0-953C-D74C-A90E-CC7607F83D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55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TIB_PPT_bkg_16x9_whit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E299-7B54-44BD-9D45-3EE5F91EA6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5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37E-8168-4E31-A583-3F301973AA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50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30C4-C960-41B8-9BB6-6D12DEA638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96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D25-6BF1-4F45-AED8-24E878E13A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58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F070-F2CA-4CAE-8F17-FEBDA8FD67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0EC0-953C-D74C-A90E-CC7607F83D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3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6A247-3062-4FF6-B135-257FBF9EF69B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A837362-25C6-437C-8002-A51FF07220D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6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ED53-D996-495A-9DF1-AC795A6B130B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793A-5255-4CA1-93FD-AD7BAF34F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816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0147-3F1F-484D-ADC4-53887EE8E8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3FD9-1924-4100-A0D3-CB5EA4B700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97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EFDD6-454A-470E-95C1-FDB189FBEC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864C-0006-4660-A3CF-4AF42F9276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69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C5C9E-FFF1-47A5-88D3-64498A8D6C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8868B-9047-46A7-B656-E6E76EAB22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12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2B4CD8-E449-4AFC-BE00-7781988DF8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A8A14C-4006-4E6D-98DF-DFFE172DD0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12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13CAF-D982-4880-8FF5-F3F766BD1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D0B30-382E-424B-BC1B-DBC6F486C3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07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BD7D-2B57-4CFA-8342-E20B30E4FF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81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A6BB-8F7C-4634-95FB-16B9B08693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75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13F1-8EF9-4295-8383-5C4ABADCA7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91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E6F9-D089-4896-9AF1-CE5F67B89D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7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4C89-5362-44F5-A74D-224F20E4DB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0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30C80-03C3-40AD-A80C-DFD11836F73B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CC6C6-7608-4442-B415-3C3A780F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29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E1B8-8749-4820-936D-5D38AE3051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45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ECBE-C4D1-4B74-B6E3-7AE2A7A8E4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193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490-04C9-48CC-AB0A-CD2130453C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89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7261-1BF9-4C0D-A843-BA9538ED6F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84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673D-945B-4296-A81B-09D9010F4A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7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E0B0-778B-435B-A589-CD8769C625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09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6657-9A8E-4BB7-BE3E-97832DD5C6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68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A11-F9C8-40B8-B197-2CCABF78B1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43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E8B2-E925-4DEF-A196-9882C3FFEE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92FD-0DE4-4D0E-94A8-D45CA67AE6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2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5C0FA-EF18-4B9E-9E4B-F267F7952258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D788-E7DE-4F8E-A054-7A70E9F93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8444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64C-0DCE-4058-8464-1E862457E7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646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ACAD-6E21-49C2-BEFF-73B08C7D9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81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D487-A94B-48BE-8A66-2AF0E4387A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86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354D-1074-4323-B0BA-B3A6E8DE60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76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2AE-57E5-4037-8DCA-9C7E8CA7D3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33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3B57-6417-4FD3-94B5-A3935DE51F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24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EDD4-55BF-495E-A662-5B2C3B9F6F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438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9965"/>
            <a:ext cx="7772400" cy="14689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B9CC-8AFD-44E9-B869-A50CA5DC5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0EC0-953C-D74C-A90E-CC7607F83D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7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TIB_PPT_bkg_16x9_whit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56E2-FDAA-4CFF-8779-E4F8226FC5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359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374F-8553-460F-8062-E02F6BD59D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19982-C833-477B-847F-730B271D0BE1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8BEA-F765-4AB1-AC03-B3B8E7445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559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11F5-7292-4C2A-86A4-23A7224504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48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A7AA-7B13-49FD-9045-CE9445502E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203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3916-671A-4CDA-82AD-4B32D2623F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0EC0-953C-D74C-A90E-CC7607F83D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66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96409-B0F6-4FE7-94A6-162F527742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3FD9-1924-4100-A0D3-CB5EA4B700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765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5C214-01A4-4318-8A53-CFEF71B4F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864C-0006-4660-A3CF-4AF42F9276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994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6FA18-36D3-4861-A1B1-AF8D403896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8868B-9047-46A7-B656-E6E76EAB22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562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D249D7-7530-4CE0-B3D6-4D93D0D843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A8A14C-4006-4E6D-98DF-DFFE172DD0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12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FB362-1C1F-4A74-B2FE-6124F76E46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D0B30-382E-424B-BC1B-DBC6F486C3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23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5B131-AFCF-43A6-AE83-A004C7B3BE05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86AA-2876-4ED3-BCA4-5AA7E23D49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67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7CD22-B793-48A8-AE33-D9E8ECB49D76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B717-6D7F-4B1C-906D-C653446CF3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5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CA6C3-54D3-4BD4-8A87-B6C2AEA65680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6B8D5-0E18-4B81-B8FE-46D8E6F57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6309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526FB-BF73-4380-B6BC-E99A51966C4A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3D0D-D85E-4152-AAAB-F4AADD1CE4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38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2026-2253-4B5C-B256-AAE3BD66142F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B84E-8A81-4971-BCF4-23D05878BC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62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0D6F-5609-467A-B153-550D46D0C460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A319-94BC-4B14-92FA-0A3EE4B7A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98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DC8D-DBE9-47D5-BA5E-D5C822E35AFA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D6B7-D703-490A-9203-D14DBBF913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414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C3CCF-54CA-4585-9169-C4F3900BB689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A837362-25C6-437C-8002-A51FF07220D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476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33612-FF8B-4421-8195-11C0CB2F498A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4FFF-D343-4FA4-8DD6-75D7213427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417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91CA-4291-4725-830A-E42E2EA5FA91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D70E-85B0-4B5E-AD13-8C26B56EF1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040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B664-1A03-43E0-9EBC-10F51FEF4FCA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4FEC-94DC-4705-B907-8F547F53DE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538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E76F3-8A35-44D4-88CF-BC2E90A1A92B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A697-606F-4572-B2FC-711E7A98C6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620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8DBD6-3CE6-4FFC-8692-A56FCED0118A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967F8-C25E-48EF-9FF5-D821440E2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6F99D-B730-4614-8581-1D7F76B2078E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5B78E-7C5A-4A88-8594-1F873EC85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2107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E997F-1CC9-4DAF-B5C8-361DD02CCF44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D8FB0-F993-4806-A46E-FB9A0FC02F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158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1C082-EE3D-4C83-B833-4F80A01AAEE0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A346-383B-4890-8BAD-B1062CE3F7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842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9965"/>
            <a:ext cx="7772400" cy="14689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FA64-1FDB-4AB2-A84F-2F8DE50C13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0EC0-953C-D74C-A90E-CC7607F83D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403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TIB_PPT_bkg_16x9_whit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9C09-5E94-411E-8E2D-CC305E1C8C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52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420-2BD8-4695-B3C9-E8069A10D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739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4E40-D8E3-434A-AD07-B6028783AC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245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DC6C-FD2B-4248-8D40-23CBCBD34A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902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FA-F443-4CAE-931F-5D6E00B878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0EC0-953C-D74C-A90E-CC7607F83D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742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E9E5E-81AB-43A9-9BDB-A7400BEFA801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A837362-25C6-437C-8002-A51FF07220D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852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C78E5-9044-45BB-B3AC-8D02A0B2AC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3FD9-1924-4100-A0D3-CB5EA4B700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D08BE-DA2A-43DE-9B13-8AFC03313722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51F5B-75C9-4DBE-A5D6-42DA1A3EE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0804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0098-E19D-4C3B-81FA-9F85792D5A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864C-0006-4660-A3CF-4AF42F9276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774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0ED5E-869B-4579-831D-76ED715419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8868B-9047-46A7-B656-E6E76EAB22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057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659A55-79B0-4519-A4BB-978C11D7F6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A8A14C-4006-4E6D-98DF-DFFE172DD0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640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CBB55-7C2A-41B9-8484-B5C447AFE8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D0B30-382E-424B-BC1B-DBC6F486C3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221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8ABBE-F37F-4C25-A338-3926DAA042E3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86AA-2876-4ED3-BCA4-5AA7E23D49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975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DAC11-6850-41E5-A1F3-E4C558E10DB5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B717-6D7F-4B1C-906D-C653446CF3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990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C9F23-F521-4D53-B04D-720234FC443E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3D0D-D85E-4152-AAAB-F4AADD1CE4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330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2F3C9-6E4B-4250-AFF3-0ADC7C160206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B84E-8A81-4971-BCF4-23D05878BC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168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C732-34EF-4843-A0E0-6B00DB328EBB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A319-94BC-4B14-92FA-0A3EE4B7A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805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D1801-6747-42C4-A857-CB1D5CD45DB1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D6B7-D703-490A-9203-D14DBBF913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9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fld id="{1BACAECF-F38B-4D0D-A9C9-E25CDDED1F42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72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2D13EA26-1DF9-401C-997D-02AA5C4DC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38C1F21-CB07-40C2-BF71-BE501B5A1D6D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1/17/2017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39A8AA1-15C2-4CD0-82B9-30EF5E19CF2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449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1" hangingPunct="1">
              <a:defRPr/>
            </a:pPr>
            <a:fld id="{45328C90-E5D4-4302-A37B-655938B653EF}" type="datetime1">
              <a:rPr lang="en-US" smtClean="0">
                <a:solidFill>
                  <a:srgbClr val="FFFFFF"/>
                </a:solidFill>
                <a:latin typeface="Arial" charset="0"/>
                <a:ea typeface="+mn-ea"/>
              </a:rPr>
              <a:t>1/17/2017</a:t>
            </a:fld>
            <a:endParaRPr lang="en-US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1" hangingPunct="1">
              <a:defRPr/>
            </a:pPr>
            <a:fld id="{52037776-7FA0-4273-B4FA-6186460B38D9}" type="slidenum">
              <a:rPr lang="en-US">
                <a:solidFill>
                  <a:srgbClr val="FFFFFF"/>
                </a:solidFill>
                <a:latin typeface="Arial" charset="0"/>
                <a:ea typeface="+mn-ea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78887" name="Line 7"/>
          <p:cNvSpPr>
            <a:spLocks noChangeShapeType="1"/>
          </p:cNvSpPr>
          <p:nvPr userDrawn="1"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16459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452FBCA-CF88-4147-9237-4071F08A9C37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1/17/2017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0D4C0BA-D767-4A76-A95F-44DC5485ABA9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3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fld id="{2964E434-2BEB-4663-AB16-1A5E5A5CC503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72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192F1545-0185-4BA5-8610-67551CC11E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3F2A842-B94B-411B-AB27-CD13810E6204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1/17/2017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C330EC0-953C-D74C-A90E-CC7607F83DD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Picture 6" descr="CTIB_PPT_bkg_title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3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B62FD29-6F0A-488F-9680-8DA010BA06B2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1/17/2017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F60581A-8D51-4B26-BC65-1C4B59EE35A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943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00D13D5-F30B-4938-936A-9467FA92C011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1/17/2017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F60581A-8D51-4B26-BC65-1C4B59EE35A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502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DE25E-791C-4732-AB6C-60BAF26CFF70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1/17/2017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C330EC0-953C-D74C-A90E-CC7607F83DD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Picture 6" descr="CTIB_PPT_bkg_title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1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1" hangingPunct="1">
              <a:defRPr/>
            </a:pPr>
            <a:fld id="{5978D581-8098-41E4-8BFB-0D7D87629D47}" type="datetime1">
              <a:rPr lang="en-US" smtClean="0">
                <a:solidFill>
                  <a:srgbClr val="FFFFFF"/>
                </a:solidFill>
                <a:latin typeface="Arial"/>
                <a:ea typeface="+mn-ea"/>
              </a:rPr>
              <a:t>1/17/2017</a:t>
            </a:fld>
            <a:endParaRPr lang="en-US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1" hangingPunct="1">
              <a:defRPr/>
            </a:pPr>
            <a:fld id="{52037776-7FA0-4273-B4FA-6186460B38D9}" type="slidenum">
              <a:rPr lang="en-US">
                <a:solidFill>
                  <a:srgbClr val="FFFFFF"/>
                </a:solidFill>
                <a:latin typeface="Arial"/>
                <a:ea typeface="+mn-ea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378887" name="Line 7"/>
          <p:cNvSpPr>
            <a:spLocks noChangeShapeType="1"/>
          </p:cNvSpPr>
          <p:nvPr userDrawn="1"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9194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3799054-34FC-42DA-8ED2-4A788E3F0C75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1/17/2017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C330EC0-953C-D74C-A90E-CC7607F83DD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CTIB_PPT_bkg_title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1" hangingPunct="1">
              <a:defRPr/>
            </a:pPr>
            <a:fld id="{1CAC30CA-77C0-45D4-8445-7DF47249D839}" type="datetime1">
              <a:rPr lang="en-US" smtClean="0">
                <a:solidFill>
                  <a:srgbClr val="FFFFFF"/>
                </a:solidFill>
                <a:latin typeface="Arial"/>
              </a:rPr>
              <a:t>1/17/2017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1" hangingPunct="1">
              <a:defRPr/>
            </a:pPr>
            <a:fld id="{52037776-7FA0-4273-B4FA-6186460B38D9}" type="slidenum">
              <a:rPr lang="en-US">
                <a:solidFill>
                  <a:srgbClr val="FFFFFF"/>
                </a:solidFill>
                <a:latin typeface="Arial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887" name="Line 7"/>
          <p:cNvSpPr>
            <a:spLocks noChangeShapeType="1"/>
          </p:cNvSpPr>
          <p:nvPr userDrawn="1"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9916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png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8.xml"/><Relationship Id="rId4" Type="http://schemas.openxmlformats.org/officeDocument/2006/relationships/chart" Target="../charts/char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8.xml"/><Relationship Id="rId4" Type="http://schemas.openxmlformats.org/officeDocument/2006/relationships/chart" Target="../charts/char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mrichardson@rranow.co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9.xml"/><Relationship Id="rId4" Type="http://schemas.openxmlformats.org/officeDocument/2006/relationships/hyperlink" Target="mailto:Mrichardson@rranow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train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5717621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800" b="0" dirty="0" smtClean="0">
              <a:solidFill>
                <a:srgbClr val="000000"/>
              </a:solidFill>
              <a:latin typeface="Verdana" pitchFamily="34" charset="0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dirty="0" smtClean="0">
              <a:solidFill>
                <a:srgbClr val="000000"/>
              </a:solidFill>
              <a:latin typeface="Verdana" pitchFamily="34" charset="0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524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Joint Meeting of the House and Senate Transportation Committees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C1D82F"/>
                </a:solidFill>
              </a:rPr>
              <a:t>January 17, 2017</a:t>
            </a:r>
            <a:endParaRPr lang="en-US" b="1" dirty="0">
              <a:solidFill>
                <a:srgbClr val="C1D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5" y="273051"/>
            <a:ext cx="7184570" cy="116204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1D82F"/>
                </a:solidFill>
              </a:rPr>
              <a:t>CTIB’s Regional </a:t>
            </a:r>
            <a:r>
              <a:rPr lang="en-US" sz="3600" b="1" dirty="0">
                <a:solidFill>
                  <a:srgbClr val="C1D82F"/>
                </a:solidFill>
              </a:rPr>
              <a:t>Vision for Transitways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1670679"/>
            <a:ext cx="5111750" cy="394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28600" y="1828800"/>
            <a:ext cx="3581400" cy="3657600"/>
          </a:xfrm>
        </p:spPr>
        <p:txBody>
          <a:bodyPr anchor="ctr">
            <a:no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Network of connected transitways</a:t>
            </a:r>
          </a:p>
          <a:p>
            <a:pPr algn="ctr"/>
            <a:endParaRPr lang="en-US" sz="2400" dirty="0">
              <a:solidFill>
                <a:schemeClr val="bg2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Catalyst for </a:t>
            </a:r>
            <a:r>
              <a:rPr lang="en-US" sz="2400" dirty="0">
                <a:solidFill>
                  <a:schemeClr val="bg2"/>
                </a:solidFill>
              </a:rPr>
              <a:t>economic development</a:t>
            </a:r>
          </a:p>
          <a:p>
            <a:pPr algn="ctr"/>
            <a:endParaRPr lang="en-US" sz="2400" dirty="0">
              <a:solidFill>
                <a:schemeClr val="bg2"/>
              </a:solidFill>
            </a:endParaRP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Increased system-wide ridership</a:t>
            </a:r>
          </a:p>
          <a:p>
            <a:pPr algn="ctr"/>
            <a:endParaRPr lang="en-US" sz="2400" dirty="0">
              <a:solidFill>
                <a:schemeClr val="bg2"/>
              </a:solidFill>
            </a:endParaRP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Further transit expansion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874042" y="6417204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612F1CA-976D-4ACC-858E-A20359E90AB8}" type="slidenum">
              <a:rPr lang="en-US" smtClean="0">
                <a:solidFill>
                  <a:schemeClr val="bg2"/>
                </a:solidFill>
              </a:rPr>
              <a:t>10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1D82F"/>
                </a:solidFill>
              </a:rPr>
              <a:t>CTIB Achievements to Date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-258792" y="5900468"/>
            <a:ext cx="10783018" cy="13802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02"/>
          <a:stretch/>
        </p:blipFill>
        <p:spPr>
          <a:xfrm>
            <a:off x="2189625" y="1582519"/>
            <a:ext cx="4266253" cy="5309702"/>
          </a:xfrm>
        </p:spPr>
      </p:pic>
      <p:sp>
        <p:nvSpPr>
          <p:cNvPr id="8" name="TextBox 7"/>
          <p:cNvSpPr txBox="1"/>
          <p:nvPr/>
        </p:nvSpPr>
        <p:spPr>
          <a:xfrm>
            <a:off x="319177" y="2027945"/>
            <a:ext cx="25792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$982 million Invested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$768 million </a:t>
            </a:r>
            <a:br>
              <a:rPr lang="en-US" sz="2000" dirty="0" smtClean="0">
                <a:solidFill>
                  <a:prstClr val="black"/>
                </a:solidFill>
                <a:latin typeface="Arial"/>
              </a:rPr>
            </a:br>
            <a:r>
              <a:rPr lang="en-US" sz="2000" dirty="0" smtClean="0">
                <a:solidFill>
                  <a:prstClr val="black"/>
                </a:solidFill>
                <a:latin typeface="Arial"/>
              </a:rPr>
              <a:t>Capital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 smtClean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$215 million</a:t>
            </a:r>
            <a:br>
              <a:rPr lang="en-US" sz="2000" dirty="0" smtClean="0">
                <a:solidFill>
                  <a:prstClr val="black"/>
                </a:solidFill>
                <a:latin typeface="Arial"/>
              </a:rPr>
            </a:br>
            <a:r>
              <a:rPr lang="en-US" sz="2000" dirty="0" smtClean="0">
                <a:solidFill>
                  <a:prstClr val="black"/>
                </a:solidFill>
                <a:latin typeface="Arial"/>
              </a:rPr>
              <a:t>Operating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 smtClean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$11.77 million </a:t>
            </a:r>
            <a:br>
              <a:rPr lang="en-US" sz="2000" dirty="0" smtClean="0">
                <a:solidFill>
                  <a:prstClr val="black"/>
                </a:solidFill>
                <a:latin typeface="Arial"/>
              </a:rPr>
            </a:br>
            <a:r>
              <a:rPr lang="en-US" sz="2000" dirty="0" smtClean="0">
                <a:solidFill>
                  <a:prstClr val="black"/>
                </a:solidFill>
                <a:latin typeface="Arial"/>
              </a:rPr>
              <a:t>Washington County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Guarantee </a:t>
            </a:r>
            <a:endParaRPr lang="en-US" sz="2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5879" y="1850317"/>
            <a:ext cx="25792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Green Line &amp; </a:t>
            </a:r>
            <a:br>
              <a:rPr lang="en-US" sz="2000" dirty="0" smtClean="0">
                <a:solidFill>
                  <a:prstClr val="black"/>
                </a:solidFill>
                <a:latin typeface="Arial"/>
              </a:rPr>
            </a:br>
            <a:r>
              <a:rPr lang="en-US" sz="2000" dirty="0" smtClean="0">
                <a:solidFill>
                  <a:prstClr val="black"/>
                </a:solidFill>
                <a:latin typeface="Arial"/>
              </a:rPr>
              <a:t>Red Line Opened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Property tax relief</a:t>
            </a:r>
            <a:br>
              <a:rPr lang="en-US" sz="2000" dirty="0" smtClean="0">
                <a:solidFill>
                  <a:prstClr val="black"/>
                </a:solidFill>
                <a:latin typeface="Arial"/>
              </a:rPr>
            </a:br>
            <a:r>
              <a:rPr lang="en-US" sz="2000" dirty="0" smtClean="0">
                <a:solidFill>
                  <a:prstClr val="black"/>
                </a:solidFill>
                <a:latin typeface="Arial"/>
              </a:rPr>
              <a:t>$169 million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Investment in all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5 Counties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Accelerated Development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 smtClean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Southwest – PD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Bottineau – PD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Orange Line – PD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Gold Line – ready for PD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E05DDBCE-D799-42EF-8DB6-230BB7C5657C}" type="slidenum">
              <a:rPr lang="en-US" smtClean="0">
                <a:solidFill>
                  <a:schemeClr val="bg2"/>
                </a:solidFill>
              </a:rPr>
              <a:t>11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2"/>
          <p:cNvSpPr>
            <a:spLocks noGrp="1"/>
          </p:cNvSpPr>
          <p:nvPr>
            <p:ph type="title"/>
          </p:nvPr>
        </p:nvSpPr>
        <p:spPr>
          <a:xfrm>
            <a:off x="457200" y="3362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Transitways Propelling Growth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2286311"/>
            <a:ext cx="4040188" cy="641349"/>
          </a:xfrm>
        </p:spPr>
        <p:txBody>
          <a:bodyPr>
            <a:noAutofit/>
          </a:bodyPr>
          <a:lstStyle/>
          <a:p>
            <a:pPr algn="ctr"/>
            <a:r>
              <a:rPr lang="en-US" sz="2000" u="sng" dirty="0" smtClean="0"/>
              <a:t>Investment*</a:t>
            </a:r>
          </a:p>
          <a:p>
            <a:pPr algn="ctr"/>
            <a:r>
              <a:rPr lang="en-US" sz="2000" b="0" dirty="0" smtClean="0"/>
              <a:t>Blue/Green Line = $4.6 billion</a:t>
            </a:r>
          </a:p>
          <a:p>
            <a:pPr algn="ctr"/>
            <a:r>
              <a:rPr lang="en-US" sz="2000" b="0" dirty="0" smtClean="0"/>
              <a:t>SWLRT = $430 million</a:t>
            </a:r>
          </a:p>
          <a:p>
            <a:pPr algn="ctr"/>
            <a:r>
              <a:rPr lang="en-US" sz="2000" b="0" dirty="0" smtClean="0"/>
              <a:t>Bottineau = $358 million</a:t>
            </a:r>
            <a:endParaRPr lang="en-US" sz="2000" b="0" dirty="0"/>
          </a:p>
        </p:txBody>
      </p:sp>
      <p:pic>
        <p:nvPicPr>
          <p:cNvPr id="103428" name="Picture 4" descr="Customers exit a light-rail train at Nicollet Mall Station in downtown Minneapolis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652" y="2948870"/>
            <a:ext cx="3926372" cy="254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611779"/>
            <a:ext cx="48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prstClr val="black"/>
                </a:solidFill>
              </a:rPr>
              <a:t>S</a:t>
            </a:r>
            <a:r>
              <a:rPr lang="en-US" sz="1000" b="0" dirty="0" smtClean="0">
                <a:solidFill>
                  <a:prstClr val="black"/>
                </a:solidFill>
              </a:rPr>
              <a:t>ource: Metropolitan Council, 2016</a:t>
            </a:r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652" y="5775776"/>
            <a:ext cx="43595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+mn-lt"/>
              </a:rPr>
              <a:t>*  Does not include cost of stadiums</a:t>
            </a:r>
            <a:endParaRPr lang="en-US" sz="1500" b="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203CBC6-F080-4CFA-A8A2-D70075C081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6498" name="Picture Placeholder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8556"/>
            <a:ext cx="2633663" cy="419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Light Rail Carries 28% of </a:t>
            </a:r>
            <a:b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all Metro Transit Riders</a:t>
            </a:r>
          </a:p>
        </p:txBody>
      </p:sp>
      <p:pic>
        <p:nvPicPr>
          <p:cNvPr id="103426" name="Picture 2" descr="Crowds at football games and MN State Fair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922" y="1845267"/>
            <a:ext cx="6862156" cy="40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791200"/>
            <a:ext cx="48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prstClr val="black"/>
                </a:solidFill>
              </a:rPr>
              <a:t>Source: Metropolitan Council, 2016</a:t>
            </a:r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A90830D3-C38C-46E3-8BDB-7EBB0EA5AFFC}" type="slidenum">
              <a:rPr lang="en-US" smtClean="0">
                <a:solidFill>
                  <a:schemeClr val="bg2"/>
                </a:solidFill>
              </a:rPr>
              <a:t>13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LRT Ridership: HUGE Success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2015 – highest Metro Transit Ridership since 1981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27.8% of all rides in Metro Transit System were on LRT (2016)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Average daily ridership 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Green Line – 39,386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Blue Line – 30,337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001F70A-8049-4F4D-A317-61744940B5DC}" type="slidenum">
              <a:rPr lang="en-US" smtClean="0">
                <a:solidFill>
                  <a:schemeClr val="bg2"/>
                </a:solidFill>
              </a:rPr>
              <a:t>14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Transitways Connect </a:t>
            </a:r>
            <a:b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Workers to Jobs</a:t>
            </a:r>
            <a:endParaRPr 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506" y="1670558"/>
            <a:ext cx="6948987" cy="4297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6067269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smtClean="0"/>
              <a:t>Source: CTS, Linking the Unemployed to Jobs, Figure 3-4, 2016</a:t>
            </a:r>
            <a:endParaRPr lang="en-US" sz="1400" b="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FF3FEF76-89C4-45BA-9C45-F36BCD86F2D5}" type="slidenum">
              <a:rPr lang="en-US" smtClean="0">
                <a:solidFill>
                  <a:schemeClr val="bg2"/>
                </a:solidFill>
              </a:rPr>
              <a:t>15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21" y="6477000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/>
              <a:t>Source: Metropolitan Council, 2016</a:t>
            </a:r>
            <a:endParaRPr lang="en-US" sz="10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46CB356-006D-431C-8349-350CC3249710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21" y="6477000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/>
              <a:t>Source: Metropolitan Council, 2016</a:t>
            </a:r>
            <a:endParaRPr lang="en-US" sz="10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A6EE392-2471-4B6A-B914-772B6A00324E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21" y="6477000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/>
              <a:t>Source: Metropolitan Council, 2016</a:t>
            </a:r>
            <a:endParaRPr lang="en-US" sz="10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09D8842-7C6B-419D-BD17-CC143A7BF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21" y="6477000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/>
              <a:t>Source: Metropolitan Council, 2016</a:t>
            </a:r>
            <a:endParaRPr lang="en-US" sz="10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AF470A1-67E7-4C54-A9A5-3D766CE85C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Presentation Overview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191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1200" i="1" dirty="0" smtClean="0">
              <a:solidFill>
                <a:schemeClr val="bg2"/>
              </a:solidFill>
              <a:latin typeface="Verdana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</a:rPr>
              <a:t>Brief History: Pre-CTIB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</a:rPr>
              <a:t>A Shared Regional Vision for Transit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</a:rPr>
              <a:t>How CTIB Makes Decisions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</a:rPr>
              <a:t>Roles and Responsibilities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</a:rPr>
              <a:t>Funding The Regional Vision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</a:rPr>
              <a:t>Funding Priorities and Commitments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</a:rPr>
              <a:t>Current Funding </a:t>
            </a:r>
            <a:r>
              <a:rPr lang="en-US" sz="3000" dirty="0" err="1" smtClean="0">
                <a:solidFill>
                  <a:schemeClr val="bg2"/>
                </a:solidFill>
                <a:latin typeface="Verdana" pitchFamily="34" charset="0"/>
              </a:rPr>
              <a:t>Challenges</a:t>
            </a:r>
            <a:r>
              <a:rPr lang="en-US" sz="3000" dirty="0" err="1" smtClean="0">
                <a:latin typeface="Verdana" pitchFamily="34" charset="0"/>
              </a:rPr>
              <a:t>Challenges</a:t>
            </a:r>
            <a:endParaRPr lang="en-US" sz="3000" dirty="0" smtClean="0"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694857C-143A-483A-BD8F-AFBF1E777AD0}" type="slidenum">
              <a:rPr lang="en-US" smtClean="0">
                <a:solidFill>
                  <a:schemeClr val="bg2"/>
                </a:solidFill>
              </a:rPr>
              <a:t>2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221" y="6477000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/>
              <a:t>Source: Metropolitan Council, 2016</a:t>
            </a:r>
            <a:endParaRPr lang="en-US" sz="10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515071D-B868-4204-A69A-BEEAAF0B88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Labor Force By Counties_2012Oct.jpg"/>
          <p:cNvPicPr>
            <a:picLocks noGrp="1"/>
          </p:cNvPicPr>
          <p:nvPr>
            <p:ph/>
          </p:nvPr>
        </p:nvPicPr>
        <p:blipFill>
          <a:blip r:embed="rId4" cstate="print"/>
          <a:srcRect l="3753" t="6380" r="4800" b="2385"/>
          <a:stretch>
            <a:fillRect/>
          </a:stretch>
        </p:blipFill>
        <p:spPr>
          <a:xfrm>
            <a:off x="4343401" y="0"/>
            <a:ext cx="4572000" cy="601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905000"/>
            <a:ext cx="411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</a:rPr>
              <a:t>Central Corridor Light Rail Transit Providing Jobs Across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</a:rPr>
              <a:t>MN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/>
                <a:ea typeface="+mn-ea"/>
              </a:rPr>
            </a:br>
            <a:r>
              <a:rPr lang="en-US" sz="2800" b="0" dirty="0">
                <a:solidFill>
                  <a:prstClr val="black"/>
                </a:solidFill>
                <a:latin typeface="Calibri"/>
                <a:ea typeface="+mn-ea"/>
              </a:rPr>
              <a:t>Home Zip code for CCLRT Construction Workers by county in 2012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FA43BF55-FC5F-448A-807F-1A7847CC6E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4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2819400" cy="4111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900" u="sng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Primary Contractors:</a:t>
            </a:r>
            <a:endParaRPr lang="en-US" sz="9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Carl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Bolander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&amp; Sons Co., St. Paul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Graham Construction Services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Walsh Construction, Chicago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Ames Construction Inc., Burnsville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C.S.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McCrossan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, Maple Grove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Siemens Mobility, Sacramento, CA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Aldridge Electric, Libertyville, IL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ColliSys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, New Hope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PCL Construction Services Inc., Burnsville</a:t>
            </a:r>
          </a:p>
          <a:p>
            <a:pPr eaLnBrk="1" hangingPunct="1"/>
            <a:endParaRPr lang="en-US" sz="400" u="sng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900" u="sng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Sub-contractors include:</a:t>
            </a:r>
            <a:endParaRPr lang="en-US" sz="9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AirFresh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Industries, Stillwater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Goliath Hydro-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Vac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Inc., Lakeville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Povolny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Specialties, Inc., Inver Grove Heights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All Agape Construction Co.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Gunnar Electric Inc., Eden Prairie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Precision Testing , Burnsville &amp; Virginia, MN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All Star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Rolloff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Inc., Inver Grove Heights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Hansen Thorpe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Pellinen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Olson Inc.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Princess Trucking Inc., Elk River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Am-Tec Designs Inc. , Scandia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High Five Erectors Inc., Shakopee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Professional Engineering Services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C.P. Office Products, Circle Pines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MC Supply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Terron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Trucking, Bloomington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Crystal Welding, Maple Grove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Meyer Contracting Inc., Maple Grove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Transignal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, Elk River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24200" y="1447800"/>
            <a:ext cx="2667000" cy="4051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Highway Solutions Inc., Stillwater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Public Solutions Inc.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 &amp; B Diversified Materials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Icon Services Corp., St. Paul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Rani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Engineering Inc., Minneapolis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 &amp; L Supply Inc., St. Paul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J &amp; L Steel Erectors, Hudson, WI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Ray Trucking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Bald Eagle Erectors Inc., Eagan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J.D. Donovan Inc., Rockville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Rock On Trucks Inc., Waite Park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Big G Tech Support, Brooklyn Center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Joans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’ Minority Owned Supplier,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Mpls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. 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Safety Signs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Big Jay’s Cleaning Services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Kang Contracting Corp., St. Paul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Sanders Steel Erectors, Hastings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Borgert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Products Inc., St. Joseph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Lanier Steel Products Inc.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CI Utilities, Blaine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Shaw Trucking Inc., Ham Lake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Carlo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Lachmansingh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Sales Inc., Minneapolis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Lema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Trucking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Simplex Construction Supplies, Blaine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MBE Trucking Inc., Delano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Standard Contracting Inc.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COHO Enterprises, Brooklyn Park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MC Electric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Stonebrook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Fence Inc., Prior Lake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91200" y="1463675"/>
            <a:ext cx="3048000" cy="3641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Astro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Engineering and Manufacturing Inc., Plymouth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Dispatch Trucking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MFRA Inc., Plymouth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Two Buffalo Construction Supplies Inc., Minneapolis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 &amp; J Rebar Inc., Oak Grove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Midwest Lighting Products, Maple Grove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Utility Sales &amp; Supply Inc.,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Loretto</a:t>
            </a:r>
            <a:endParaRPr lang="en-US" sz="9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Eagle Land Surveying Inc., Rockford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MTECH Electric Inc.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Wissota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Supply Co., Hastings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E-Con Placer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Nexpro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Personnel Services, Inc., St. Louis Park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Woody’s Rebar Co. Inc., St. Paul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Eden Resources, Eden Prairie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Northstar Imaging Services, Inc., Eagan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Yaw Construction Group Inc., Minneapolis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Elliott Contracting Corp., Minneapolis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O’Malley Construction Inc., Le Center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Z Companies Inc. (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dba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ZAN)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Environmental Enhancements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EVS Inc., Eden Prairie</a:t>
            </a:r>
          </a:p>
          <a:p>
            <a:pPr eaLnBrk="1" hangingPunct="1"/>
            <a:endParaRPr lang="en-US" sz="9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Source: Minneapolis/St. Paul Business Journal, February 25, 2011 from data provided by the Metropolitan Council.  Cities were not available for all contractors.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27825" y="267005"/>
            <a:ext cx="5458974" cy="1011315"/>
          </a:xfrm>
          <a:prstGeom prst="rect">
            <a:avLst/>
          </a:prstGeom>
          <a:noFill/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Arial"/>
                <a:ea typeface="+mn-ea"/>
              </a:rPr>
              <a:t>Rail Means Business -</a:t>
            </a:r>
            <a:br>
              <a:rPr lang="en-US" sz="3200" kern="0" dirty="0" smtClean="0">
                <a:solidFill>
                  <a:prstClr val="black"/>
                </a:solidFill>
                <a:latin typeface="Arial"/>
                <a:ea typeface="+mn-ea"/>
              </a:rPr>
            </a:br>
            <a:r>
              <a:rPr lang="en-US" sz="3200" u="sng" kern="0" dirty="0" smtClean="0">
                <a:solidFill>
                  <a:prstClr val="black"/>
                </a:solidFill>
                <a:latin typeface="Arial"/>
                <a:ea typeface="+mn-ea"/>
              </a:rPr>
              <a:t>Central Corridor Contracts</a:t>
            </a:r>
            <a:r>
              <a:rPr lang="en-US" sz="3200" b="0" u="sng" kern="0" dirty="0" smtClean="0">
                <a:solidFill>
                  <a:prstClr val="black"/>
                </a:solidFill>
                <a:latin typeface="Arial"/>
                <a:ea typeface="+mn-ea"/>
              </a:rPr>
              <a:t> </a:t>
            </a:r>
          </a:p>
        </p:txBody>
      </p:sp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3" cstate="print"/>
          <a:srcRect l="1305" t="4083" r="2128"/>
          <a:stretch>
            <a:fillRect/>
          </a:stretch>
        </p:blipFill>
        <p:spPr bwMode="auto">
          <a:xfrm>
            <a:off x="347450" y="279790"/>
            <a:ext cx="2841970" cy="90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79E36776-2410-49ED-AB54-9C02B9B3E420}" type="slidenum">
              <a:rPr lang="en-US" smtClean="0">
                <a:solidFill>
                  <a:schemeClr val="bg2"/>
                </a:solidFill>
              </a:rPr>
              <a:t>22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1D82F"/>
                </a:solidFill>
              </a:rPr>
              <a:t>How CTIB Makes Decisions</a:t>
            </a:r>
            <a:endParaRPr lang="en-US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3BFF9FA-9155-4D1D-B490-9DA70A5BBC6D}" type="slidenum">
              <a:rPr lang="en-US" smtClean="0">
                <a:solidFill>
                  <a:schemeClr val="bg2"/>
                </a:solidFill>
              </a:rPr>
              <a:t>23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3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Governance Structure</a:t>
            </a:r>
            <a:endParaRPr 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Joint Powers Board </a:t>
            </a:r>
            <a:r>
              <a:rPr lang="en-US" sz="2400" dirty="0" smtClean="0">
                <a:solidFill>
                  <a:schemeClr val="bg2"/>
                </a:solidFill>
              </a:rPr>
              <a:t>of 5 Member Counties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2 commissioners from each county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Chair of Metropolitan Council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Commissioners from 2 ex officio counties</a:t>
            </a:r>
            <a:br>
              <a:rPr lang="en-US" sz="2400" dirty="0" smtClean="0">
                <a:solidFill>
                  <a:schemeClr val="bg2"/>
                </a:solidFill>
              </a:rPr>
            </a:b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b="1" dirty="0" smtClean="0">
                <a:solidFill>
                  <a:schemeClr val="bg2"/>
                </a:solidFill>
              </a:rPr>
              <a:t>GEARS Committee </a:t>
            </a:r>
            <a:r>
              <a:rPr lang="en-US" sz="2400" dirty="0" smtClean="0">
                <a:solidFill>
                  <a:schemeClr val="bg2"/>
                </a:solidFill>
              </a:rPr>
              <a:t>of Cities and Counties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Elected officials (8 city, 6 county)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Develops recommendations on grant applications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F16B1004-BE6D-4001-B50D-3F0ABCB989C5}" type="slidenum">
              <a:rPr lang="en-US" smtClean="0">
                <a:solidFill>
                  <a:schemeClr val="bg2"/>
                </a:solidFill>
              </a:rPr>
              <a:t>24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5635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C1D82F"/>
                </a:solidFill>
                <a:ea typeface="ＭＳ Ｐゴシック" panose="020B0600070205080204" pitchFamily="34" charset="-128"/>
              </a:rPr>
              <a:t>13 Colonies Population (1780</a:t>
            </a:r>
            <a:r>
              <a:rPr lang="en-US" altLang="en-US" sz="3600" b="1" dirty="0" smtClean="0">
                <a:solidFill>
                  <a:srgbClr val="C1D82F"/>
                </a:solidFill>
                <a:ea typeface="ＭＳ Ｐゴシック" panose="020B0600070205080204" pitchFamily="34" charset="-128"/>
              </a:rPr>
              <a:t>)</a:t>
            </a:r>
            <a:endParaRPr lang="en-US" sz="3600" b="1" dirty="0">
              <a:solidFill>
                <a:srgbClr val="C1D82F"/>
              </a:solidFill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401668"/>
              </p:ext>
            </p:extLst>
          </p:nvPr>
        </p:nvGraphicFramePr>
        <p:xfrm>
          <a:off x="674687" y="1600200"/>
          <a:ext cx="7794625" cy="458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7" name="Chart" r:id="rId4" imgW="6728441" imgH="4076510" progId="Excel.Chart.8">
                  <p:embed/>
                </p:oleObj>
              </mc:Choice>
              <mc:Fallback>
                <p:oleObj name="Chart" r:id="rId4" imgW="6728441" imgH="407651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" y="1600200"/>
                        <a:ext cx="7794625" cy="4580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A78A881-6A6E-455D-8CAD-FE508A69B631}" type="slidenum">
              <a:rPr lang="en-US" smtClean="0">
                <a:solidFill>
                  <a:schemeClr val="bg2"/>
                </a:solidFill>
              </a:rPr>
              <a:t>25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4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458147" y="19526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Regional Differences</a:t>
            </a:r>
          </a:p>
        </p:txBody>
      </p:sp>
      <p:sp>
        <p:nvSpPr>
          <p:cNvPr id="61443" name="Text Placeholder 3"/>
          <p:cNvSpPr>
            <a:spLocks noGrp="1"/>
          </p:cNvSpPr>
          <p:nvPr>
            <p:ph type="body" idx="1"/>
          </p:nvPr>
        </p:nvSpPr>
        <p:spPr>
          <a:xfrm>
            <a:off x="539833" y="1552057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Sales Tax</a:t>
            </a:r>
          </a:p>
        </p:txBody>
      </p:sp>
      <p:graphicFrame>
        <p:nvGraphicFramePr>
          <p:cNvPr id="61444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8500118"/>
              </p:ext>
            </p:extLst>
          </p:nvPr>
        </p:nvGraphicFramePr>
        <p:xfrm>
          <a:off x="568131" y="1975644"/>
          <a:ext cx="3959225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26" name="Worksheet" r:id="rId4" imgW="4596782" imgH="4785775" progId="Excel.Sheet.8">
                  <p:embed/>
                </p:oleObj>
              </mc:Choice>
              <mc:Fallback>
                <p:oleObj name="Worksheet" r:id="rId4" imgW="4596782" imgH="478577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31" y="1975644"/>
                        <a:ext cx="3959225" cy="4121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00730" y="1635130"/>
            <a:ext cx="4041775" cy="5566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Population</a:t>
            </a:r>
          </a:p>
        </p:txBody>
      </p:sp>
      <p:graphicFrame>
        <p:nvGraphicFramePr>
          <p:cNvPr id="61446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1408802"/>
              </p:ext>
            </p:extLst>
          </p:nvPr>
        </p:nvGraphicFramePr>
        <p:xfrm>
          <a:off x="4652963" y="1975644"/>
          <a:ext cx="3839076" cy="3972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27" r:id="rId6" imgW="4596782" imgH="4785775" progId="Excel.Sheet.8">
                  <p:embed/>
                </p:oleObj>
              </mc:Choice>
              <mc:Fallback>
                <p:oleObj r:id="rId6" imgW="4596782" imgH="478577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1975644"/>
                        <a:ext cx="3839076" cy="3972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E581CDC-17E3-445D-BF0A-C196FE2287B3}" type="slidenum">
              <a:rPr lang="en-US" smtClean="0">
                <a:solidFill>
                  <a:schemeClr val="bg2"/>
                </a:solidFill>
              </a:rPr>
              <a:t>26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Weighted Voting Structure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3298749"/>
              </p:ext>
            </p:extLst>
          </p:nvPr>
        </p:nvGraphicFramePr>
        <p:xfrm>
          <a:off x="457200" y="1454150"/>
          <a:ext cx="4324662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1752600"/>
            <a:ext cx="3505201" cy="42434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100 total votes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Super Majority </a:t>
            </a:r>
            <a:r>
              <a:rPr lang="en-US" sz="2400" dirty="0" smtClean="0">
                <a:solidFill>
                  <a:srgbClr val="000000"/>
                </a:solidFill>
              </a:rPr>
              <a:t>–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63 votes, from at least 3 counties, required to pass </a:t>
            </a:r>
            <a:r>
              <a:rPr lang="en-US" sz="2000" u="sng" dirty="0" smtClean="0">
                <a:solidFill>
                  <a:srgbClr val="000000"/>
                </a:solidFill>
              </a:rPr>
              <a:t>anything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Super </a:t>
            </a:r>
            <a:r>
              <a:rPr lang="en-US" sz="2400" b="1" dirty="0" err="1" smtClean="0">
                <a:solidFill>
                  <a:srgbClr val="000000"/>
                </a:solidFill>
              </a:rPr>
              <a:t>Super</a:t>
            </a:r>
            <a:r>
              <a:rPr lang="en-US" sz="2400" b="1" dirty="0" smtClean="0">
                <a:solidFill>
                  <a:srgbClr val="000000"/>
                </a:solidFill>
              </a:rPr>
              <a:t> Majority </a:t>
            </a:r>
            <a:r>
              <a:rPr lang="en-US" sz="2400" dirty="0" smtClean="0">
                <a:solidFill>
                  <a:srgbClr val="000000"/>
                </a:solidFill>
              </a:rPr>
              <a:t>-        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sz="2000" dirty="0" smtClean="0">
                <a:solidFill>
                  <a:srgbClr val="000000"/>
                </a:solidFill>
              </a:rPr>
              <a:t>75 votes, from at least 3 counties, required to approve issuance of debt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547F7C4E-C35B-4862-8365-D8E5E8E2C1DB}" type="slidenum">
              <a:rPr lang="en-US" smtClean="0">
                <a:solidFill>
                  <a:schemeClr val="bg2"/>
                </a:solidFill>
              </a:rPr>
              <a:t>27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Lean Organization</a:t>
            </a:r>
            <a:r>
              <a:rPr lang="en-US" dirty="0" smtClean="0">
                <a:solidFill>
                  <a:srgbClr val="C1D82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C1D82F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C1D82F"/>
                </a:solidFill>
                <a:latin typeface="Arial" pitchFamily="34" charset="0"/>
                <a:cs typeface="Arial" pitchFamily="34" charset="0"/>
              </a:rPr>
              <a:t>¾ of 1% for administrative expenses </a:t>
            </a:r>
            <a:r>
              <a:rPr lang="en-US" sz="1600" dirty="0" smtClean="0">
                <a:solidFill>
                  <a:srgbClr val="C1D82F"/>
                </a:solidFill>
                <a:latin typeface="Arial" pitchFamily="34" charset="0"/>
                <a:cs typeface="Arial" pitchFamily="34" charset="0"/>
              </a:rPr>
              <a:t>(MN Statute Section 297A.992 subd. 4)</a:t>
            </a:r>
            <a:endParaRPr lang="en-US" sz="2000" dirty="0" smtClean="0">
              <a:solidFill>
                <a:srgbClr val="C1D82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828801"/>
            <a:ext cx="4419600" cy="3962400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No buildings, property or land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No employees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Use county legal, financial staff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Contract for services as needed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Hennepin County acts as </a:t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2000" dirty="0" smtClean="0">
                <a:solidFill>
                  <a:schemeClr val="bg2"/>
                </a:solidFill>
              </a:rPr>
              <a:t>financial manager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Hennepin County issued bonds for CTIB in 2010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38016599"/>
              </p:ext>
            </p:extLst>
          </p:nvPr>
        </p:nvGraphicFramePr>
        <p:xfrm>
          <a:off x="4645025" y="1752600"/>
          <a:ext cx="4041775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1E99BD33-E387-4377-9692-AE7F8D8DEEC1}" type="slidenum">
              <a:rPr lang="en-US" smtClean="0">
                <a:solidFill>
                  <a:schemeClr val="bg2"/>
                </a:solidFill>
              </a:rPr>
              <a:t>28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1D82F"/>
                </a:solidFill>
              </a:rPr>
              <a:t>Roles and Responsibilities</a:t>
            </a:r>
            <a:endParaRPr lang="en-US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0C79F0-EC8A-47FF-A2E4-961A50B91F8E}" type="slidenum">
              <a:rPr lang="en-US" smtClean="0">
                <a:solidFill>
                  <a:schemeClr val="bg2"/>
                </a:solidFill>
              </a:rPr>
              <a:t>29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1D82F"/>
                </a:solidFill>
              </a:rPr>
              <a:t>Brief History: Pre-CTIB</a:t>
            </a:r>
            <a:endParaRPr lang="en-US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E293604F-B856-46A2-A24B-B73FEEDA3E16}" type="slidenum">
              <a:rPr lang="en-US" smtClean="0">
                <a:solidFill>
                  <a:schemeClr val="bg2"/>
                </a:solidFill>
              </a:rPr>
              <a:t>3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5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CTIB Focus: </a:t>
            </a:r>
            <a:r>
              <a:rPr lang="en-US" sz="3600" b="1" dirty="0" err="1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Transitway</a:t>
            </a:r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09" y="1752600"/>
            <a:ext cx="8229600" cy="3896454"/>
          </a:xfrm>
        </p:spPr>
        <p:txBody>
          <a:bodyPr>
            <a:normAutofit lnSpcReduction="10000"/>
          </a:bodyPr>
          <a:lstStyle/>
          <a:p>
            <a:pPr marL="0">
              <a:buFontTx/>
              <a:buNone/>
              <a:defRPr/>
            </a:pPr>
            <a:r>
              <a:rPr lang="en-US" b="1" u="sng" dirty="0" smtClean="0">
                <a:solidFill>
                  <a:schemeClr val="bg2"/>
                </a:solidFill>
              </a:rPr>
              <a:t>Invest in:</a:t>
            </a:r>
          </a:p>
          <a:p>
            <a:pPr marL="0"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Engineering, construction and operations</a:t>
            </a:r>
          </a:p>
          <a:p>
            <a:pPr marL="0"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BRT, commuter rail and LRT</a:t>
            </a:r>
          </a:p>
          <a:p>
            <a:pPr marL="0"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“Supplement, not supplant” (297A.992, </a:t>
            </a:r>
            <a:r>
              <a:rPr lang="en-US" sz="2400" dirty="0" err="1" smtClean="0">
                <a:solidFill>
                  <a:schemeClr val="bg2"/>
                </a:solidFill>
              </a:rPr>
              <a:t>subd</a:t>
            </a:r>
            <a:r>
              <a:rPr lang="en-US" sz="2400" dirty="0" smtClean="0">
                <a:solidFill>
                  <a:schemeClr val="bg2"/>
                </a:solidFill>
              </a:rPr>
              <a:t>. 12)</a:t>
            </a:r>
          </a:p>
          <a:p>
            <a:pPr marL="0">
              <a:defRPr/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0">
              <a:buFontTx/>
              <a:buNone/>
              <a:defRPr/>
            </a:pPr>
            <a:r>
              <a:rPr lang="en-US" b="1" u="sng" dirty="0" smtClean="0">
                <a:solidFill>
                  <a:schemeClr val="bg2"/>
                </a:solidFill>
              </a:rPr>
              <a:t>Do not invest in:</a:t>
            </a:r>
          </a:p>
          <a:p>
            <a:pPr>
              <a:tabLst>
                <a:tab pos="347663" algn="l"/>
              </a:tabLst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Studies*</a:t>
            </a:r>
          </a:p>
          <a:p>
            <a:pPr>
              <a:tabLst>
                <a:tab pos="347663" algn="l"/>
              </a:tabLst>
              <a:defRPr/>
            </a:pPr>
            <a:r>
              <a:rPr lang="en-US" sz="2400" dirty="0">
                <a:solidFill>
                  <a:schemeClr val="bg2"/>
                </a:solidFill>
              </a:rPr>
              <a:t>I</a:t>
            </a:r>
            <a:r>
              <a:rPr lang="en-US" sz="2400" dirty="0" smtClean="0">
                <a:solidFill>
                  <a:schemeClr val="bg2"/>
                </a:solidFill>
              </a:rPr>
              <a:t>ntercity passenger rail, regular bus service, or arterial BRT</a:t>
            </a:r>
          </a:p>
        </p:txBody>
      </p:sp>
      <p:sp>
        <p:nvSpPr>
          <p:cNvPr id="681988" name="TextBox 5"/>
          <p:cNvSpPr txBox="1">
            <a:spLocks noChangeArrowheads="1"/>
          </p:cNvSpPr>
          <p:nvPr/>
        </p:nvSpPr>
        <p:spPr bwMode="auto">
          <a:xfrm>
            <a:off x="152400" y="5690637"/>
            <a:ext cx="6107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  <a:latin typeface="Calibri"/>
                <a:ea typeface="+mn-ea"/>
              </a:rPr>
              <a:t>*Exception:  Washington County Guaranteed Grants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E98BE15-3720-41A1-B398-69ECAA3D85DE}" type="slidenum">
              <a:rPr lang="en-US" smtClean="0">
                <a:solidFill>
                  <a:schemeClr val="bg2"/>
                </a:solidFill>
              </a:rPr>
              <a:t>30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CTIB’s Role:  </a:t>
            </a:r>
            <a:br>
              <a:rPr lang="en-US" sz="3600" b="1" dirty="0" smtClean="0">
                <a:solidFill>
                  <a:srgbClr val="C1D82F"/>
                </a:solidFill>
              </a:rPr>
            </a:br>
            <a:r>
              <a:rPr lang="en-US" sz="3600" b="1" dirty="0" smtClean="0">
                <a:solidFill>
                  <a:srgbClr val="C1D82F"/>
                </a:solidFill>
              </a:rPr>
              <a:t>Largest Non-Federal Funding Source</a:t>
            </a:r>
          </a:p>
        </p:txBody>
      </p:sp>
      <p:graphicFrame>
        <p:nvGraphicFramePr>
          <p:cNvPr id="53250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0" y="1779588"/>
          <a:ext cx="4040188" cy="329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0" r:id="rId4" imgW="4974767" imgH="4060288" progId="Excel.Sheet.8">
                  <p:embed/>
                </p:oleObj>
              </mc:Choice>
              <mc:Fallback>
                <p:oleObj r:id="rId4" imgW="4974767" imgH="406028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79588"/>
                        <a:ext cx="4040188" cy="3297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Content Placeholder 7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645025" y="1700213"/>
          <a:ext cx="404177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1" r:id="rId6" imgW="4517528" imgH="3865199" progId="Excel.Sheet.8">
                  <p:embed/>
                </p:oleObj>
              </mc:Choice>
              <mc:Fallback>
                <p:oleObj r:id="rId6" imgW="4517528" imgH="386519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1700213"/>
                        <a:ext cx="4041775" cy="345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5547102"/>
            <a:ext cx="6107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County organization provides 80% of non-federal funding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0164472-6E90-4ADD-A5FC-9D3C96206881}" type="slidenum">
              <a:rPr lang="en-US" smtClean="0">
                <a:solidFill>
                  <a:schemeClr val="bg2"/>
                </a:solidFill>
              </a:rPr>
              <a:t>31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CTIB’s </a:t>
            </a:r>
            <a:r>
              <a:rPr lang="en-US" sz="4000" b="1" dirty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Role </a:t>
            </a:r>
            <a:r>
              <a:rPr lang="en-US" sz="40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en-US" sz="4000" b="1" dirty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Funding Partner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483723" cy="419100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2"/>
                </a:solidFill>
              </a:rPr>
              <a:t>30% </a:t>
            </a:r>
            <a:r>
              <a:rPr lang="en-US" sz="2400" dirty="0" smtClean="0">
                <a:solidFill>
                  <a:schemeClr val="bg2"/>
                </a:solidFill>
              </a:rPr>
              <a:t>of total </a:t>
            </a:r>
            <a:r>
              <a:rPr lang="en-US" sz="2400" dirty="0" err="1" smtClean="0">
                <a:solidFill>
                  <a:schemeClr val="bg2"/>
                </a:solidFill>
              </a:rPr>
              <a:t>transitway</a:t>
            </a:r>
            <a:r>
              <a:rPr lang="en-US" sz="2400" dirty="0" smtClean="0">
                <a:solidFill>
                  <a:schemeClr val="bg2"/>
                </a:solidFill>
              </a:rPr>
              <a:t> capital cost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2"/>
                </a:solidFill>
              </a:rPr>
              <a:t>60% </a:t>
            </a:r>
            <a:r>
              <a:rPr lang="en-US" sz="2400" dirty="0" smtClean="0">
                <a:solidFill>
                  <a:schemeClr val="bg2"/>
                </a:solidFill>
              </a:rPr>
              <a:t>of funding for Project Development and Engineering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Significant upfront risk, cash flow needs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2"/>
                </a:solidFill>
              </a:rPr>
              <a:t>50% </a:t>
            </a:r>
            <a:r>
              <a:rPr lang="en-US" sz="2400" dirty="0" smtClean="0">
                <a:solidFill>
                  <a:schemeClr val="bg2"/>
                </a:solidFill>
              </a:rPr>
              <a:t>of the net operating subsidy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2"/>
                </a:solidFill>
              </a:rPr>
              <a:t>Funding commitments </a:t>
            </a:r>
            <a:r>
              <a:rPr lang="en-US" sz="2400" dirty="0" smtClean="0">
                <a:solidFill>
                  <a:schemeClr val="bg2"/>
                </a:solidFill>
              </a:rPr>
              <a:t>to maximize federal funding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/>
                </a:solidFill>
              </a:rPr>
              <a:t>Consistency with TPP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Does </a:t>
            </a:r>
            <a:r>
              <a:rPr lang="en-US" sz="2400" u="sng" dirty="0" smtClean="0">
                <a:solidFill>
                  <a:schemeClr val="bg2"/>
                </a:solidFill>
              </a:rPr>
              <a:t>not</a:t>
            </a:r>
            <a:r>
              <a:rPr lang="en-US" sz="2400" dirty="0" smtClean="0">
                <a:solidFill>
                  <a:schemeClr val="bg2"/>
                </a:solidFill>
              </a:rPr>
              <a:t> own, operate or construct </a:t>
            </a:r>
            <a:r>
              <a:rPr lang="en-US" sz="2400" dirty="0" err="1" smtClean="0">
                <a:solidFill>
                  <a:schemeClr val="bg2"/>
                </a:solidFill>
              </a:rPr>
              <a:t>transitways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E9DBDBC-EE2F-4ADD-BEA2-906557A01080}" type="slidenum">
              <a:rPr lang="en-US" smtClean="0">
                <a:solidFill>
                  <a:schemeClr val="bg2"/>
                </a:solidFill>
              </a:rPr>
              <a:t>32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$982.2M:  CTIB Investments to Date</a:t>
            </a:r>
            <a:endParaRPr lang="en-US" sz="3600" b="1" dirty="0">
              <a:solidFill>
                <a:srgbClr val="C1D82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93"/>
          <a:stretch/>
        </p:blipFill>
        <p:spPr bwMode="auto">
          <a:xfrm>
            <a:off x="2737554" y="1596853"/>
            <a:ext cx="3668892" cy="449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55FE8D9-5EEF-442F-B116-554BB06AB6DE}" type="slidenum">
              <a:rPr lang="en-US" smtClean="0">
                <a:solidFill>
                  <a:schemeClr val="bg2"/>
                </a:solidFill>
              </a:rPr>
              <a:t>33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6"/>
            <a:ext cx="8229600" cy="147743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$</a:t>
            </a:r>
            <a:r>
              <a:rPr lang="en-US" sz="3600" b="1" dirty="0" err="1" smtClean="0">
                <a:solidFill>
                  <a:srgbClr val="C1D82F"/>
                </a:solidFill>
              </a:rPr>
              <a:t>1.5B</a:t>
            </a:r>
            <a:r>
              <a:rPr lang="en-US" sz="3600" b="1" dirty="0" smtClean="0">
                <a:solidFill>
                  <a:srgbClr val="C1D82F"/>
                </a:solidFill>
              </a:rPr>
              <a:t>: Federal Funding Leveraged</a:t>
            </a:r>
            <a:endParaRPr lang="en-US" sz="3600" b="1" dirty="0">
              <a:solidFill>
                <a:srgbClr val="C1D82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178268"/>
              </p:ext>
            </p:extLst>
          </p:nvPr>
        </p:nvGraphicFramePr>
        <p:xfrm>
          <a:off x="1143000" y="1676400"/>
          <a:ext cx="6858000" cy="4087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1429"/>
                <a:gridCol w="2886571"/>
              </a:tblGrid>
              <a:tr h="345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Project</a:t>
                      </a:r>
                      <a:endParaRPr lang="en-US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Federal Funding Through September 2015</a:t>
                      </a:r>
                      <a:endParaRPr lang="en-US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Bottineau Corridor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$9,520,830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Cedar Avenue BRT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$45,004,899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Central Corridor LRT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$544,300,450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Hiawatha LRT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$412,500,000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Gateway Corridor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$250,000 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The Interchange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$17,441,500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Northstar Corridor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$178,701,661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Northstar Corridor Phase 2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$3,000,000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Northstar Corridor Phase 2 Bus Demonstration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$97,400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Red Rock Corridor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$6,135,000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Robert Street Corridor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$1,180,000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Rush Line Corridor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$2,654,000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Southwest LRT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$534,275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Union Depot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$124,000,000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I-35W South BRT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$133,500,000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TIGER for Anoka County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$10,000,000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Gateway Corridor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$1,000,000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$1,489,820,015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542CC957-56C8-4E62-A9DA-90140172BD34}" type="slidenum">
              <a:rPr lang="en-US" smtClean="0">
                <a:solidFill>
                  <a:schemeClr val="bg2"/>
                </a:solidFill>
              </a:rPr>
              <a:t>34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72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1D82F"/>
                </a:solidFill>
              </a:rPr>
              <a:t>Funding THE Regional Vision</a:t>
            </a:r>
            <a:endParaRPr lang="en-US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4DF5BB6-2685-4BDA-9580-43B896637045}" type="slidenum">
              <a:rPr lang="en-US" smtClean="0">
                <a:solidFill>
                  <a:schemeClr val="bg2"/>
                </a:solidFill>
              </a:rPr>
              <a:t>35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42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CTIB’s Policy Framework</a:t>
            </a:r>
            <a:endParaRPr 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6"/>
            <a:ext cx="8145378" cy="44037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Authorizing legislation (</a:t>
            </a:r>
            <a:r>
              <a:rPr lang="en-US" sz="2400" i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Minn. Stat. 297A.992)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Joint Powers Agreement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Transit Investment Framework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Program of Projects Investment Strategy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Resolution Authorizing Annual Grant Solicitation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Grant Awards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Grant Agreements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-1409702" y="3390901"/>
            <a:ext cx="3733801" cy="4572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55000">
                <a:schemeClr val="bg1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0679257-713B-4F0A-80D4-2D2DF3591394}" type="slidenum">
              <a:rPr lang="en-US" smtClean="0">
                <a:solidFill>
                  <a:schemeClr val="bg2"/>
                </a:solidFill>
              </a:rPr>
              <a:t>36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24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C1D82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CTIB Key Fiscal </a:t>
            </a:r>
            <a:r>
              <a:rPr lang="en-US" altLang="en-US" sz="3600" b="1" dirty="0" smtClean="0">
                <a:solidFill>
                  <a:srgbClr val="C1D82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Policies*</a:t>
            </a:r>
            <a:endParaRPr lang="en-US" altLang="en-US" sz="3600" b="1" dirty="0">
              <a:solidFill>
                <a:srgbClr val="C1D82F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97363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</a:rPr>
              <a:t>R</a:t>
            </a:r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egional </a:t>
            </a: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</a:rPr>
              <a:t>balance &amp; </a:t>
            </a:r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connectivity</a:t>
            </a:r>
          </a:p>
          <a:p>
            <a:pPr marL="0" indent="0">
              <a:buNone/>
            </a:pPr>
            <a:endParaRPr lang="en-US" altLang="en-US" sz="34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Maximized </a:t>
            </a: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</a:rPr>
              <a:t>federal funding </a:t>
            </a:r>
          </a:p>
          <a:p>
            <a:endParaRPr lang="en-US" altLang="en-US" sz="3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Fiscal </a:t>
            </a: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</a:rPr>
              <a:t>discipline &amp; </a:t>
            </a:r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good stewardship </a:t>
            </a: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</a:rPr>
              <a:t>of tax dollars</a:t>
            </a:r>
          </a:p>
          <a:p>
            <a:endParaRPr lang="en-US" altLang="en-US" sz="3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Responsible </a:t>
            </a: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</a:rPr>
              <a:t>planning &amp; execution of financial commitments</a:t>
            </a:r>
          </a:p>
          <a:p>
            <a:endParaRPr lang="en-US" altLang="en-US" sz="3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Reliable funding partner</a:t>
            </a:r>
            <a:endParaRPr lang="en-US" altLang="en-US" sz="2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altLang="en-US" sz="2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altLang="en-US" sz="2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400" i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*</a:t>
            </a:r>
            <a:r>
              <a:rPr lang="en-US" altLang="en-US" sz="2000" i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Transit Investment Framework</a:t>
            </a:r>
            <a:endParaRPr lang="en-US" altLang="en-US" sz="2000" i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1442B0B6-0363-42A7-8AEE-A65A5ADB5C8D}" type="slidenum">
              <a:rPr lang="en-US" smtClean="0">
                <a:solidFill>
                  <a:schemeClr val="bg2"/>
                </a:solidFill>
              </a:rPr>
              <a:t>37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Program of Projects </a:t>
            </a:r>
            <a:b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Investment Strategy</a:t>
            </a:r>
            <a:endParaRPr 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Financial planning tool </a:t>
            </a: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to inform Board decisions</a:t>
            </a:r>
          </a:p>
          <a:p>
            <a:endParaRPr lang="en-US" sz="2400" b="1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Monitor</a:t>
            </a: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 of sales tax </a:t>
            </a: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resources</a:t>
            </a: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, need for </a:t>
            </a: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bonding</a:t>
            </a: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affordability</a:t>
            </a: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 of projects</a:t>
            </a:r>
          </a:p>
          <a:p>
            <a:endParaRPr lang="en-US" sz="2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Identification of means to meet </a:t>
            </a: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funding commitments</a:t>
            </a:r>
          </a:p>
          <a:p>
            <a:endParaRPr lang="en-US" sz="2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Specification of </a:t>
            </a: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projects eligible for funding 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endParaRPr lang="en-US" sz="2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Amount available for </a:t>
            </a: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grants</a:t>
            </a:r>
          </a:p>
          <a:p>
            <a:endParaRPr lang="en-US" sz="2400" b="1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Phase 1</a:t>
            </a: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: plan to deliver a specific group of projects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6E2189E-1B70-4EE8-BD84-2069149CB60D}" type="slidenum">
              <a:rPr lang="en-US" smtClean="0">
                <a:solidFill>
                  <a:schemeClr val="bg2"/>
                </a:solidFill>
              </a:rPr>
              <a:t>38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5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Program of Projects: Phase 1</a:t>
            </a:r>
            <a:endParaRPr lang="en-US" sz="3600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1" y="1570037"/>
            <a:ext cx="6136898" cy="44497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AE8B622-8360-499B-9D5E-B0FF34D3F09F}" type="slidenum">
              <a:rPr lang="en-US" smtClean="0">
                <a:solidFill>
                  <a:schemeClr val="bg2"/>
                </a:solidFill>
              </a:rPr>
              <a:t>39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Brief History: Pre-CTIB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18167"/>
            <a:ext cx="8229600" cy="452543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1200" i="1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9600" dirty="0">
                <a:solidFill>
                  <a:schemeClr val="bg2"/>
                </a:solidFill>
                <a:latin typeface="Verdana" pitchFamily="34" charset="0"/>
              </a:rPr>
              <a:t>County Regional Railroad </a:t>
            </a:r>
            <a:r>
              <a:rPr lang="en-US" sz="9600" dirty="0" smtClean="0">
                <a:solidFill>
                  <a:schemeClr val="bg2"/>
                </a:solidFill>
                <a:latin typeface="Verdana" pitchFamily="34" charset="0"/>
              </a:rPr>
              <a:t>Authorities </a:t>
            </a:r>
          </a:p>
          <a:p>
            <a:pPr lvl="1">
              <a:lnSpc>
                <a:spcPct val="150000"/>
              </a:lnSpc>
            </a:pPr>
            <a:r>
              <a:rPr lang="en-US" sz="5200" dirty="0" smtClean="0">
                <a:solidFill>
                  <a:schemeClr val="bg2"/>
                </a:solidFill>
                <a:latin typeface="Verdana" pitchFamily="34" charset="0"/>
              </a:rPr>
              <a:t>Authorized in 1980 to preserve and improve local rail service:</a:t>
            </a:r>
          </a:p>
          <a:p>
            <a:pPr lvl="3">
              <a:lnSpc>
                <a:spcPct val="150000"/>
              </a:lnSpc>
            </a:pPr>
            <a:r>
              <a:rPr lang="en-US" sz="5200" dirty="0" smtClean="0">
                <a:solidFill>
                  <a:schemeClr val="bg2"/>
                </a:solidFill>
                <a:latin typeface="Verdana" pitchFamily="34" charset="0"/>
              </a:rPr>
              <a:t>Preserve rail corridors</a:t>
            </a:r>
          </a:p>
          <a:p>
            <a:pPr lvl="3">
              <a:lnSpc>
                <a:spcPct val="150000"/>
              </a:lnSpc>
            </a:pPr>
            <a:r>
              <a:rPr lang="en-US" sz="5200" dirty="0" smtClean="0">
                <a:solidFill>
                  <a:schemeClr val="bg2"/>
                </a:solidFill>
                <a:latin typeface="Verdana" pitchFamily="34" charset="0"/>
              </a:rPr>
              <a:t>Plan, develop, construct, establish rail and BRT</a:t>
            </a:r>
          </a:p>
          <a:p>
            <a:pPr lvl="3">
              <a:lnSpc>
                <a:spcPct val="150000"/>
              </a:lnSpc>
            </a:pPr>
            <a:r>
              <a:rPr lang="en-US" sz="5200" dirty="0" smtClean="0">
                <a:solidFill>
                  <a:schemeClr val="bg2"/>
                </a:solidFill>
                <a:latin typeface="Verdana" pitchFamily="34" charset="0"/>
              </a:rPr>
              <a:t>Contributions capped at 10% of capital costs of rail if imposed metro sales tax</a:t>
            </a:r>
          </a:p>
          <a:p>
            <a:pPr lvl="2">
              <a:lnSpc>
                <a:spcPct val="150000"/>
              </a:lnSpc>
            </a:pPr>
            <a:endParaRPr lang="en-US" sz="2600" dirty="0" smtClean="0">
              <a:solidFill>
                <a:schemeClr val="bg2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9600" dirty="0" smtClean="0">
                <a:solidFill>
                  <a:schemeClr val="bg2"/>
                </a:solidFill>
                <a:latin typeface="Verdana" pitchFamily="34" charset="0"/>
              </a:rPr>
              <a:t>Revenue Source: property tax</a:t>
            </a:r>
          </a:p>
          <a:p>
            <a:pPr>
              <a:lnSpc>
                <a:spcPct val="150000"/>
              </a:lnSpc>
            </a:pPr>
            <a:r>
              <a:rPr lang="en-US" sz="9600" dirty="0" smtClean="0">
                <a:solidFill>
                  <a:schemeClr val="bg2"/>
                </a:solidFill>
                <a:latin typeface="Verdana" pitchFamily="34" charset="0"/>
              </a:rPr>
              <a:t>Collaborated in advocating for transit projects – since 1992</a:t>
            </a:r>
          </a:p>
          <a:p>
            <a:pPr lvl="1">
              <a:lnSpc>
                <a:spcPct val="150000"/>
              </a:lnSpc>
            </a:pPr>
            <a:r>
              <a:rPr lang="en-US" sz="5600" dirty="0" smtClean="0">
                <a:solidFill>
                  <a:schemeClr val="bg2"/>
                </a:solidFill>
                <a:latin typeface="Verdana" pitchFamily="34" charset="0"/>
              </a:rPr>
              <a:t>LRT Joint Powers Board (statutory responsibilities) – seven member counties</a:t>
            </a:r>
          </a:p>
          <a:p>
            <a:pPr lvl="1">
              <a:lnSpc>
                <a:spcPct val="150000"/>
              </a:lnSpc>
            </a:pPr>
            <a:r>
              <a:rPr lang="en-US" sz="5600" dirty="0">
                <a:solidFill>
                  <a:schemeClr val="bg2"/>
                </a:solidFill>
                <a:latin typeface="Verdana" pitchFamily="34" charset="0"/>
              </a:rPr>
              <a:t>Metro Transitways Development </a:t>
            </a:r>
            <a:r>
              <a:rPr lang="en-US" sz="5600" dirty="0" smtClean="0">
                <a:solidFill>
                  <a:schemeClr val="bg2"/>
                </a:solidFill>
                <a:latin typeface="Verdana" pitchFamily="34" charset="0"/>
              </a:rPr>
              <a:t>Board – seven member counties</a:t>
            </a:r>
          </a:p>
          <a:p>
            <a:pPr lvl="1">
              <a:lnSpc>
                <a:spcPct val="150000"/>
              </a:lnSpc>
            </a:pPr>
            <a:endParaRPr lang="en-US" sz="4900" dirty="0">
              <a:solidFill>
                <a:schemeClr val="bg2"/>
              </a:solidFill>
              <a:latin typeface="Verdana" pitchFamily="34" charset="0"/>
            </a:endParaRPr>
          </a:p>
          <a:p>
            <a:pPr marL="91440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chemeClr val="bg2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endParaRPr lang="en-US" sz="3100" dirty="0" smtClean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B658EB8-723F-4349-9995-35728105ED65}" type="slidenum">
              <a:rPr lang="en-US" smtClean="0">
                <a:solidFill>
                  <a:schemeClr val="bg2"/>
                </a:solidFill>
              </a:rPr>
              <a:t>4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55625" y="76200"/>
            <a:ext cx="7886700" cy="1325563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Adopted 2016 PoP Phase 1</a:t>
            </a:r>
            <a:endParaRPr lang="en-US" alt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363234" y="1470498"/>
            <a:ext cx="4194175" cy="8239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CTIB Transitways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63234" y="2294410"/>
            <a:ext cx="4194175" cy="27574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000000"/>
                </a:solidFill>
              </a:rPr>
              <a:t>Southwest LRT</a:t>
            </a:r>
          </a:p>
          <a:p>
            <a:r>
              <a:rPr lang="en-US" sz="2400" b="0" dirty="0">
                <a:solidFill>
                  <a:srgbClr val="000000"/>
                </a:solidFill>
              </a:rPr>
              <a:t>Bottineau LRT</a:t>
            </a:r>
          </a:p>
          <a:p>
            <a:r>
              <a:rPr lang="en-US" sz="2400" b="0" dirty="0">
                <a:solidFill>
                  <a:srgbClr val="000000"/>
                </a:solidFill>
              </a:rPr>
              <a:t>Orange Line BRT</a:t>
            </a:r>
          </a:p>
          <a:p>
            <a:r>
              <a:rPr lang="en-US" sz="2400" b="0" dirty="0">
                <a:solidFill>
                  <a:srgbClr val="000000"/>
                </a:solidFill>
              </a:rPr>
              <a:t>Gateway BRT</a:t>
            </a:r>
          </a:p>
          <a:p>
            <a:r>
              <a:rPr lang="en-US" sz="2400" b="0" dirty="0">
                <a:solidFill>
                  <a:srgbClr val="000000"/>
                </a:solidFill>
              </a:rPr>
              <a:t>Riverview as LRT</a:t>
            </a:r>
            <a:endParaRPr lang="en-US" sz="2800" b="0" dirty="0">
              <a:solidFill>
                <a:srgbClr val="000000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4629150" y="1447800"/>
            <a:ext cx="4210050" cy="8239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Transitway Improvements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4629150" y="2271712"/>
            <a:ext cx="4210050" cy="27574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000000"/>
                </a:solidFill>
              </a:rPr>
              <a:t>Blue Line </a:t>
            </a:r>
            <a:r>
              <a:rPr lang="en-US" sz="2400" b="0" dirty="0" smtClean="0">
                <a:solidFill>
                  <a:srgbClr val="000000"/>
                </a:solidFill>
              </a:rPr>
              <a:t>vehicles</a:t>
            </a:r>
          </a:p>
          <a:p>
            <a:r>
              <a:rPr lang="en-US" sz="2400" b="0" dirty="0" smtClean="0">
                <a:solidFill>
                  <a:srgbClr val="000000"/>
                </a:solidFill>
              </a:rPr>
              <a:t>Cedar Grove Station</a:t>
            </a:r>
            <a:endParaRPr lang="en-US" sz="2400" b="0" dirty="0">
              <a:solidFill>
                <a:srgbClr val="000000"/>
              </a:solidFill>
            </a:endParaRPr>
          </a:p>
          <a:p>
            <a:r>
              <a:rPr lang="en-US" sz="2400" b="0" dirty="0">
                <a:solidFill>
                  <a:srgbClr val="000000"/>
                </a:solidFill>
              </a:rPr>
              <a:t>Mall of America Station</a:t>
            </a:r>
          </a:p>
          <a:p>
            <a:r>
              <a:rPr lang="en-US" sz="2400" b="0" dirty="0">
                <a:solidFill>
                  <a:srgbClr val="000000"/>
                </a:solidFill>
              </a:rPr>
              <a:t>Northstar safety </a:t>
            </a:r>
            <a:r>
              <a:rPr lang="en-US" sz="2400" b="0" dirty="0" smtClean="0">
                <a:solidFill>
                  <a:srgbClr val="000000"/>
                </a:solidFill>
              </a:rPr>
              <a:t>–</a:t>
            </a:r>
            <a:br>
              <a:rPr lang="en-US" sz="2400" b="0" dirty="0" smtClean="0">
                <a:solidFill>
                  <a:srgbClr val="000000"/>
                </a:solidFill>
              </a:rPr>
            </a:br>
            <a:r>
              <a:rPr lang="en-US" sz="2400" b="0" dirty="0" smtClean="0">
                <a:solidFill>
                  <a:srgbClr val="000000"/>
                </a:solidFill>
              </a:rPr>
              <a:t>Armstrong </a:t>
            </a:r>
            <a:r>
              <a:rPr lang="en-US" sz="2400" b="0" dirty="0">
                <a:solidFill>
                  <a:srgbClr val="000000"/>
                </a:solidFill>
              </a:rPr>
              <a:t>&amp; Hanson</a:t>
            </a:r>
          </a:p>
          <a:p>
            <a:r>
              <a:rPr lang="en-US" sz="2400" b="0" dirty="0">
                <a:solidFill>
                  <a:srgbClr val="000000"/>
                </a:solidFill>
              </a:rPr>
              <a:t>Red Rock BRT</a:t>
            </a:r>
            <a:endParaRPr lang="en-US" sz="2800" b="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234" y="5105400"/>
            <a:ext cx="8475966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ea typeface="+mn-ea"/>
              </a:rPr>
              <a:t>50% Net operating subsidy grants for designated transitways and transitway improvements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FF58DB4B-096C-45D7-AD55-1BD5EB511713}" type="slidenum">
              <a:rPr lang="en-US" smtClean="0">
                <a:solidFill>
                  <a:schemeClr val="bg2"/>
                </a:solidFill>
              </a:rPr>
              <a:t>40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9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b="1" dirty="0" smtClean="0">
                <a:solidFill>
                  <a:srgbClr val="C1D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Sales Tax Receipts </a:t>
            </a:r>
            <a:endParaRPr lang="en-US" altLang="en-US" sz="2800" b="1" dirty="0">
              <a:solidFill>
                <a:srgbClr val="C1D8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65125" algn="r"/>
                <a:tab pos="7315200" algn="dec"/>
                <a:tab pos="8229600" algn="l"/>
              </a:tabLst>
            </a:pPr>
            <a:endParaRPr lang="en-US" altLang="en-US" dirty="0"/>
          </a:p>
          <a:p>
            <a:pPr marL="400050" lvl="1" indent="0">
              <a:buNone/>
              <a:tabLst>
                <a:tab pos="7315200" algn="dec"/>
              </a:tabLst>
            </a:pP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0500" y="1461809"/>
            <a:ext cx="8763000" cy="472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endParaRPr lang="en-US" altLang="en-US" b="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endParaRPr lang="en-US" altLang="en-US" b="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endParaRPr lang="en-US" altLang="en-US" b="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tabLst>
                <a:tab pos="4572000" algn="dec"/>
                <a:tab pos="6858000" algn="dec"/>
              </a:tabLst>
            </a:pPr>
            <a:endParaRPr lang="en-US" altLang="en-US" sz="1800" b="0" dirty="0">
              <a:solidFill>
                <a:srgbClr val="000000"/>
              </a:solidFill>
            </a:endParaRPr>
          </a:p>
        </p:txBody>
      </p:sp>
      <p:pic>
        <p:nvPicPr>
          <p:cNvPr id="104450" name="Picture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2225"/>
            <a:ext cx="8382000" cy="450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1747895-70D8-4552-BBEF-5397B61662AD}" type="slidenum">
              <a:rPr lang="en-US" smtClean="0">
                <a:solidFill>
                  <a:schemeClr val="bg2"/>
                </a:solidFill>
              </a:rPr>
              <a:t>41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3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1D82F"/>
                </a:solidFill>
              </a:rPr>
              <a:t>Funding Priorities and Commitments</a:t>
            </a:r>
            <a:endParaRPr lang="en-US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D45D837-E272-48F2-AB15-28E8ED96D622}" type="slidenum">
              <a:rPr lang="en-US" smtClean="0">
                <a:solidFill>
                  <a:schemeClr val="bg2"/>
                </a:solidFill>
              </a:rPr>
              <a:t>42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46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Funding Priorities</a:t>
            </a:r>
            <a:endParaRPr lang="en-US" alt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168"/>
            <a:ext cx="8458200" cy="470799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bg2"/>
                </a:solidFill>
              </a:rPr>
              <a:t>Debt Service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bg2"/>
                </a:solidFill>
              </a:rPr>
              <a:t>Funding commitments: capital </a:t>
            </a:r>
            <a:r>
              <a:rPr lang="en-US" sz="2800" dirty="0">
                <a:solidFill>
                  <a:schemeClr val="bg2"/>
                </a:solidFill>
              </a:rPr>
              <a:t>&amp;</a:t>
            </a:r>
            <a:r>
              <a:rPr lang="en-US" sz="2800" dirty="0" smtClean="0">
                <a:solidFill>
                  <a:schemeClr val="bg2"/>
                </a:solidFill>
              </a:rPr>
              <a:t> operating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bg2"/>
                </a:solidFill>
              </a:rPr>
              <a:t>Completion of </a:t>
            </a:r>
            <a:r>
              <a:rPr lang="en-US" sz="2800" dirty="0" err="1" smtClean="0">
                <a:solidFill>
                  <a:schemeClr val="bg2"/>
                </a:solidFill>
              </a:rPr>
              <a:t>PoP</a:t>
            </a:r>
            <a:r>
              <a:rPr lang="en-US" sz="2800" dirty="0" smtClean="0">
                <a:solidFill>
                  <a:schemeClr val="bg2"/>
                </a:solidFill>
              </a:rPr>
              <a:t> Phase 1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Transitway Capital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Operating Subsidies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Transitway Improvement Projects</a:t>
            </a:r>
          </a:p>
          <a:p>
            <a:pPr lvl="1"/>
            <a:endParaRPr lang="en-US" sz="2400" dirty="0" smtClean="0">
              <a:solidFill>
                <a:schemeClr val="bg2"/>
              </a:solidFill>
            </a:endParaRPr>
          </a:p>
          <a:p>
            <a:pPr lvl="1"/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D6EB757-787C-4B16-8A1D-02CADE0B9A2C}" type="slidenum">
              <a:rPr lang="en-US" smtClean="0">
                <a:solidFill>
                  <a:schemeClr val="bg2"/>
                </a:solidFill>
              </a:rPr>
              <a:t>43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54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Debt Status</a:t>
            </a:r>
            <a:endParaRPr lang="en-US" alt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>
            <a:noAutofit/>
          </a:bodyPr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Senior Sales Tax Revenue Note, Series 2010A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>
                <a:solidFill>
                  <a:schemeClr val="bg2"/>
                </a:solidFill>
              </a:rPr>
              <a:t>Original amount:	</a:t>
            </a:r>
            <a:r>
              <a:rPr lang="en-US" altLang="en-US" sz="2400" dirty="0" smtClean="0">
                <a:solidFill>
                  <a:schemeClr val="bg2"/>
                </a:solidFill>
              </a:rPr>
              <a:t>  	 		 $102,810,000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bg2"/>
                </a:solidFill>
              </a:rPr>
              <a:t>Yield:					 ~$110,000,000</a:t>
            </a:r>
            <a:endParaRPr lang="en-US" altLang="en-US" sz="2400" dirty="0">
              <a:solidFill>
                <a:schemeClr val="bg2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>
                <a:solidFill>
                  <a:schemeClr val="bg2"/>
                </a:solidFill>
              </a:rPr>
              <a:t>C</a:t>
            </a:r>
            <a:r>
              <a:rPr lang="en-US" altLang="en-US" sz="2400" dirty="0" smtClean="0">
                <a:solidFill>
                  <a:schemeClr val="bg2"/>
                </a:solidFill>
              </a:rPr>
              <a:t>urrently </a:t>
            </a:r>
            <a:r>
              <a:rPr lang="en-US" altLang="en-US" sz="2400" dirty="0">
                <a:solidFill>
                  <a:schemeClr val="bg2"/>
                </a:solidFill>
              </a:rPr>
              <a:t>outstanding</a:t>
            </a:r>
            <a:r>
              <a:rPr lang="en-US" altLang="en-US" sz="2400" dirty="0" smtClean="0">
                <a:solidFill>
                  <a:schemeClr val="bg2"/>
                </a:solidFill>
              </a:rPr>
              <a:t>:</a:t>
            </a:r>
            <a:r>
              <a:rPr lang="en-US" altLang="en-US" sz="2400" dirty="0">
                <a:solidFill>
                  <a:schemeClr val="bg2"/>
                </a:solidFill>
              </a:rPr>
              <a:t>	     </a:t>
            </a:r>
            <a:r>
              <a:rPr lang="en-US" altLang="en-US" sz="2400" dirty="0" smtClean="0">
                <a:solidFill>
                  <a:schemeClr val="bg2"/>
                </a:solidFill>
              </a:rPr>
              <a:t>		 $83,605,000</a:t>
            </a:r>
            <a:endParaRPr lang="en-US" altLang="en-US" sz="2400" dirty="0">
              <a:solidFill>
                <a:schemeClr val="bg2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>
                <a:solidFill>
                  <a:schemeClr val="bg2"/>
                </a:solidFill>
              </a:rPr>
              <a:t>Annual debt service:	     </a:t>
            </a:r>
            <a:r>
              <a:rPr lang="en-US" altLang="en-US" sz="2400" dirty="0" smtClean="0">
                <a:solidFill>
                  <a:schemeClr val="bg2"/>
                </a:solidFill>
              </a:rPr>
              <a:t>		 ~$</a:t>
            </a:r>
            <a:r>
              <a:rPr lang="en-US" altLang="en-US" sz="2400" dirty="0">
                <a:solidFill>
                  <a:schemeClr val="bg2"/>
                </a:solidFill>
              </a:rPr>
              <a:t>8,300,000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>
                <a:solidFill>
                  <a:schemeClr val="bg2"/>
                </a:solidFill>
              </a:rPr>
              <a:t>Final maturity:	        </a:t>
            </a:r>
            <a:r>
              <a:rPr lang="en-US" altLang="en-US" sz="2400" dirty="0" smtClean="0">
                <a:solidFill>
                  <a:schemeClr val="bg2"/>
                </a:solidFill>
              </a:rPr>
              <a:t>			December 2030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bg2"/>
                </a:solidFill>
              </a:rPr>
              <a:t>Earliest call date:				December 2019</a:t>
            </a:r>
            <a:endParaRPr lang="en-US" altLang="en-US" sz="2400" dirty="0">
              <a:solidFill>
                <a:schemeClr val="bg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08FE3A3-6AEB-49B0-A9D2-4CF816F136EB}" type="slidenum">
              <a:rPr lang="en-US" smtClean="0">
                <a:solidFill>
                  <a:schemeClr val="bg2"/>
                </a:solidFill>
              </a:rPr>
              <a:t>44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54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CTIB Capital </a:t>
            </a:r>
            <a:r>
              <a:rPr lang="en-US" altLang="en-US" sz="3600" b="1" dirty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Commitments</a:t>
            </a:r>
            <a:r>
              <a:rPr lang="en-US" altLang="en-US" dirty="0">
                <a:solidFill>
                  <a:srgbClr val="C1D82F"/>
                </a:solidFill>
              </a:rPr>
              <a:t/>
            </a:r>
            <a:br>
              <a:rPr lang="en-US" altLang="en-US" dirty="0">
                <a:solidFill>
                  <a:srgbClr val="C1D82F"/>
                </a:solidFill>
              </a:rPr>
            </a:br>
            <a:r>
              <a:rPr lang="en-US" altLang="en-US" sz="1800" dirty="0">
                <a:solidFill>
                  <a:srgbClr val="C1D82F"/>
                </a:solidFill>
              </a:rPr>
              <a:t>(in $millions)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5615"/>
              </p:ext>
            </p:extLst>
          </p:nvPr>
        </p:nvGraphicFramePr>
        <p:xfrm>
          <a:off x="228600" y="1082042"/>
          <a:ext cx="8686800" cy="4709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1411453989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4221556804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3029741146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28065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981114405"/>
                    </a:ext>
                  </a:extLst>
                </a:gridCol>
                <a:gridCol w="1173764">
                  <a:extLst>
                    <a:ext uri="{9D8B030D-6E8A-4147-A177-3AD203B41FA5}">
                      <a16:colId xmlns="" xmlns:a16="http://schemas.microsoft.com/office/drawing/2014/main" val="1531735303"/>
                    </a:ext>
                  </a:extLst>
                </a:gridCol>
                <a:gridCol w="1112236">
                  <a:extLst>
                    <a:ext uri="{9D8B030D-6E8A-4147-A177-3AD203B41FA5}">
                      <a16:colId xmlns="" xmlns:a16="http://schemas.microsoft.com/office/drawing/2014/main" val="3574602989"/>
                    </a:ext>
                  </a:extLst>
                </a:gridCol>
              </a:tblGrid>
              <a:tr h="105915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Corridor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PD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Eng.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Full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CTIB Funding Committed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Grants Awarded or Paid to Date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Remaining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3306192"/>
                  </a:ext>
                </a:extLst>
              </a:tr>
              <a:tr h="63549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METRO Green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</a:rPr>
                        <a:t>Line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--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--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$300,000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$283,950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$283,950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$0 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1742055"/>
                  </a:ext>
                </a:extLst>
              </a:tr>
              <a:tr h="57031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METRO Red Line BRT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--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--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$17,700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$17,700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$17,700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$0 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45108459"/>
                  </a:ext>
                </a:extLst>
              </a:tr>
              <a:tr h="65178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Southwest LRT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$88,600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$152,786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$516,500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$516,500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$271,356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$245,144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65471093"/>
                  </a:ext>
                </a:extLst>
              </a:tr>
              <a:tr h="57031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Bottineau LRT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$27,600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TBD*</a:t>
                      </a:r>
                      <a:endParaRPr lang="en-US" sz="1800" b="0" i="1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$463,760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$463,760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$102,060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$361,700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00128082"/>
                  </a:ext>
                </a:extLst>
              </a:tr>
              <a:tr h="65178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</a:rPr>
                        <a:t>Orange 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Line BRT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$6,000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n/a</a:t>
                      </a:r>
                      <a:endParaRPr lang="en-US" sz="1800" b="0" i="1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$37,500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$37,500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$10,921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$26,579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52165224"/>
                  </a:ext>
                </a:extLst>
              </a:tr>
              <a:tr h="57031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TOTAL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$1,319,410</a:t>
                      </a:r>
                      <a:endParaRPr lang="en-US" sz="17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$685,987</a:t>
                      </a:r>
                      <a:endParaRPr lang="en-US" sz="17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$633,423</a:t>
                      </a:r>
                      <a:endParaRPr lang="en-US" sz="17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75482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1F1AE4B-AE05-4AF3-9231-3478B3AA8324}" type="slidenum">
              <a:rPr lang="en-US" smtClean="0">
                <a:solidFill>
                  <a:schemeClr val="bg2"/>
                </a:solidFill>
              </a:rPr>
              <a:t>45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836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Planned Funding Shares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AC9662B-490A-4EAF-888E-788D020DBE1A}" type="slidenum">
              <a:rPr lang="en-US" smtClean="0">
                <a:solidFill>
                  <a:schemeClr val="bg2"/>
                </a:solidFill>
              </a:rPr>
              <a:t>46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  <a:tabLst>
                <a:tab pos="3657600" algn="dec"/>
                <a:tab pos="5037138" algn="dec"/>
                <a:tab pos="7202488" algn="dec"/>
                <a:tab pos="7954963" algn="dec"/>
              </a:tabLst>
            </a:pPr>
            <a:r>
              <a:rPr lang="en-US" sz="2800" b="0" u="sng" dirty="0" smtClean="0">
                <a:solidFill>
                  <a:srgbClr val="000000"/>
                </a:solidFill>
                <a:ea typeface="+mn-ea"/>
              </a:rPr>
              <a:t>      Transitway           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 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            </a:t>
            </a:r>
            <a:r>
              <a:rPr lang="en-US" sz="2800" b="0" u="sng" dirty="0" smtClean="0">
                <a:solidFill>
                  <a:srgbClr val="000000"/>
                </a:solidFill>
                <a:ea typeface="+mn-ea"/>
              </a:rPr>
              <a:t>%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 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         </a:t>
            </a:r>
            <a:r>
              <a:rPr lang="en-US" sz="2800" b="0" u="sng" dirty="0" smtClean="0">
                <a:solidFill>
                  <a:srgbClr val="000000"/>
                </a:solidFill>
                <a:ea typeface="+mn-ea"/>
              </a:rPr>
              <a:t>$</a:t>
            </a:r>
            <a:endParaRPr lang="en-US" sz="2800" b="0" u="sng" dirty="0">
              <a:solidFill>
                <a:srgbClr val="000000"/>
              </a:solidFill>
              <a:ea typeface="+mn-ea"/>
            </a:endParaRPr>
          </a:p>
          <a:p>
            <a:pPr>
              <a:spcAft>
                <a:spcPts val="1200"/>
              </a:spcAft>
              <a:tabLst>
                <a:tab pos="3657600" algn="dec"/>
                <a:tab pos="5029200" algn="dec"/>
                <a:tab pos="6400800" algn="dec"/>
                <a:tab pos="7955280" algn="dec"/>
              </a:tabLst>
            </a:pPr>
            <a:r>
              <a:rPr lang="en-US" sz="2800" b="0" dirty="0">
                <a:solidFill>
                  <a:srgbClr val="000000"/>
                </a:solidFill>
                <a:ea typeface="+mn-ea"/>
              </a:rPr>
              <a:t>Southwest 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LRT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27.80%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$516.5 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M</a:t>
            </a:r>
          </a:p>
          <a:p>
            <a:pPr>
              <a:spcAft>
                <a:spcPts val="1200"/>
              </a:spcAft>
              <a:tabLst>
                <a:tab pos="3657600" algn="dec"/>
                <a:tab pos="5029200" algn="dec"/>
                <a:tab pos="6400800" algn="dec"/>
                <a:tab pos="7955280" algn="dec"/>
              </a:tabLst>
            </a:pPr>
            <a:r>
              <a:rPr lang="en-US" sz="2800" b="0" dirty="0">
                <a:solidFill>
                  <a:srgbClr val="000000"/>
                </a:solidFill>
                <a:ea typeface="+mn-ea"/>
              </a:rPr>
              <a:t>Bottineau LRT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30.19%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463.9 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M</a:t>
            </a:r>
          </a:p>
          <a:p>
            <a:pPr>
              <a:spcAft>
                <a:spcPts val="1200"/>
              </a:spcAft>
              <a:tabLst>
                <a:tab pos="3657600" algn="dec"/>
                <a:tab pos="5029200" algn="dec"/>
                <a:tab pos="6400800" algn="dec"/>
                <a:tab pos="7955280" algn="dec"/>
              </a:tabLst>
            </a:pPr>
            <a:r>
              <a:rPr lang="en-US" sz="2800" b="0" dirty="0">
                <a:solidFill>
                  <a:srgbClr val="000000"/>
                </a:solidFill>
                <a:ea typeface="+mn-ea"/>
              </a:rPr>
              <a:t>Orange Line BRT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24.90%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37.5 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M</a:t>
            </a:r>
          </a:p>
          <a:p>
            <a:pPr>
              <a:spcAft>
                <a:spcPts val="1200"/>
              </a:spcAft>
              <a:tabLst>
                <a:tab pos="3657600" algn="dec"/>
                <a:tab pos="5029200" algn="dec"/>
                <a:tab pos="6400800" algn="dec"/>
                <a:tab pos="7955280" algn="dec"/>
              </a:tabLst>
            </a:pPr>
            <a:r>
              <a:rPr lang="en-US" sz="2800" b="0" dirty="0">
                <a:solidFill>
                  <a:srgbClr val="000000"/>
                </a:solidFill>
                <a:ea typeface="+mn-ea"/>
              </a:rPr>
              <a:t>Gateway BRT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  35.00%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147.0 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M</a:t>
            </a:r>
          </a:p>
          <a:p>
            <a:pPr>
              <a:spcAft>
                <a:spcPts val="1200"/>
              </a:spcAft>
              <a:tabLst>
                <a:tab pos="3657600" algn="dec"/>
                <a:tab pos="5029200" algn="dec"/>
                <a:tab pos="6400800" algn="dec"/>
                <a:tab pos="7955280" algn="dec"/>
              </a:tabLst>
            </a:pPr>
            <a:r>
              <a:rPr lang="en-US" sz="2800" b="0" dirty="0">
                <a:solidFill>
                  <a:srgbClr val="000000"/>
                </a:solidFill>
                <a:ea typeface="+mn-ea"/>
              </a:rPr>
              <a:t>Riverview LRT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31.00%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420.0 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66187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4779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40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50% Net </a:t>
            </a:r>
            <a:r>
              <a:rPr lang="en-US" altLang="en-US" sz="4000" b="1" dirty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Operating Costs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chemeClr val="bg2"/>
                </a:solidFill>
              </a:rPr>
              <a:t>Hiawatha </a:t>
            </a:r>
            <a:r>
              <a:rPr lang="en-US" sz="2800" dirty="0">
                <a:solidFill>
                  <a:schemeClr val="bg2"/>
                </a:solidFill>
              </a:rPr>
              <a:t>LRT </a:t>
            </a:r>
            <a:r>
              <a:rPr lang="en-US" sz="2800" dirty="0" smtClean="0">
                <a:solidFill>
                  <a:schemeClr val="bg2"/>
                </a:solidFill>
              </a:rPr>
              <a:t>(Blue Line)</a:t>
            </a:r>
            <a:endParaRPr lang="en-US" sz="2800" dirty="0">
              <a:solidFill>
                <a:schemeClr val="bg2"/>
              </a:solidFill>
            </a:endParaRP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Northstar Commuter Rail </a:t>
            </a:r>
            <a:r>
              <a:rPr lang="en-US" sz="2800" dirty="0" smtClean="0">
                <a:solidFill>
                  <a:schemeClr val="bg2"/>
                </a:solidFill>
              </a:rPr>
              <a:t>(metro share)</a:t>
            </a:r>
            <a:endParaRPr lang="en-US" sz="2800" dirty="0">
              <a:solidFill>
                <a:schemeClr val="bg2"/>
              </a:solidFill>
            </a:endParaRP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Cedar Avenue </a:t>
            </a:r>
            <a:r>
              <a:rPr lang="en-US" sz="2800" dirty="0" smtClean="0">
                <a:solidFill>
                  <a:schemeClr val="bg2"/>
                </a:solidFill>
              </a:rPr>
              <a:t>BRT (Red Line)</a:t>
            </a:r>
            <a:endParaRPr lang="en-US" sz="2800" dirty="0">
              <a:solidFill>
                <a:schemeClr val="bg2"/>
              </a:solidFill>
            </a:endParaRP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I-35W South </a:t>
            </a:r>
            <a:r>
              <a:rPr lang="en-US" sz="2800" dirty="0" smtClean="0">
                <a:solidFill>
                  <a:schemeClr val="bg2"/>
                </a:solidFill>
              </a:rPr>
              <a:t>BRT (Orange Line)</a:t>
            </a:r>
            <a:endParaRPr lang="en-US" sz="2800" dirty="0">
              <a:solidFill>
                <a:schemeClr val="bg2"/>
              </a:solidFill>
            </a:endParaRP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Central Corridor </a:t>
            </a:r>
            <a:r>
              <a:rPr lang="en-US" sz="2800" dirty="0" smtClean="0">
                <a:solidFill>
                  <a:schemeClr val="bg2"/>
                </a:solidFill>
              </a:rPr>
              <a:t>LRT (Green Line)</a:t>
            </a:r>
            <a:endParaRPr lang="en-US" sz="2800" dirty="0">
              <a:solidFill>
                <a:schemeClr val="bg2"/>
              </a:solidFill>
            </a:endParaRP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Southwest LRT (funding commitment)</a:t>
            </a: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Bottineau LRT (funding commitment)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ADFB74D-B660-4E0C-B202-4427084510BE}" type="slidenum">
              <a:rPr lang="en-US" smtClean="0">
                <a:solidFill>
                  <a:schemeClr val="bg2"/>
                </a:solidFill>
              </a:rPr>
              <a:t>47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78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1D82F"/>
                </a:solidFill>
              </a:rPr>
              <a:t>Current Funding Challenges</a:t>
            </a:r>
            <a:endParaRPr lang="en-US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7FF6326-A76E-49A9-A1B3-AF14F70A6770}" type="slidenum">
              <a:rPr lang="en-US" smtClean="0">
                <a:solidFill>
                  <a:schemeClr val="bg2"/>
                </a:solidFill>
              </a:rPr>
              <a:t>48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45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C1D82F"/>
                </a:solidFill>
              </a:rPr>
              <a:t>Transitway Project </a:t>
            </a:r>
            <a:r>
              <a:rPr lang="en-US" sz="3200" b="1" dirty="0">
                <a:solidFill>
                  <a:srgbClr val="C1D82F"/>
                </a:solidFill>
              </a:rPr>
              <a:t>Readiness &amp; </a:t>
            </a:r>
            <a:r>
              <a:rPr lang="en-US" sz="3200" b="1" dirty="0" smtClean="0">
                <a:solidFill>
                  <a:srgbClr val="C1D82F"/>
                </a:solidFill>
              </a:rPr>
              <a:t/>
            </a:r>
            <a:br>
              <a:rPr lang="en-US" sz="3200" b="1" dirty="0" smtClean="0">
                <a:solidFill>
                  <a:srgbClr val="C1D82F"/>
                </a:solidFill>
              </a:rPr>
            </a:br>
            <a:r>
              <a:rPr lang="en-US" sz="3200" b="1" dirty="0" smtClean="0">
                <a:solidFill>
                  <a:srgbClr val="C1D82F"/>
                </a:solidFill>
              </a:rPr>
              <a:t>2017 Funding Needs</a:t>
            </a:r>
            <a:endParaRPr lang="en-US" sz="3200" b="1" dirty="0">
              <a:solidFill>
                <a:srgbClr val="C1D82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581868"/>
              </p:ext>
            </p:extLst>
          </p:nvPr>
        </p:nvGraphicFramePr>
        <p:xfrm>
          <a:off x="457200" y="1600200"/>
          <a:ext cx="8229600" cy="44290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8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66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75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70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Current 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Next Steps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2017 Needs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15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SWLRT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Eng.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FFGA app Construction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FFGA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15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Bottineau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PD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Engineering 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/>
                      </a:r>
                      <a:br>
                        <a:rPr lang="en-US" sz="18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FFGA app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Full state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share*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15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Orange 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PD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SSGA app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Construction 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Full</a:t>
                      </a: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 state share, </a:t>
                      </a:r>
                      <a:br>
                        <a:rPr lang="en-US" sz="1800" baseline="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other local 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funding*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68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Gold 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Pre-PD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PD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State share for PD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705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Riverview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Pre-PD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Environ. review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State funding for</a:t>
                      </a: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 environmental review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Rush Line</a:t>
                      </a:r>
                      <a:br>
                        <a:rPr lang="en-US" sz="1800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(Phase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2, unfunded)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Pre-PD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Environ. review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State funding for</a:t>
                      </a: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 environmental review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0551" y="6461922"/>
            <a:ext cx="752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Arial"/>
              </a:rPr>
              <a:t>*Full funding required to secure FFGA or SSGA </a:t>
            </a:r>
            <a:endParaRPr lang="en-US" sz="14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27DF85B-8829-4E85-A819-66263F5918F1}" type="slidenum">
              <a:rPr lang="en-US" smtClean="0">
                <a:solidFill>
                  <a:schemeClr val="bg2"/>
                </a:solidFill>
              </a:rPr>
              <a:t>49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1D82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Brief History (cont’d)</a:t>
            </a:r>
            <a:endParaRPr lang="en-US" sz="3200" b="1" dirty="0">
              <a:solidFill>
                <a:srgbClr val="C1D82F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649913" cy="4267200"/>
          </a:xfrm>
        </p:spPr>
        <p:txBody>
          <a:bodyPr/>
          <a:lstStyle/>
          <a:p>
            <a:r>
              <a:rPr lang="en-US" sz="2000" dirty="0" smtClean="0">
                <a:solidFill>
                  <a:schemeClr val="bg2"/>
                </a:solidFill>
              </a:rPr>
              <a:t>Based on plans and EIS developed for Highway 55 (Hiawatha Ave.) Corridor 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1985 agreement between MnDOT and Community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HCRRA assumed responsibility for LRT planning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Hiawatha LRT advances with state funding in 1998 and 1999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MnDOT and Met Council responsible for construction</a:t>
            </a:r>
          </a:p>
          <a:p>
            <a:r>
              <a:rPr lang="en-US" sz="2000" dirty="0">
                <a:solidFill>
                  <a:schemeClr val="bg2"/>
                </a:solidFill>
              </a:rPr>
              <a:t>Opened in </a:t>
            </a:r>
            <a:r>
              <a:rPr lang="en-US" sz="2000" dirty="0" smtClean="0">
                <a:solidFill>
                  <a:schemeClr val="bg2"/>
                </a:solidFill>
              </a:rPr>
              <a:t>2004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Ridership far exceeded projections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4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144713" cy="42655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0B2A5C4-E94D-41E5-AB6F-D5722B269CF2}" type="slidenum">
              <a:rPr lang="en-US" smtClean="0">
                <a:solidFill>
                  <a:schemeClr val="bg2"/>
                </a:solidFill>
              </a:rPr>
              <a:t>5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2017 Project Funding Obstacles</a:t>
            </a:r>
            <a:endParaRPr 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789"/>
            <a:ext cx="8229600" cy="4366374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Federal process requires identification of full non-federal share</a:t>
            </a:r>
            <a:br>
              <a:rPr lang="en-US" sz="2800" dirty="0" smtClean="0">
                <a:solidFill>
                  <a:schemeClr val="bg2"/>
                </a:solidFill>
              </a:rPr>
            </a:br>
            <a:endParaRPr lang="en-US" sz="2800" b="1" dirty="0" smtClean="0">
              <a:solidFill>
                <a:schemeClr val="bg2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</a:rPr>
              <a:t>State funding has either been missing or unreliable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0104434-307D-4EF3-B12D-66058DC21856}" type="slidenum">
              <a:rPr lang="en-US" smtClean="0">
                <a:solidFill>
                  <a:schemeClr val="bg2"/>
                </a:solidFill>
              </a:rPr>
              <a:t>50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137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C1D82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Dakota County Withdrawal</a:t>
            </a:r>
            <a:endParaRPr lang="en-US" sz="3600" dirty="0">
              <a:solidFill>
                <a:srgbClr val="C1D8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lnSpc>
                <a:spcPct val="150000"/>
              </a:lnSpc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 notice provided June 2016</a:t>
            </a:r>
          </a:p>
          <a:p>
            <a:pPr>
              <a:lnSpc>
                <a:spcPct val="150000"/>
              </a:lnSpc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CTIB receipt of Dakota County portion of sales tax stops March 2019</a:t>
            </a:r>
          </a:p>
          <a:p>
            <a:pPr>
              <a:lnSpc>
                <a:spcPct val="150000"/>
              </a:lnSpc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is ~13%, or ~ $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2020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572004D-B072-45F6-A79A-45C8105E6EE9}" type="slidenum">
              <a:rPr lang="en-US" smtClean="0">
                <a:solidFill>
                  <a:schemeClr val="bg2"/>
                </a:solidFill>
              </a:rPr>
              <a:t>51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62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C1D82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Lack of State Share for SWLRT</a:t>
            </a:r>
            <a:endParaRPr lang="en-US" sz="3600" dirty="0">
              <a:solidFill>
                <a:srgbClr val="C1D8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 delay increased project costs ($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19M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Necessitated bridge financing for Southwest</a:t>
            </a:r>
          </a:p>
          <a:p>
            <a:pPr lvl="1"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20.5M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 in HCRRA share</a:t>
            </a:r>
          </a:p>
          <a:p>
            <a:pPr lvl="1"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20.5M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 in CTIB share</a:t>
            </a:r>
          </a:p>
          <a:p>
            <a:pPr lvl="1"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$103.5M Met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to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COP’s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$11.75M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CTIB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of Met Council COP’s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F860858-6810-44F9-AC40-0677F1436BFF}" type="slidenum">
              <a:rPr lang="en-US" smtClean="0">
                <a:solidFill>
                  <a:schemeClr val="bg2"/>
                </a:solidFill>
              </a:rPr>
              <a:t>52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53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Looking Ahead</a:t>
            </a:r>
            <a:endParaRPr 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2"/>
                </a:solidFill>
              </a:rPr>
              <a:t>How do we move forward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2"/>
                </a:solidFill>
              </a:rPr>
              <a:t>to meet counties, region and state’s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2"/>
                </a:solidFill>
              </a:rPr>
              <a:t>evolving needs?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n-US" sz="3600" dirty="0" smtClean="0">
                <a:solidFill>
                  <a:schemeClr val="bg2"/>
                </a:solidFill>
              </a:rPr>
              <a:t>Possible dissolution of CTIB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E49B669-E097-452C-8950-E576D073A9E3}" type="slidenum">
              <a:rPr lang="en-US" smtClean="0">
                <a:solidFill>
                  <a:schemeClr val="bg2"/>
                </a:solidFill>
              </a:rPr>
              <a:t>53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Existing Local Option Authority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294"/>
            <a:ext cx="8414084" cy="4331869"/>
          </a:xfrm>
        </p:spPr>
        <p:txBody>
          <a:bodyPr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Use </a:t>
            </a:r>
            <a:r>
              <a:rPr lang="en-US" sz="2800" u="sng" dirty="0">
                <a:solidFill>
                  <a:schemeClr val="bg2"/>
                </a:solidFill>
              </a:rPr>
              <a:t>existing</a:t>
            </a:r>
            <a:r>
              <a:rPr lang="en-US" sz="2800" dirty="0">
                <a:solidFill>
                  <a:schemeClr val="bg2"/>
                </a:solidFill>
              </a:rPr>
              <a:t> statutory authority </a:t>
            </a:r>
            <a:endParaRPr lang="en-US" sz="2800" dirty="0" smtClean="0">
              <a:solidFill>
                <a:schemeClr val="bg2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available to all counties not in CTIB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to </a:t>
            </a:r>
            <a:r>
              <a:rPr lang="en-US" sz="2800" dirty="0">
                <a:solidFill>
                  <a:schemeClr val="bg2"/>
                </a:solidFill>
              </a:rPr>
              <a:t>impose up to </a:t>
            </a:r>
            <a:r>
              <a:rPr lang="en-US" sz="2800" dirty="0" smtClean="0">
                <a:solidFill>
                  <a:schemeClr val="bg2"/>
                </a:solidFill>
              </a:rPr>
              <a:t>½-percent sales tax for roads, bridges or transit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0DB1353-9925-4F54-AF53-333E00F30C6A}" type="slidenum">
              <a:rPr lang="en-US" smtClean="0">
                <a:solidFill>
                  <a:schemeClr val="bg2"/>
                </a:solidFill>
              </a:rPr>
              <a:t>54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986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62033"/>
            <a:ext cx="5303520" cy="65339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09410" y="32789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95902" y="377658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23760" y="430835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760" y="48669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1D82F"/>
                </a:solidFill>
              </a:rPr>
              <a:t>Comparison of CTIB Transit Tax and General Transportation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053"/>
            <a:ext cx="7910424" cy="428011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CTIB Transit Tax (297A.992)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¼ percent  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Transit purposes only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J</a:t>
            </a:r>
            <a:r>
              <a:rPr lang="en-US" sz="2400" dirty="0" smtClean="0">
                <a:solidFill>
                  <a:schemeClr val="bg2"/>
                </a:solidFill>
              </a:rPr>
              <a:t>oint powers board required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County Transportation Tax (297A.993)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Up to ½ percent</a:t>
            </a:r>
            <a:endParaRPr lang="en-US" sz="2400" dirty="0">
              <a:solidFill>
                <a:schemeClr val="bg2"/>
              </a:solidFill>
            </a:endParaRP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Road, Bridge or Transit purposes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J</a:t>
            </a:r>
            <a:r>
              <a:rPr lang="en-US" sz="2400" dirty="0" smtClean="0">
                <a:solidFill>
                  <a:schemeClr val="bg2"/>
                </a:solidFill>
              </a:rPr>
              <a:t>oint powers board permitted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9490324-9BE5-4B59-8D35-973B38B2D4B4}" type="slidenum">
              <a:rPr lang="en-US" smtClean="0">
                <a:solidFill>
                  <a:schemeClr val="bg2"/>
                </a:solidFill>
              </a:rPr>
              <a:t>56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C1D82F"/>
                </a:solidFill>
              </a:rPr>
              <a:t>Capital </a:t>
            </a:r>
            <a:r>
              <a:rPr lang="en-US" sz="4800" dirty="0">
                <a:solidFill>
                  <a:srgbClr val="C1D82F"/>
                </a:solidFill>
              </a:rPr>
              <a:t>F</a:t>
            </a:r>
            <a:r>
              <a:rPr lang="en-US" sz="4800" dirty="0" smtClean="0">
                <a:solidFill>
                  <a:srgbClr val="C1D82F"/>
                </a:solidFill>
              </a:rPr>
              <a:t>unding Evolution 1</a:t>
            </a:r>
            <a:endParaRPr lang="en-US" sz="4800" dirty="0">
              <a:solidFill>
                <a:srgbClr val="C1D82F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87245"/>
              </p:ext>
            </p:extLst>
          </p:nvPr>
        </p:nvGraphicFramePr>
        <p:xfrm>
          <a:off x="-1447800" y="1828800"/>
          <a:ext cx="74676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840142"/>
              </p:ext>
            </p:extLst>
          </p:nvPr>
        </p:nvGraphicFramePr>
        <p:xfrm>
          <a:off x="2667000" y="1828800"/>
          <a:ext cx="68580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A265200-3119-4847-B09B-DA5A7B297BBB}" type="slidenum">
              <a:rPr lang="en-US" smtClean="0">
                <a:solidFill>
                  <a:schemeClr val="bg2"/>
                </a:solidFill>
              </a:rPr>
              <a:t>57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578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Capital Funding Evolution 2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With CTIB Sales Tax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(297A.992)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9065612"/>
              </p:ext>
            </p:extLst>
          </p:nvPr>
        </p:nvGraphicFramePr>
        <p:xfrm>
          <a:off x="457200" y="2145692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Post-CTIB, with County Sales Tax (297A.993)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09433877"/>
              </p:ext>
            </p:extLst>
          </p:nvPr>
        </p:nvGraphicFramePr>
        <p:xfrm>
          <a:off x="4645025" y="2362199"/>
          <a:ext cx="3813175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C72793A-0355-4DFA-8333-0034D34EB5A6}" type="slidenum">
              <a:rPr lang="en-US" smtClean="0">
                <a:solidFill>
                  <a:schemeClr val="bg2"/>
                </a:solidFill>
              </a:rPr>
              <a:t>58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501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Transitway Operations Evolution 1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Pre-2008, with County RRA Property Taxes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604757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Post-2008, with CTIB Sales Tax (297A.992)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0147282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B5376DD-A254-4284-A993-E00872318593}" type="slidenum">
              <a:rPr lang="en-US" smtClean="0">
                <a:solidFill>
                  <a:schemeClr val="bg2"/>
                </a:solidFill>
              </a:rPr>
              <a:t>59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9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2"/>
          <p:cNvSpPr>
            <a:spLocks noGrp="1"/>
          </p:cNvSpPr>
          <p:nvPr>
            <p:ph type="title"/>
          </p:nvPr>
        </p:nvSpPr>
        <p:spPr>
          <a:xfrm>
            <a:off x="309045" y="274638"/>
            <a:ext cx="8717935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2008 Transportation Legislation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64545"/>
          </a:xfrm>
        </p:spPr>
        <p:txBody>
          <a:bodyPr numCol="2" anchor="ctr">
            <a:normAutofit/>
          </a:bodyPr>
          <a:lstStyle/>
          <a:p>
            <a:pPr algn="ctr">
              <a:buFontTx/>
              <a:buNone/>
              <a:defRPr/>
            </a:pPr>
            <a:endParaRPr lang="en-US" sz="2100" b="1" u="sng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000" b="1" u="sng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Authorization of County Tax</a:t>
            </a:r>
          </a:p>
          <a:p>
            <a:pPr algn="ctr">
              <a:buFontTx/>
              <a:buNone/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For Transit Expansion</a:t>
            </a:r>
          </a:p>
          <a:p>
            <a:pPr algn="ctr">
              <a:buFontTx/>
              <a:buNone/>
              <a:defRPr/>
            </a:pP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Imposed by 5 of 7</a:t>
            </a:r>
          </a:p>
          <a:p>
            <a:pPr algn="ctr">
              <a:buFontTx/>
              <a:buNone/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Metro Counties</a:t>
            </a:r>
          </a:p>
          <a:p>
            <a:pPr algn="ctr">
              <a:buFontTx/>
              <a:buNone/>
              <a:defRPr/>
            </a:pP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Leased Motor Vehicle Tax</a:t>
            </a:r>
            <a:endParaRPr lang="en-US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¼-percent sales tax  (0.25%)</a:t>
            </a:r>
          </a:p>
          <a:p>
            <a:pPr algn="ctr">
              <a:buFontTx/>
              <a:buNone/>
              <a:defRPr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$20 motor vehicle excise tax</a:t>
            </a:r>
            <a:b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Anoka, Dakota, Hennepin, </a:t>
            </a:r>
            <a:b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Ramsey, &amp; Washington </a:t>
            </a:r>
          </a:p>
          <a:p>
            <a:pPr>
              <a:buFontTx/>
              <a:buNone/>
              <a:defRPr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Anoka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Dakota, Ramsey, Washington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&amp;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Scott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F1B781E-CCFE-4520-93DA-E18D2F583C0F}" type="slidenum">
              <a:rPr lang="en-US" smtClean="0">
                <a:solidFill>
                  <a:schemeClr val="bg2"/>
                </a:solidFill>
              </a:rPr>
              <a:t>6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Transitway Operations Evolution 2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4268788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CTIB (297A.992)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943250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7201" y="1535113"/>
            <a:ext cx="441960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County Sales Tax (297A.993)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6317298"/>
              </p:ext>
            </p:extLst>
          </p:nvPr>
        </p:nvGraphicFramePr>
        <p:xfrm>
          <a:off x="4518465" y="219433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5BDFD00-5F85-4DDC-A91E-28BFADDFB478}" type="slidenum">
              <a:rPr lang="en-US" smtClean="0">
                <a:solidFill>
                  <a:schemeClr val="bg2"/>
                </a:solidFill>
              </a:rPr>
              <a:t>60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018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1D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Starting Point</a:t>
            </a:r>
            <a:endParaRPr lang="en-US" sz="4000" b="1" dirty="0">
              <a:solidFill>
                <a:srgbClr val="C1D8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80674"/>
            <a:ext cx="8229600" cy="434548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To access up to ½-percent general county transportation sales tax under 297A.993, a county may </a:t>
            </a:r>
            <a:r>
              <a:rPr lang="en-US" sz="2800" u="sng" dirty="0" smtClean="0">
                <a:solidFill>
                  <a:schemeClr val="bg2"/>
                </a:solidFill>
              </a:rPr>
              <a:t>not</a:t>
            </a:r>
            <a:r>
              <a:rPr lang="en-US" sz="2800" dirty="0" smtClean="0">
                <a:solidFill>
                  <a:schemeClr val="bg2"/>
                </a:solidFill>
              </a:rPr>
              <a:t> be a member of CTIB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28036F9-89F7-4914-893F-C90C87DE2CCB}" type="slidenum">
              <a:rPr lang="en-US" smtClean="0">
                <a:solidFill>
                  <a:schemeClr val="bg2"/>
                </a:solidFill>
              </a:rPr>
              <a:t>61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923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1D82F"/>
                </a:solidFill>
              </a:rPr>
              <a:t>Key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378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P</a:t>
            </a:r>
            <a:r>
              <a:rPr lang="en-US" sz="2400" b="1" dirty="0" smtClean="0">
                <a:solidFill>
                  <a:schemeClr val="bg2"/>
                </a:solidFill>
              </a:rPr>
              <a:t>urpose </a:t>
            </a:r>
            <a:r>
              <a:rPr lang="en-US" sz="2400" b="1" dirty="0">
                <a:solidFill>
                  <a:schemeClr val="bg2"/>
                </a:solidFill>
              </a:rPr>
              <a:t>of </a:t>
            </a:r>
            <a:r>
              <a:rPr lang="en-US" sz="2400" b="1" dirty="0" smtClean="0">
                <a:solidFill>
                  <a:schemeClr val="bg2"/>
                </a:solidFill>
              </a:rPr>
              <a:t>Dissolution</a:t>
            </a:r>
            <a:r>
              <a:rPr lang="en-US" sz="2400" dirty="0" smtClean="0">
                <a:solidFill>
                  <a:schemeClr val="bg2"/>
                </a:solidFill>
              </a:rPr>
              <a:t>: to </a:t>
            </a:r>
            <a:r>
              <a:rPr lang="en-US" sz="2400" dirty="0">
                <a:solidFill>
                  <a:schemeClr val="bg2"/>
                </a:solidFill>
              </a:rPr>
              <a:t>utilize available revenue </a:t>
            </a:r>
            <a:r>
              <a:rPr lang="en-US" sz="2400" dirty="0" smtClean="0">
                <a:solidFill>
                  <a:schemeClr val="bg2"/>
                </a:solidFill>
              </a:rPr>
              <a:t>sources</a:t>
            </a:r>
            <a:endParaRPr lang="en-US" sz="2400" dirty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</a:rPr>
              <a:t>Implementation</a:t>
            </a:r>
            <a:r>
              <a:rPr lang="en-US" sz="2400" dirty="0" smtClean="0">
                <a:solidFill>
                  <a:schemeClr val="bg2"/>
                </a:solidFill>
              </a:rPr>
              <a:t>: consistent </a:t>
            </a:r>
            <a:r>
              <a:rPr lang="en-US" sz="2400" dirty="0">
                <a:solidFill>
                  <a:schemeClr val="bg2"/>
                </a:solidFill>
              </a:rPr>
              <a:t>with existing statutory </a:t>
            </a:r>
            <a:r>
              <a:rPr lang="en-US" sz="2400" dirty="0" smtClean="0">
                <a:solidFill>
                  <a:schemeClr val="bg2"/>
                </a:solidFill>
              </a:rPr>
              <a:t>authority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</a:rPr>
              <a:t>Dissolution: </a:t>
            </a:r>
            <a:r>
              <a:rPr lang="en-US" sz="2400" dirty="0" smtClean="0">
                <a:solidFill>
                  <a:schemeClr val="bg2"/>
                </a:solidFill>
              </a:rPr>
              <a:t>must </a:t>
            </a:r>
            <a:r>
              <a:rPr lang="en-US" sz="2400" dirty="0">
                <a:solidFill>
                  <a:schemeClr val="bg2"/>
                </a:solidFill>
              </a:rPr>
              <a:t>work for all </a:t>
            </a:r>
            <a:r>
              <a:rPr lang="en-US" sz="2400" dirty="0" smtClean="0">
                <a:solidFill>
                  <a:schemeClr val="bg2"/>
                </a:solidFill>
              </a:rPr>
              <a:t>CTIB Counties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Lack of State Funding</a:t>
            </a:r>
            <a:r>
              <a:rPr lang="en-US" sz="2400" dirty="0">
                <a:solidFill>
                  <a:schemeClr val="bg2"/>
                </a:solidFill>
              </a:rPr>
              <a:t>: will cause costly project delays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5661C15E-994A-4940-B2A6-A5CB29D70428}" type="slidenum">
              <a:rPr lang="en-US" smtClean="0">
                <a:solidFill>
                  <a:schemeClr val="bg2"/>
                </a:solidFill>
              </a:rPr>
              <a:t>62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311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1D82F"/>
                </a:solidFill>
              </a:rPr>
              <a:t>Key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3785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 startAt="5"/>
            </a:pPr>
            <a:r>
              <a:rPr lang="en-US" sz="2400" b="1" dirty="0" smtClean="0">
                <a:solidFill>
                  <a:schemeClr val="bg2"/>
                </a:solidFill>
              </a:rPr>
              <a:t>Statutory Requirement</a:t>
            </a:r>
            <a:r>
              <a:rPr lang="en-US" sz="2400" dirty="0" smtClean="0">
                <a:solidFill>
                  <a:schemeClr val="bg2"/>
                </a:solidFill>
              </a:rPr>
              <a:t>: </a:t>
            </a:r>
            <a:r>
              <a:rPr lang="en-US" sz="2400" dirty="0">
                <a:solidFill>
                  <a:schemeClr val="bg2"/>
                </a:solidFill>
              </a:rPr>
              <a:t>C</a:t>
            </a:r>
            <a:r>
              <a:rPr lang="en-US" sz="2400" dirty="0" smtClean="0">
                <a:solidFill>
                  <a:schemeClr val="bg2"/>
                </a:solidFill>
              </a:rPr>
              <a:t>urrent CTIB sales </a:t>
            </a:r>
            <a:r>
              <a:rPr lang="en-US" sz="2400" dirty="0">
                <a:solidFill>
                  <a:schemeClr val="bg2"/>
                </a:solidFill>
              </a:rPr>
              <a:t>tax resources </a:t>
            </a:r>
            <a:r>
              <a:rPr lang="en-US" sz="2400" dirty="0" smtClean="0">
                <a:solidFill>
                  <a:schemeClr val="bg2"/>
                </a:solidFill>
              </a:rPr>
              <a:t>must </a:t>
            </a:r>
            <a:r>
              <a:rPr lang="en-US" sz="2400" dirty="0">
                <a:solidFill>
                  <a:schemeClr val="bg2"/>
                </a:solidFill>
              </a:rPr>
              <a:t>pay </a:t>
            </a:r>
            <a:r>
              <a:rPr lang="en-US" sz="2400" dirty="0" smtClean="0">
                <a:solidFill>
                  <a:schemeClr val="bg2"/>
                </a:solidFill>
              </a:rPr>
              <a:t>all debts and obligations</a:t>
            </a:r>
          </a:p>
          <a:p>
            <a:pPr marL="457200" indent="-457200">
              <a:spcBef>
                <a:spcPts val="0"/>
              </a:spcBef>
              <a:buAutoNum type="arabicPeriod" startAt="5"/>
            </a:pPr>
            <a:endParaRPr lang="en-US" sz="2400" b="1" dirty="0">
              <a:solidFill>
                <a:schemeClr val="bg2"/>
              </a:solidFill>
            </a:endParaRPr>
          </a:p>
          <a:p>
            <a:pPr marL="457200" indent="-457200">
              <a:spcBef>
                <a:spcPts val="0"/>
              </a:spcBef>
              <a:buAutoNum type="arabicPeriod" startAt="5"/>
            </a:pPr>
            <a:r>
              <a:rPr lang="en-US" sz="2400" b="1" dirty="0" smtClean="0">
                <a:solidFill>
                  <a:schemeClr val="bg2"/>
                </a:solidFill>
              </a:rPr>
              <a:t>Commitments</a:t>
            </a:r>
            <a:r>
              <a:rPr lang="en-US" sz="2400" dirty="0" smtClean="0">
                <a:solidFill>
                  <a:schemeClr val="bg2"/>
                </a:solidFill>
              </a:rPr>
              <a:t>: Fund all grants made prior </a:t>
            </a:r>
            <a:r>
              <a:rPr lang="en-US" sz="2400" dirty="0">
                <a:solidFill>
                  <a:schemeClr val="bg2"/>
                </a:solidFill>
              </a:rPr>
              <a:t>to </a:t>
            </a:r>
            <a:r>
              <a:rPr lang="en-US" sz="2400" dirty="0" smtClean="0">
                <a:solidFill>
                  <a:schemeClr val="bg2"/>
                </a:solidFill>
              </a:rPr>
              <a:t>dissolution</a:t>
            </a:r>
          </a:p>
          <a:p>
            <a:pPr marL="457200" indent="-457200">
              <a:spcBef>
                <a:spcPts val="0"/>
              </a:spcBef>
              <a:buAutoNum type="arabicPeriod" startAt="5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457200" indent="-457200">
              <a:spcBef>
                <a:spcPts val="0"/>
              </a:spcBef>
              <a:buAutoNum type="arabicPeriod" startAt="5"/>
            </a:pPr>
            <a:r>
              <a:rPr lang="en-US" sz="2400" b="1" dirty="0" smtClean="0">
                <a:solidFill>
                  <a:schemeClr val="bg2"/>
                </a:solidFill>
              </a:rPr>
              <a:t>CTIB’s </a:t>
            </a:r>
            <a:r>
              <a:rPr lang="en-US" sz="2400" b="1" dirty="0">
                <a:solidFill>
                  <a:schemeClr val="bg2"/>
                </a:solidFill>
              </a:rPr>
              <a:t>remaining funding commitments and obligations: </a:t>
            </a:r>
            <a:r>
              <a:rPr lang="en-US" sz="2400" dirty="0">
                <a:solidFill>
                  <a:schemeClr val="bg2"/>
                </a:solidFill>
              </a:rPr>
              <a:t>must be assumed by one or </a:t>
            </a:r>
            <a:r>
              <a:rPr lang="en-US" sz="2400" dirty="0" smtClean="0">
                <a:solidFill>
                  <a:schemeClr val="bg2"/>
                </a:solidFill>
              </a:rPr>
              <a:t>more counties</a:t>
            </a:r>
          </a:p>
          <a:p>
            <a:pPr marL="457200" indent="-457200">
              <a:spcBef>
                <a:spcPts val="0"/>
              </a:spcBef>
              <a:buAutoNum type="arabicPeriod" startAt="5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457200" indent="-457200">
              <a:spcBef>
                <a:spcPts val="0"/>
              </a:spcBef>
              <a:buAutoNum type="arabicPeriod" startAt="5"/>
            </a:pPr>
            <a:r>
              <a:rPr lang="en-US" sz="2400" b="1" dirty="0" smtClean="0">
                <a:solidFill>
                  <a:schemeClr val="bg2"/>
                </a:solidFill>
              </a:rPr>
              <a:t>Shifts </a:t>
            </a:r>
            <a:r>
              <a:rPr lang="en-US" sz="2400" b="1" dirty="0">
                <a:solidFill>
                  <a:schemeClr val="bg2"/>
                </a:solidFill>
              </a:rPr>
              <a:t>in Organizational Structure</a:t>
            </a:r>
            <a:r>
              <a:rPr lang="en-US" sz="2400" dirty="0">
                <a:solidFill>
                  <a:schemeClr val="bg2"/>
                </a:solidFill>
              </a:rPr>
              <a:t>:  must be seamless to avoid disruptions</a:t>
            </a:r>
          </a:p>
          <a:p>
            <a:pPr marL="457200" indent="-457200">
              <a:lnSpc>
                <a:spcPct val="150000"/>
              </a:lnSpc>
              <a:buAutoNum type="arabicPeriod" startAt="5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endParaRPr lang="en-US" sz="2350" dirty="0" smtClean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4938FFB-1CDB-40A0-BFC1-4754FA5861F6}" type="slidenum">
              <a:rPr lang="en-US" smtClean="0">
                <a:solidFill>
                  <a:schemeClr val="bg2"/>
                </a:solidFill>
              </a:rPr>
              <a:t>63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804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Key Implementation Steps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2973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All 5 counties must agree on path forward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Counties agree to a full </a:t>
            </a:r>
            <a:r>
              <a:rPr lang="en-US" sz="2400" dirty="0">
                <a:solidFill>
                  <a:schemeClr val="bg2"/>
                </a:solidFill>
              </a:rPr>
              <a:t>allocation of </a:t>
            </a:r>
            <a:r>
              <a:rPr lang="en-US" sz="2400" dirty="0" smtClean="0">
                <a:solidFill>
                  <a:schemeClr val="bg2"/>
                </a:solidFill>
              </a:rPr>
              <a:t>all CTIB responsibilities </a:t>
            </a:r>
            <a:r>
              <a:rPr lang="en-US" sz="2400" dirty="0">
                <a:solidFill>
                  <a:schemeClr val="bg2"/>
                </a:solidFill>
              </a:rPr>
              <a:t>to counties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CTIB </a:t>
            </a:r>
            <a:r>
              <a:rPr lang="en-US" sz="2400" dirty="0">
                <a:solidFill>
                  <a:schemeClr val="bg2"/>
                </a:solidFill>
              </a:rPr>
              <a:t>assigns, and </a:t>
            </a:r>
            <a:r>
              <a:rPr lang="en-US" sz="2400" dirty="0" smtClean="0">
                <a:solidFill>
                  <a:schemeClr val="bg2"/>
                </a:solidFill>
              </a:rPr>
              <a:t>one or more counties assume, </a:t>
            </a:r>
            <a:r>
              <a:rPr lang="en-US" sz="2400" dirty="0">
                <a:solidFill>
                  <a:schemeClr val="bg2"/>
                </a:solidFill>
              </a:rPr>
              <a:t>remaining funding </a:t>
            </a:r>
            <a:r>
              <a:rPr lang="en-US" sz="2400" dirty="0" smtClean="0">
                <a:solidFill>
                  <a:schemeClr val="bg2"/>
                </a:solidFill>
              </a:rPr>
              <a:t>commitments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>
                <a:solidFill>
                  <a:schemeClr val="bg2"/>
                </a:solidFill>
              </a:rPr>
              <a:t>Necessary agreements among affected counties are </a:t>
            </a:r>
            <a:r>
              <a:rPr lang="en-US" sz="2400" dirty="0" smtClean="0">
                <a:solidFill>
                  <a:schemeClr val="bg2"/>
                </a:solidFill>
              </a:rPr>
              <a:t>approved</a:t>
            </a:r>
            <a:endParaRPr lang="en-US" sz="24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 smtClean="0">
                <a:solidFill>
                  <a:schemeClr val="bg2"/>
                </a:solidFill>
              </a:rPr>
              <a:t>CTIB </a:t>
            </a:r>
            <a:r>
              <a:rPr lang="en-US" sz="2400" dirty="0">
                <a:solidFill>
                  <a:schemeClr val="bg2"/>
                </a:solidFill>
              </a:rPr>
              <a:t>uses current resources to pay off debt and obligations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1F0D13E-69D8-4CE4-8E02-3743D4065BC8}" type="slidenum">
              <a:rPr lang="en-US" smtClean="0">
                <a:solidFill>
                  <a:schemeClr val="bg2"/>
                </a:solidFill>
              </a:rPr>
              <a:t>64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692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7" y="16213"/>
            <a:ext cx="9144000" cy="593596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DE73DD0-7126-4632-A1CD-B02BC2394A4D}" type="slidenum">
              <a:rPr lang="en-US" smtClean="0">
                <a:solidFill>
                  <a:schemeClr val="bg2"/>
                </a:solidFill>
              </a:rPr>
              <a:t>65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81000"/>
            <a:ext cx="8229600" cy="5562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8F4C19D-9D2B-4B97-B9F2-8379AF2B4B9F}" type="slidenum">
              <a:rPr lang="en-US" smtClean="0">
                <a:solidFill>
                  <a:schemeClr val="bg2"/>
                </a:solidFill>
              </a:rPr>
              <a:t>66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C1D82F"/>
                </a:solidFill>
              </a:rPr>
              <a:t>What would be built?</a:t>
            </a:r>
            <a:endParaRPr lang="en-US" sz="3200" b="1" dirty="0">
              <a:solidFill>
                <a:srgbClr val="C1D82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17638"/>
            <a:ext cx="5856144" cy="4525963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905000"/>
            <a:ext cx="3657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 b="0" kern="0" dirty="0" smtClean="0">
                <a:solidFill>
                  <a:schemeClr val="bg2"/>
                </a:solidFill>
              </a:rPr>
              <a:t>Southwest LRT (Green Line Extension)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kern="0" dirty="0" smtClean="0">
                <a:solidFill>
                  <a:schemeClr val="bg2"/>
                </a:solidFill>
              </a:rPr>
              <a:t>Bottineau LRT (Blue Line Extension)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kern="0" dirty="0" smtClean="0">
                <a:solidFill>
                  <a:schemeClr val="bg2"/>
                </a:solidFill>
              </a:rPr>
              <a:t>I-35W South BRT (Orange Line)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kern="0" dirty="0" smtClean="0">
                <a:solidFill>
                  <a:schemeClr val="bg2"/>
                </a:solidFill>
              </a:rPr>
              <a:t>Gateway BRT (Gold Line)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kern="0" dirty="0" smtClean="0">
                <a:solidFill>
                  <a:schemeClr val="bg2"/>
                </a:solidFill>
              </a:rPr>
              <a:t>Riverview Corridor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kern="0" dirty="0" smtClean="0">
                <a:solidFill>
                  <a:schemeClr val="bg2"/>
                </a:solidFill>
              </a:rPr>
              <a:t>Red Rock Corridor BRT</a:t>
            </a:r>
          </a:p>
          <a:p>
            <a:endParaRPr lang="en-US" b="0" kern="0" dirty="0">
              <a:solidFill>
                <a:schemeClr val="bg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7E7C9B5A-7B2B-4F51-95BC-D8F8950972E6}" type="slidenum">
              <a:rPr lang="en-US" smtClean="0">
                <a:solidFill>
                  <a:schemeClr val="bg2"/>
                </a:solidFill>
              </a:rPr>
              <a:t>67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135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Benefits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Corridors provide enhanced transit service throughout the region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Elimination of state capital share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No COP’s issued by Metropolitan Council for SWLRT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Additional federal funds invested in MN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Costly delays avoided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PoP delivered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3CA3516-4635-4065-A2A5-9497E836164A}" type="slidenum">
              <a:rPr lang="en-US" smtClean="0">
                <a:solidFill>
                  <a:schemeClr val="bg2"/>
                </a:solidFill>
              </a:rPr>
              <a:t>68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601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ChangeArrowheads="1"/>
          </p:cNvSpPr>
          <p:nvPr/>
        </p:nvSpPr>
        <p:spPr bwMode="auto">
          <a:xfrm>
            <a:off x="533400" y="495300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C1D82F"/>
                </a:solidFill>
                <a:latin typeface="Verdana" pitchFamily="34" charset="0"/>
                <a:ea typeface="+mn-ea"/>
              </a:rPr>
              <a:t>Questions?</a:t>
            </a:r>
            <a:r>
              <a:rPr lang="en-US" sz="4800" b="0" dirty="0">
                <a:solidFill>
                  <a:srgbClr val="000000"/>
                </a:solidFill>
                <a:latin typeface="Verdana" pitchFamily="34" charset="0"/>
                <a:ea typeface="+mn-ea"/>
              </a:rPr>
              <a:t/>
            </a:r>
            <a:br>
              <a:rPr lang="en-US" sz="4800" b="0" dirty="0">
                <a:solidFill>
                  <a:srgbClr val="000000"/>
                </a:solidFill>
                <a:latin typeface="Verdana" pitchFamily="34" charset="0"/>
                <a:ea typeface="+mn-ea"/>
              </a:rPr>
            </a:br>
            <a:endParaRPr lang="en-US" sz="1200" b="0" dirty="0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9546" y="2354600"/>
            <a:ext cx="6604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+mn-lt"/>
              </a:rPr>
              <a:t>Commissioner Peter McLaughlin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latin typeface="+mn-lt"/>
              </a:rPr>
              <a:t>Counties Transit Improvement Board Chair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latin typeface="+mn-lt"/>
                <a:hlinkClick r:id="rId3"/>
              </a:rPr>
              <a:t>Peter.mclaughlin@Hennepin.us</a:t>
            </a:r>
            <a:endParaRPr lang="en-US" sz="2400" dirty="0">
              <a:solidFill>
                <a:schemeClr val="bg2"/>
              </a:solidFill>
              <a:latin typeface="+mn-lt"/>
              <a:hlinkClick r:id="rId3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bg2"/>
              </a:solidFill>
              <a:latin typeface="+mn-lt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bg2"/>
              </a:solidFill>
              <a:latin typeface="+mn-lt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2"/>
                </a:solidFill>
                <a:latin typeface="+mn-lt"/>
                <a:ea typeface="+mn-ea"/>
              </a:rPr>
              <a:t>Mary Richardson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2"/>
                </a:solidFill>
                <a:latin typeface="+mn-lt"/>
                <a:ea typeface="+mn-ea"/>
              </a:rPr>
              <a:t>CTIB Administrator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chemeClr val="bg2"/>
                </a:solidFill>
                <a:latin typeface="+mn-lt"/>
                <a:ea typeface="+mn-ea"/>
                <a:hlinkClick r:id="rId4"/>
              </a:rPr>
              <a:t>Mrichardson@rranow.com</a:t>
            </a:r>
            <a:r>
              <a:rPr lang="en-US" sz="2400" b="0" dirty="0" smtClean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endParaRPr lang="en-US" sz="2400" b="0" dirty="0">
              <a:solidFill>
                <a:schemeClr val="bg2"/>
              </a:solidFill>
              <a:latin typeface="+mn-lt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FA27642-630D-492E-BD3E-42600430A0D3}" type="slidenum">
              <a:rPr lang="en-US" smtClean="0">
                <a:solidFill>
                  <a:schemeClr val="bg2"/>
                </a:solidFill>
              </a:rPr>
              <a:t>69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CTIB’s Authorizing Legislation</a:t>
            </a:r>
            <a:b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(297A.992)</a:t>
            </a:r>
            <a:endParaRPr 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434"/>
          </a:xfrm>
        </p:spPr>
        <p:txBody>
          <a:bodyPr>
            <a:normAutofit/>
          </a:bodyPr>
          <a:lstStyle/>
          <a:p>
            <a:endParaRPr lang="en-US" sz="2400" b="1" i="1" dirty="0" smtClean="0">
              <a:solidFill>
                <a:schemeClr val="bg2"/>
              </a:solidFill>
            </a:endParaRPr>
          </a:p>
          <a:p>
            <a:r>
              <a:rPr lang="en-US" sz="2800" b="1" i="1" dirty="0" smtClean="0">
                <a:solidFill>
                  <a:schemeClr val="bg2"/>
                </a:solidFill>
              </a:rPr>
              <a:t>Authorized</a:t>
            </a:r>
            <a:r>
              <a:rPr lang="en-US" sz="2800" dirty="0" smtClean="0">
                <a:solidFill>
                  <a:schemeClr val="bg2"/>
                </a:solidFill>
              </a:rPr>
              <a:t>:  Metro counties to impose sales tax by resolution</a:t>
            </a:r>
          </a:p>
          <a:p>
            <a:r>
              <a:rPr lang="en-US" sz="2800" b="1" i="1" dirty="0" smtClean="0">
                <a:solidFill>
                  <a:schemeClr val="bg2"/>
                </a:solidFill>
              </a:rPr>
              <a:t>Required</a:t>
            </a:r>
            <a:r>
              <a:rPr lang="en-US" sz="2800" i="1" dirty="0" smtClean="0">
                <a:solidFill>
                  <a:schemeClr val="bg2"/>
                </a:solidFill>
              </a:rPr>
              <a:t>:</a:t>
            </a:r>
            <a:r>
              <a:rPr lang="en-US" sz="2800" dirty="0" smtClean="0">
                <a:solidFill>
                  <a:schemeClr val="bg2"/>
                </a:solidFill>
              </a:rPr>
              <a:t> Formation of Joint Powers Board (JPB)</a:t>
            </a:r>
          </a:p>
          <a:p>
            <a:r>
              <a:rPr lang="en-US" sz="2800" b="1" i="1" dirty="0" smtClean="0">
                <a:solidFill>
                  <a:schemeClr val="bg2"/>
                </a:solidFill>
              </a:rPr>
              <a:t>Required</a:t>
            </a:r>
            <a:r>
              <a:rPr lang="en-US" sz="2800" i="1" dirty="0" smtClean="0">
                <a:solidFill>
                  <a:schemeClr val="bg2"/>
                </a:solidFill>
              </a:rPr>
              <a:t>:</a:t>
            </a:r>
            <a:r>
              <a:rPr lang="en-US" sz="2800" dirty="0" smtClean="0">
                <a:solidFill>
                  <a:schemeClr val="bg2"/>
                </a:solidFill>
              </a:rPr>
              <a:t> Pooling of sales tax resources</a:t>
            </a:r>
          </a:p>
          <a:p>
            <a:r>
              <a:rPr lang="en-US" sz="2800" b="1" i="1" dirty="0" smtClean="0">
                <a:solidFill>
                  <a:schemeClr val="bg2"/>
                </a:solidFill>
              </a:rPr>
              <a:t>Required</a:t>
            </a:r>
            <a:r>
              <a:rPr lang="en-US" sz="2800" i="1" dirty="0" smtClean="0">
                <a:solidFill>
                  <a:schemeClr val="bg2"/>
                </a:solidFill>
              </a:rPr>
              <a:t>:</a:t>
            </a:r>
            <a:r>
              <a:rPr lang="en-US" sz="2800" dirty="0" smtClean="0">
                <a:solidFill>
                  <a:schemeClr val="bg2"/>
                </a:solidFill>
              </a:rPr>
              <a:t> JPB to use revenue for grants </a:t>
            </a:r>
          </a:p>
          <a:p>
            <a:r>
              <a:rPr lang="en-US" sz="2800" b="1" i="1" dirty="0" smtClean="0">
                <a:solidFill>
                  <a:schemeClr val="bg2"/>
                </a:solidFill>
              </a:rPr>
              <a:t>Required</a:t>
            </a:r>
            <a:r>
              <a:rPr lang="en-US" sz="2800" dirty="0" smtClean="0">
                <a:solidFill>
                  <a:schemeClr val="bg2"/>
                </a:solidFill>
              </a:rPr>
              <a:t>: Consistency with Met Council’s Transportation Policy Plan (TPP)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5A42169-6309-4AFA-87A3-EC4527576331}" type="slidenum">
              <a:rPr lang="en-US" smtClean="0">
                <a:solidFill>
                  <a:schemeClr val="bg2"/>
                </a:solidFill>
              </a:rPr>
              <a:t>7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1D82F"/>
                </a:solidFill>
              </a:rPr>
              <a:t>A Shared regional vision for transit</a:t>
            </a:r>
            <a:endParaRPr lang="en-US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7AF26D80-66F7-407B-85FD-4948E9801609}" type="slidenum">
              <a:rPr lang="en-US" smtClean="0">
                <a:solidFill>
                  <a:schemeClr val="bg2"/>
                </a:solidFill>
              </a:rPr>
              <a:t>8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CTIB’s Vision</a:t>
            </a:r>
            <a:endParaRPr lang="en-US" sz="3600" b="1" dirty="0">
              <a:solidFill>
                <a:srgbClr val="C1D8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network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connected transitways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that acts as a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catalyst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for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economic development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increased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ridership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and further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transit expansion</a:t>
            </a:r>
          </a:p>
          <a:p>
            <a:pPr marL="0" indent="0" algn="ctr"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Move users efficiently &amp; safely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Mitigate congestion 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Enhance development &amp; competitiveness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Improve sustainability &amp; livability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217BEF-C873-4FC5-95BA-43CE0394C79B}" type="slidenum">
              <a:rPr lang="en-US" smtClean="0">
                <a:solidFill>
                  <a:schemeClr val="bg2"/>
                </a:solidFill>
              </a:rPr>
              <a:t>9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Default Design">
  <a:themeElements>
    <a:clrScheme name="Custom 6">
      <a:dk1>
        <a:sysClr val="windowText" lastClr="000000"/>
      </a:dk1>
      <a:lt1>
        <a:srgbClr val="FFFFFF"/>
      </a:lt1>
      <a:dk2>
        <a:srgbClr val="C1D72E"/>
      </a:dk2>
      <a:lt2>
        <a:srgbClr val="C1D72E"/>
      </a:lt2>
      <a:accent1>
        <a:srgbClr val="4F81BD"/>
      </a:accent1>
      <a:accent2>
        <a:srgbClr val="C0504D"/>
      </a:accent2>
      <a:accent3>
        <a:srgbClr val="D9E781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1F00"/>
        </a:dk1>
        <a:lt1>
          <a:srgbClr val="FFFFFF"/>
        </a:lt1>
        <a:dk2>
          <a:srgbClr val="800000"/>
        </a:dk2>
        <a:lt2>
          <a:srgbClr val="FFFFFF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5A58"/>
        </a:dk1>
        <a:lt1>
          <a:srgbClr val="FFFFFF"/>
        </a:lt1>
        <a:dk2>
          <a:srgbClr val="006699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B8C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5A58"/>
        </a:dk1>
        <a:lt1>
          <a:srgbClr val="FFFFFF"/>
        </a:lt1>
        <a:dk2>
          <a:srgbClr val="000099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AC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5A58"/>
        </a:dk1>
        <a:lt1>
          <a:srgbClr val="FFFFFF"/>
        </a:lt1>
        <a:dk2>
          <a:srgbClr val="000066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AB8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Default Design">
  <a:themeElements>
    <a:clrScheme name="Custom 6">
      <a:dk1>
        <a:sysClr val="windowText" lastClr="000000"/>
      </a:dk1>
      <a:lt1>
        <a:srgbClr val="FFFFFF"/>
      </a:lt1>
      <a:dk2>
        <a:srgbClr val="C1D72E"/>
      </a:dk2>
      <a:lt2>
        <a:srgbClr val="C1D72E"/>
      </a:lt2>
      <a:accent1>
        <a:srgbClr val="4F81BD"/>
      </a:accent1>
      <a:accent2>
        <a:srgbClr val="C0504D"/>
      </a:accent2>
      <a:accent3>
        <a:srgbClr val="D9E781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1F00"/>
        </a:dk1>
        <a:lt1>
          <a:srgbClr val="FFFFFF"/>
        </a:lt1>
        <a:dk2>
          <a:srgbClr val="800000"/>
        </a:dk2>
        <a:lt2>
          <a:srgbClr val="FFFFFF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5A58"/>
        </a:dk1>
        <a:lt1>
          <a:srgbClr val="FFFFFF"/>
        </a:lt1>
        <a:dk2>
          <a:srgbClr val="006699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B8C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5A58"/>
        </a:dk1>
        <a:lt1>
          <a:srgbClr val="FFFFFF"/>
        </a:lt1>
        <a:dk2>
          <a:srgbClr val="000099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AC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5A58"/>
        </a:dk1>
        <a:lt1>
          <a:srgbClr val="FFFFFF"/>
        </a:lt1>
        <a:dk2>
          <a:srgbClr val="000066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AB8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2_Default Design">
  <a:themeElements>
    <a:clrScheme name="Custom 6">
      <a:dk1>
        <a:sysClr val="windowText" lastClr="000000"/>
      </a:dk1>
      <a:lt1>
        <a:srgbClr val="FFFFFF"/>
      </a:lt1>
      <a:dk2>
        <a:srgbClr val="C1D72E"/>
      </a:dk2>
      <a:lt2>
        <a:srgbClr val="C1D72E"/>
      </a:lt2>
      <a:accent1>
        <a:srgbClr val="4F81BD"/>
      </a:accent1>
      <a:accent2>
        <a:srgbClr val="C0504D"/>
      </a:accent2>
      <a:accent3>
        <a:srgbClr val="D9E781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1F00"/>
        </a:dk1>
        <a:lt1>
          <a:srgbClr val="FFFFFF"/>
        </a:lt1>
        <a:dk2>
          <a:srgbClr val="800000"/>
        </a:dk2>
        <a:lt2>
          <a:srgbClr val="FFFFFF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5A58"/>
        </a:dk1>
        <a:lt1>
          <a:srgbClr val="FFFFFF"/>
        </a:lt1>
        <a:dk2>
          <a:srgbClr val="006699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B8C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5A58"/>
        </a:dk1>
        <a:lt1>
          <a:srgbClr val="FFFFFF"/>
        </a:lt1>
        <a:dk2>
          <a:srgbClr val="000099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AC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5A58"/>
        </a:dk1>
        <a:lt1>
          <a:srgbClr val="FFFFFF"/>
        </a:lt1>
        <a:dk2>
          <a:srgbClr val="000066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AB8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14273</TotalTime>
  <Words>2811</Words>
  <Application>Microsoft Office PowerPoint</Application>
  <PresentationFormat>On-screen Show (4:3)</PresentationFormat>
  <Paragraphs>715</Paragraphs>
  <Slides>69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92" baseType="lpstr">
      <vt:lpstr>ＭＳ Ｐゴシック</vt:lpstr>
      <vt:lpstr>Arial</vt:lpstr>
      <vt:lpstr>Arial Narrow</vt:lpstr>
      <vt:lpstr>Calibri</vt:lpstr>
      <vt:lpstr>Calibri Light</vt:lpstr>
      <vt:lpstr>Times New Roman</vt:lpstr>
      <vt:lpstr>Verdana</vt:lpstr>
      <vt:lpstr>Wingdings</vt:lpstr>
      <vt:lpstr>Custom Design</vt:lpstr>
      <vt:lpstr>1_Custom Design</vt:lpstr>
      <vt:lpstr>2_Custom Design</vt:lpstr>
      <vt:lpstr>2_Office Theme</vt:lpstr>
      <vt:lpstr>4_Office Theme</vt:lpstr>
      <vt:lpstr>3_Custom Design</vt:lpstr>
      <vt:lpstr>Default Design</vt:lpstr>
      <vt:lpstr>4_Custom Design</vt:lpstr>
      <vt:lpstr>12_Default Design</vt:lpstr>
      <vt:lpstr>Office Theme</vt:lpstr>
      <vt:lpstr>1_Default Design</vt:lpstr>
      <vt:lpstr>1_Office Theme</vt:lpstr>
      <vt:lpstr>Chart</vt:lpstr>
      <vt:lpstr>Worksheet</vt:lpstr>
      <vt:lpstr>Microsoft Excel 97-2003 Worksheet</vt:lpstr>
      <vt:lpstr>Joint Meeting of the House and Senate Transportation Committees</vt:lpstr>
      <vt:lpstr>Presentation Overview</vt:lpstr>
      <vt:lpstr>Brief History: Pre-CTIB</vt:lpstr>
      <vt:lpstr>Brief History: Pre-CTIB</vt:lpstr>
      <vt:lpstr>Brief History (cont’d)</vt:lpstr>
      <vt:lpstr>2008 Transportation Legislation </vt:lpstr>
      <vt:lpstr>CTIB’s Authorizing Legislation (297A.992)</vt:lpstr>
      <vt:lpstr>A Shared regional vision for transit</vt:lpstr>
      <vt:lpstr>CTIB’s Vision</vt:lpstr>
      <vt:lpstr>CTIB’s Regional Vision for Transitways</vt:lpstr>
      <vt:lpstr>CTIB Achievements to Date</vt:lpstr>
      <vt:lpstr>Transitways Propelling Growth</vt:lpstr>
      <vt:lpstr>Light Rail Carries 28% of  all Metro Transit Riders</vt:lpstr>
      <vt:lpstr>LRT Ridership: HUGE Success</vt:lpstr>
      <vt:lpstr>Transitways Connect  Workers to Jobs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CTIB Makes Decisions</vt:lpstr>
      <vt:lpstr>Governance Structure</vt:lpstr>
      <vt:lpstr>13 Colonies Population (1780)</vt:lpstr>
      <vt:lpstr>Regional Differences</vt:lpstr>
      <vt:lpstr>Weighted Voting Structure</vt:lpstr>
      <vt:lpstr>A Lean Organization ¾ of 1% for administrative expenses (MN Statute Section 297A.992 subd. 4)</vt:lpstr>
      <vt:lpstr>Roles and Responsibilities</vt:lpstr>
      <vt:lpstr>CTIB Focus: Transitway Expansion</vt:lpstr>
      <vt:lpstr>CTIB’s Role:   Largest Non-Federal Funding Source</vt:lpstr>
      <vt:lpstr>CTIB’s Role as a Funding Partner</vt:lpstr>
      <vt:lpstr>$982.2M:  CTIB Investments to Date</vt:lpstr>
      <vt:lpstr>$1.5B: Federal Funding Leveraged</vt:lpstr>
      <vt:lpstr>Funding THE Regional Vision</vt:lpstr>
      <vt:lpstr>CTIB’s Policy Framework</vt:lpstr>
      <vt:lpstr>CTIB Key Fiscal Policies*</vt:lpstr>
      <vt:lpstr>Program of Projects  Investment Strategy</vt:lpstr>
      <vt:lpstr>Program of Projects: Phase 1</vt:lpstr>
      <vt:lpstr>Adopted 2016 PoP Phase 1</vt:lpstr>
      <vt:lpstr>Sales Tax Receipts </vt:lpstr>
      <vt:lpstr>Funding Priorities and Commitments</vt:lpstr>
      <vt:lpstr>Funding Priorities</vt:lpstr>
      <vt:lpstr>Debt Status</vt:lpstr>
      <vt:lpstr>CTIB Capital Commitments (in $millions) </vt:lpstr>
      <vt:lpstr>Planned Funding Shares</vt:lpstr>
      <vt:lpstr> 50% Net Operating Costs </vt:lpstr>
      <vt:lpstr>Current Funding Challenges</vt:lpstr>
      <vt:lpstr>Transitway Project Readiness &amp;  2017 Funding Needs</vt:lpstr>
      <vt:lpstr>2017 Project Funding Obstacles</vt:lpstr>
      <vt:lpstr>Dakota County Withdrawal</vt:lpstr>
      <vt:lpstr>Lack of State Share for SWLRT</vt:lpstr>
      <vt:lpstr>Looking Ahead</vt:lpstr>
      <vt:lpstr>Existing Local Option Authority</vt:lpstr>
      <vt:lpstr>PowerPoint Presentation</vt:lpstr>
      <vt:lpstr>Comparison of CTIB Transit Tax and General Transportation Tax</vt:lpstr>
      <vt:lpstr>Capital Funding Evolution 1</vt:lpstr>
      <vt:lpstr>Capital Funding Evolution 2</vt:lpstr>
      <vt:lpstr>Transitway Operations Evolution 1</vt:lpstr>
      <vt:lpstr>Transitway Operations Evolution 2</vt:lpstr>
      <vt:lpstr>Starting Point</vt:lpstr>
      <vt:lpstr>Key Assumptions</vt:lpstr>
      <vt:lpstr>Key Assumptions</vt:lpstr>
      <vt:lpstr>Key Implementation Steps</vt:lpstr>
      <vt:lpstr>PowerPoint Presentation</vt:lpstr>
      <vt:lpstr>PowerPoint Presentation</vt:lpstr>
      <vt:lpstr>What would be built?</vt:lpstr>
      <vt:lpstr>Benefits</vt:lpstr>
      <vt:lpstr>PowerPoint Presentation</vt:lpstr>
    </vt:vector>
  </TitlesOfParts>
  <Company>Hennepin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McLaughlin</dc:creator>
  <cp:lastModifiedBy>Peggy Aho</cp:lastModifiedBy>
  <cp:revision>572</cp:revision>
  <cp:lastPrinted>2016-10-05T22:33:10Z</cp:lastPrinted>
  <dcterms:created xsi:type="dcterms:W3CDTF">2007-05-04T15:54:34Z</dcterms:created>
  <dcterms:modified xsi:type="dcterms:W3CDTF">2017-01-17T15:24:34Z</dcterms:modified>
</cp:coreProperties>
</file>