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71" r:id="rId10"/>
    <p:sldId id="263" r:id="rId11"/>
    <p:sldId id="266" r:id="rId12"/>
    <p:sldId id="264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84802" autoAdjust="0"/>
  </p:normalViewPr>
  <p:slideViewPr>
    <p:cSldViewPr snapToGrid="0">
      <p:cViewPr varScale="1">
        <p:scale>
          <a:sx n="59" d="100"/>
          <a:sy n="59" d="100"/>
        </p:scale>
        <p:origin x="96" y="6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1F457-548C-42FC-8B4A-B444C5C14A7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94F79-A07E-4EC1-BB7A-0CA91FB8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Legislative</a:t>
            </a:r>
            <a:r>
              <a:rPr lang="en-US" baseline="0" dirty="0" smtClean="0"/>
              <a:t> Water Commission on point on a lot of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4F79-A07E-4EC1-BB7A-0CA91FB8E3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0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Management and</a:t>
            </a:r>
            <a:r>
              <a:rPr lang="en-US" baseline="0" dirty="0" smtClean="0"/>
              <a:t> reuse can lead to other issues</a:t>
            </a:r>
          </a:p>
          <a:p>
            <a:r>
              <a:rPr lang="en-US" baseline="0" dirty="0" smtClean="0"/>
              <a:t>-NDMA, contamination of groundwater with CECs, </a:t>
            </a:r>
            <a:r>
              <a:rPr lang="en-US" baseline="0" dirty="0" err="1" smtClean="0"/>
              <a:t>aerosolization</a:t>
            </a:r>
            <a:r>
              <a:rPr lang="en-US" baseline="0" dirty="0" smtClean="0"/>
              <a:t> of microbes if storm/wastewater used for irrigation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4F79-A07E-4EC1-BB7A-0CA91FB8E3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0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 by 25 town halls</a:t>
            </a:r>
          </a:p>
          <a:p>
            <a:r>
              <a:rPr lang="en-US" dirty="0" smtClean="0"/>
              <a:t>MN people know about chemical</a:t>
            </a:r>
            <a:r>
              <a:rPr lang="en-US" baseline="0" dirty="0" smtClean="0"/>
              <a:t> pollutants</a:t>
            </a:r>
          </a:p>
          <a:p>
            <a:r>
              <a:rPr lang="en-US" baseline="0" dirty="0" smtClean="0"/>
              <a:t>Microbiological also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4F79-A07E-4EC1-BB7A-0CA91FB8E3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4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Nitrosamines</a:t>
            </a:r>
            <a:r>
              <a:rPr lang="en-US" baseline="0" dirty="0" smtClean="0"/>
              <a:t> are carcinogens formed during specific disinfection conditions if precursors present (wastewater often a source of precursors, so water</a:t>
            </a:r>
            <a:endParaRPr lang="en-US" dirty="0" smtClean="0"/>
          </a:p>
          <a:p>
            <a:r>
              <a:rPr lang="en-US" dirty="0" smtClean="0"/>
              <a:t>Talk more about PFAS</a:t>
            </a:r>
            <a:r>
              <a:rPr lang="en-US" baseline="0" dirty="0" smtClean="0"/>
              <a:t> later</a:t>
            </a:r>
          </a:p>
          <a:p>
            <a:r>
              <a:rPr lang="en-US" baseline="0" dirty="0" smtClean="0"/>
              <a:t>Recent work from Iowa suggests </a:t>
            </a:r>
            <a:r>
              <a:rPr lang="en-US" baseline="0" dirty="0" err="1" smtClean="0"/>
              <a:t>neonics</a:t>
            </a:r>
            <a:r>
              <a:rPr lang="en-US" baseline="0" dirty="0" smtClean="0"/>
              <a:t> in drinking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4F79-A07E-4EC1-BB7A-0CA91FB8E3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4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Innovation needed in this sector – lots of value in what we currently</a:t>
            </a:r>
            <a:r>
              <a:rPr lang="en-US" baseline="0" dirty="0" smtClean="0"/>
              <a:t> spent a lot of money and energy to treat.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4F79-A07E-4EC1-BB7A-0CA91FB8E3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1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Regulations</a:t>
            </a:r>
            <a:r>
              <a:rPr lang="en-US" baseline="0" dirty="0" smtClean="0"/>
              <a:t> on re-use may need to be looked 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 do we use salt? Perhaps sand is good enough in parking lots….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easy/cheap way to remove chloride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4F79-A07E-4EC1-BB7A-0CA91FB8E3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4F79-A07E-4EC1-BB7A-0CA91FB8E3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3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environmental assessment</a:t>
            </a:r>
            <a:r>
              <a:rPr lang="en-US" baseline="0" dirty="0" smtClean="0"/>
              <a:t> of new products expensive/time consuming. </a:t>
            </a:r>
          </a:p>
          <a:p>
            <a:r>
              <a:rPr lang="en-US" baseline="0" dirty="0" smtClean="0"/>
              <a:t>Need a better 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4F79-A07E-4EC1-BB7A-0CA91FB8E3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take groundwater, drink</a:t>
            </a:r>
            <a:r>
              <a:rPr lang="en-US" baseline="0" dirty="0" smtClean="0"/>
              <a:t> it/flush toilets with it, the send it to WWTP and the river == not sustainable.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4F79-A07E-4EC1-BB7A-0CA91FB8E3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New</a:t>
            </a:r>
            <a:r>
              <a:rPr lang="en-US" baseline="0" dirty="0" smtClean="0"/>
              <a:t> policies, products, regulations (or removing regulations) may have unanticipated water impacts.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4F79-A07E-4EC1-BB7A-0CA91FB8E3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3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9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0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5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D307-5300-4AC6-A285-61877113565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667-0BDF-4466-9A4B-82BBF084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3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and Emerging Water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Arnold</a:t>
            </a:r>
          </a:p>
          <a:p>
            <a:r>
              <a:rPr lang="en-US" dirty="0" smtClean="0"/>
              <a:t>Civil, Environmental, and Geo- Engineering</a:t>
            </a:r>
          </a:p>
          <a:p>
            <a:r>
              <a:rPr lang="en-US" dirty="0" smtClean="0"/>
              <a:t>University of Minnesota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New Pollutants</a:t>
            </a:r>
            <a:endParaRPr lang="en-US" b="1" i="1" dirty="0"/>
          </a:p>
        </p:txBody>
      </p:sp>
      <p:sp>
        <p:nvSpPr>
          <p:cNvPr id="6" name="AutoShape 2" descr="Image result for drinking water pi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984966" y="1018903"/>
            <a:ext cx="5181600" cy="44396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products introduced to market</a:t>
            </a:r>
          </a:p>
          <a:p>
            <a:pPr lvl="1"/>
            <a:r>
              <a:rPr lang="en-US" dirty="0" smtClean="0"/>
              <a:t>Pesticides</a:t>
            </a:r>
          </a:p>
          <a:p>
            <a:pPr lvl="1"/>
            <a:r>
              <a:rPr lang="en-US" dirty="0" smtClean="0"/>
              <a:t>Pharms</a:t>
            </a:r>
          </a:p>
          <a:p>
            <a:pPr lvl="1"/>
            <a:r>
              <a:rPr lang="en-US" dirty="0" smtClean="0"/>
              <a:t>Consumer products</a:t>
            </a:r>
            <a:endParaRPr lang="en-US" dirty="0" smtClean="0"/>
          </a:p>
          <a:p>
            <a:r>
              <a:rPr lang="en-US" dirty="0" smtClean="0"/>
              <a:t>Nanomaterials/metals impregnated in clothing</a:t>
            </a:r>
          </a:p>
          <a:p>
            <a:r>
              <a:rPr lang="en-US" dirty="0" smtClean="0"/>
              <a:t>Plastics</a:t>
            </a:r>
          </a:p>
          <a:p>
            <a:pPr lvl="1"/>
            <a:r>
              <a:rPr lang="en-US" dirty="0" smtClean="0"/>
              <a:t>Wear particles</a:t>
            </a:r>
          </a:p>
          <a:p>
            <a:pPr lvl="1"/>
            <a:r>
              <a:rPr lang="en-US" dirty="0" smtClean="0"/>
              <a:t>Purposeful introduction</a:t>
            </a:r>
          </a:p>
          <a:p>
            <a:pPr lvl="1"/>
            <a:r>
              <a:rPr lang="en-US" dirty="0" smtClean="0"/>
              <a:t>Monomer, polymers, particles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6651" y="5590903"/>
            <a:ext cx="9334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Nanomaterials may also be solutions to pollution problems!!!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1" y="1452018"/>
            <a:ext cx="5048250" cy="3457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3908" y="4911635"/>
            <a:ext cx="204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credit: MPCA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Groundwater</a:t>
            </a:r>
            <a:endParaRPr lang="en-US" b="1" i="1" dirty="0"/>
          </a:p>
        </p:txBody>
      </p:sp>
      <p:sp>
        <p:nvSpPr>
          <p:cNvPr id="6" name="AutoShape 2" descr="Image result for drinking water pi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037217" y="1668871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Source/well head protection</a:t>
            </a:r>
          </a:p>
          <a:p>
            <a:r>
              <a:rPr lang="en-US" dirty="0" smtClean="0"/>
              <a:t>Nitrate</a:t>
            </a:r>
          </a:p>
          <a:p>
            <a:r>
              <a:rPr lang="en-US" dirty="0" smtClean="0"/>
              <a:t>Viruses</a:t>
            </a:r>
          </a:p>
          <a:p>
            <a:endParaRPr lang="en-US" dirty="0"/>
          </a:p>
          <a:p>
            <a:r>
              <a:rPr lang="en-US" dirty="0" smtClean="0"/>
              <a:t>Declining levels (overuse, climate, lack of recharge)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8" y="1862137"/>
            <a:ext cx="54673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Watershed/Surface Waters</a:t>
            </a:r>
            <a:endParaRPr lang="en-US" b="1" i="1" dirty="0"/>
          </a:p>
        </p:txBody>
      </p:sp>
      <p:sp>
        <p:nvSpPr>
          <p:cNvPr id="6" name="AutoShape 2" descr="Image result for drinking water pi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037217" y="1668871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Manure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CECs</a:t>
            </a:r>
          </a:p>
          <a:p>
            <a:r>
              <a:rPr lang="en-US" dirty="0" smtClean="0"/>
              <a:t>E</a:t>
            </a:r>
            <a:r>
              <a:rPr lang="en-US" dirty="0" smtClean="0"/>
              <a:t>rosion</a:t>
            </a:r>
          </a:p>
          <a:p>
            <a:pPr lvl="1"/>
            <a:r>
              <a:rPr lang="en-US" dirty="0" smtClean="0"/>
              <a:t>Land use, climate</a:t>
            </a:r>
            <a:endParaRPr lang="en-US" dirty="0" smtClean="0"/>
          </a:p>
          <a:p>
            <a:r>
              <a:rPr lang="en-US" dirty="0" smtClean="0"/>
              <a:t>Mining</a:t>
            </a:r>
          </a:p>
          <a:p>
            <a:pPr lvl="1"/>
            <a:r>
              <a:rPr lang="en-US" dirty="0" smtClean="0"/>
              <a:t>Metals, sulfide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Effects </a:t>
            </a:r>
            <a:r>
              <a:rPr lang="en-US" dirty="0" smtClean="0"/>
              <a:t>of </a:t>
            </a:r>
            <a:r>
              <a:rPr lang="en-US" dirty="0" smtClean="0"/>
              <a:t>urbanization</a:t>
            </a:r>
          </a:p>
          <a:p>
            <a:r>
              <a:rPr lang="en-US" dirty="0" err="1" smtClean="0"/>
              <a:t>Stormwater</a:t>
            </a:r>
            <a:r>
              <a:rPr lang="en-US" dirty="0" smtClean="0"/>
              <a:t> control</a:t>
            </a:r>
          </a:p>
          <a:p>
            <a:r>
              <a:rPr lang="en-US" dirty="0"/>
              <a:t>C</a:t>
            </a:r>
            <a:r>
              <a:rPr lang="en-US" dirty="0" smtClean="0"/>
              <a:t>limate </a:t>
            </a:r>
            <a:r>
              <a:rPr lang="en-US" dirty="0" smtClean="0"/>
              <a:t>change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" y="1569720"/>
            <a:ext cx="4348026" cy="43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Other decisions may affect water….</a:t>
            </a:r>
            <a:endParaRPr lang="en-US" b="1" i="1" dirty="0"/>
          </a:p>
        </p:txBody>
      </p:sp>
      <p:sp>
        <p:nvSpPr>
          <p:cNvPr id="6" name="AutoShape 2" descr="Image result for drinking water pi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037217" y="1668871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How much water is needed?</a:t>
            </a:r>
          </a:p>
          <a:p>
            <a:r>
              <a:rPr lang="en-US" dirty="0" smtClean="0"/>
              <a:t>What chemicals/nutrients are applied?</a:t>
            </a:r>
          </a:p>
          <a:p>
            <a:r>
              <a:rPr lang="en-US" dirty="0" smtClean="0"/>
              <a:t>Do bioactive compounds leach from live plants?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4" y="1741305"/>
            <a:ext cx="50863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Change is </a:t>
            </a:r>
            <a:r>
              <a:rPr lang="en-US" b="1" i="1" dirty="0" smtClean="0"/>
              <a:t>coming		Innovation is needed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93" y="1512117"/>
            <a:ext cx="4844143" cy="4351338"/>
          </a:xfrm>
        </p:spPr>
        <p:txBody>
          <a:bodyPr/>
          <a:lstStyle/>
          <a:p>
            <a:r>
              <a:rPr lang="en-US" dirty="0" smtClean="0"/>
              <a:t>Business as usual will stress</a:t>
            </a:r>
          </a:p>
          <a:p>
            <a:pPr lvl="1"/>
            <a:r>
              <a:rPr lang="en-US" dirty="0" smtClean="0"/>
              <a:t>Sustainable water quantity</a:t>
            </a:r>
          </a:p>
          <a:p>
            <a:pPr lvl="1"/>
            <a:r>
              <a:rPr lang="en-US" dirty="0" smtClean="0"/>
              <a:t>Sustainable water quality</a:t>
            </a:r>
          </a:p>
          <a:p>
            <a:pPr lvl="1"/>
            <a:r>
              <a:rPr lang="en-US" dirty="0" smtClean="0"/>
              <a:t>Human well being</a:t>
            </a:r>
          </a:p>
          <a:p>
            <a:pPr lvl="1"/>
            <a:r>
              <a:rPr lang="en-US" dirty="0" smtClean="0"/>
              <a:t>Environmental welfare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Industrial productivity/profits</a:t>
            </a:r>
            <a:endParaRPr lang="en-US" dirty="0" smtClean="0"/>
          </a:p>
          <a:p>
            <a:pPr lvl="1"/>
            <a:r>
              <a:rPr lang="en-US" dirty="0" smtClean="0"/>
              <a:t>Impacts of climate change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33307" y="1520826"/>
            <a:ext cx="48441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Virus/bacterial monitoring &amp; treatment</a:t>
            </a:r>
          </a:p>
          <a:p>
            <a:r>
              <a:rPr lang="en-US" dirty="0" smtClean="0"/>
              <a:t>Chemical design, marketing, regulation</a:t>
            </a:r>
          </a:p>
          <a:p>
            <a:r>
              <a:rPr lang="en-US" dirty="0" smtClean="0"/>
              <a:t>Treatment technologies</a:t>
            </a:r>
          </a:p>
          <a:p>
            <a:r>
              <a:rPr lang="en-US" dirty="0" smtClean="0"/>
              <a:t>Water management (and treatment) strategies</a:t>
            </a:r>
          </a:p>
          <a:p>
            <a:pPr lvl="1"/>
            <a:r>
              <a:rPr lang="en-US" dirty="0" smtClean="0"/>
              <a:t>Recharge groundwater?</a:t>
            </a:r>
          </a:p>
          <a:p>
            <a:pPr lvl="1"/>
            <a:r>
              <a:rPr lang="en-US" dirty="0" smtClean="0"/>
              <a:t>reuse</a:t>
            </a:r>
          </a:p>
          <a:p>
            <a:r>
              <a:rPr lang="en-US" dirty="0" smtClean="0"/>
              <a:t>Infrastructure rehabilitation and upgrades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Acknowledgments/Crowd Sourcing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2188" y="1867989"/>
            <a:ext cx="6163492" cy="3161211"/>
          </a:xfrm>
        </p:spPr>
        <p:txBody>
          <a:bodyPr numCol="2"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sz="3600" dirty="0" smtClean="0"/>
              <a:t>UMN, CEGE</a:t>
            </a:r>
          </a:p>
          <a:p>
            <a:pPr marL="914400" lvl="2" indent="0">
              <a:buNone/>
            </a:pPr>
            <a:r>
              <a:rPr lang="en-US" sz="3200" dirty="0" smtClean="0"/>
              <a:t>John Gulliver</a:t>
            </a:r>
          </a:p>
          <a:p>
            <a:pPr marL="914400" lvl="2" indent="0">
              <a:buNone/>
            </a:pPr>
            <a:r>
              <a:rPr lang="en-US" sz="3200" dirty="0" smtClean="0"/>
              <a:t>Paige Novak</a:t>
            </a:r>
          </a:p>
          <a:p>
            <a:pPr marL="914400" lvl="2" indent="0">
              <a:buNone/>
            </a:pPr>
            <a:r>
              <a:rPr lang="en-US" sz="3200" dirty="0" smtClean="0"/>
              <a:t>Tim </a:t>
            </a:r>
            <a:r>
              <a:rPr lang="en-US" sz="3200" dirty="0" err="1" smtClean="0"/>
              <a:t>LaPara</a:t>
            </a:r>
            <a:endParaRPr lang="en-US" sz="3200" dirty="0" smtClean="0"/>
          </a:p>
          <a:p>
            <a:pPr marL="914400" lvl="2" indent="0">
              <a:buNone/>
            </a:pPr>
            <a:r>
              <a:rPr lang="en-US" sz="3200" dirty="0" smtClean="0"/>
              <a:t>Ray </a:t>
            </a:r>
            <a:r>
              <a:rPr lang="en-US" sz="3200" dirty="0" err="1" smtClean="0"/>
              <a:t>Hozalski</a:t>
            </a:r>
            <a:endParaRPr lang="en-US" sz="3200" dirty="0"/>
          </a:p>
          <a:p>
            <a:pPr marL="914400" lvl="2" indent="0">
              <a:buNone/>
            </a:pPr>
            <a:r>
              <a:rPr lang="en-US" sz="3200" dirty="0" smtClean="0"/>
              <a:t>Paul Capel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UMN, SWAC</a:t>
            </a:r>
          </a:p>
          <a:p>
            <a:pPr marL="914400" lvl="2" indent="0">
              <a:buNone/>
            </a:pPr>
            <a:r>
              <a:rPr lang="en-US" sz="3200" dirty="0" smtClean="0"/>
              <a:t>Brandy Toner</a:t>
            </a:r>
          </a:p>
          <a:p>
            <a:pPr marL="457200" lvl="1" indent="0">
              <a:buNone/>
            </a:pPr>
            <a:r>
              <a:rPr lang="en-US" sz="3600" dirty="0" smtClean="0"/>
              <a:t>UMN, </a:t>
            </a:r>
            <a:r>
              <a:rPr lang="en-US" sz="3600" dirty="0" err="1" smtClean="0"/>
              <a:t>IonE</a:t>
            </a:r>
            <a:endParaRPr lang="en-US" sz="3600" dirty="0" smtClean="0"/>
          </a:p>
          <a:p>
            <a:pPr marL="914400" lvl="2" indent="0">
              <a:buNone/>
            </a:pPr>
            <a:r>
              <a:rPr lang="en-US" sz="3200" dirty="0" smtClean="0"/>
              <a:t>Kate </a:t>
            </a:r>
            <a:r>
              <a:rPr lang="en-US" sz="3200" dirty="0" err="1" smtClean="0"/>
              <a:t>Brauman</a:t>
            </a:r>
            <a:endParaRPr lang="en-US" sz="3200" dirty="0" smtClean="0"/>
          </a:p>
          <a:p>
            <a:pPr marL="457200" lvl="1" indent="0">
              <a:buNone/>
            </a:pPr>
            <a:r>
              <a:rPr lang="en-US" sz="3600" dirty="0" smtClean="0"/>
              <a:t>UMN, HHH</a:t>
            </a:r>
          </a:p>
          <a:p>
            <a:pPr marL="914400" lvl="2" indent="0">
              <a:buNone/>
            </a:pPr>
            <a:r>
              <a:rPr lang="en-US" sz="3200" dirty="0" smtClean="0"/>
              <a:t>Bonnie Keeler</a:t>
            </a:r>
          </a:p>
          <a:p>
            <a:pPr lvl="1"/>
            <a:endParaRPr lang="en-US" dirty="0" smtClean="0"/>
          </a:p>
        </p:txBody>
      </p:sp>
      <p:sp>
        <p:nvSpPr>
          <p:cNvPr id="5" name="AutoShape 2" descr="Image result for crowdsourc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46020"/>
            <a:ext cx="4767943" cy="26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3;p28" descr="watershedflow-ma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038" y="1826685"/>
            <a:ext cx="4462973" cy="28890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4;p28"/>
          <p:cNvSpPr txBox="1"/>
          <p:nvPr/>
        </p:nvSpPr>
        <p:spPr>
          <a:xfrm>
            <a:off x="418313" y="1711235"/>
            <a:ext cx="4506384" cy="914399"/>
          </a:xfrm>
          <a:prstGeom prst="rect">
            <a:avLst/>
          </a:prstGeom>
          <a:solidFill>
            <a:srgbClr val="262626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Water Quantity</a:t>
            </a:r>
            <a:endParaRPr dirty="0"/>
          </a:p>
        </p:txBody>
      </p:sp>
      <p:pic>
        <p:nvPicPr>
          <p:cNvPr id="4" name="Google Shape;23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4137" y="1711236"/>
            <a:ext cx="5495234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9;p35"/>
          <p:cNvSpPr txBox="1"/>
          <p:nvPr/>
        </p:nvSpPr>
        <p:spPr>
          <a:xfrm>
            <a:off x="6413863" y="1711235"/>
            <a:ext cx="4919901" cy="992778"/>
          </a:xfrm>
          <a:prstGeom prst="rect">
            <a:avLst/>
          </a:prstGeom>
          <a:solidFill>
            <a:srgbClr val="262626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Water quality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1397726" y="470262"/>
            <a:ext cx="544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Population Growth &amp; Land Use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80309" y="5482046"/>
            <a:ext cx="966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Infrastructure, Treatment Needs, Environmental Health </a:t>
            </a:r>
            <a:endParaRPr lang="en-US" sz="3200" b="1" dirty="0"/>
          </a:p>
        </p:txBody>
      </p:sp>
      <p:sp>
        <p:nvSpPr>
          <p:cNvPr id="8" name="Right Arrow 7"/>
          <p:cNvSpPr/>
          <p:nvPr/>
        </p:nvSpPr>
        <p:spPr>
          <a:xfrm rot="6770834">
            <a:off x="2429689" y="1123405"/>
            <a:ext cx="587829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725323">
            <a:off x="2425335" y="4855028"/>
            <a:ext cx="587829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418102">
            <a:off x="5904620" y="1243047"/>
            <a:ext cx="1337543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30672" y="6077282"/>
            <a:ext cx="215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Public Trust</a:t>
            </a:r>
            <a:endParaRPr lang="en-US" sz="3200" i="1" dirty="0"/>
          </a:p>
        </p:txBody>
      </p:sp>
      <p:sp>
        <p:nvSpPr>
          <p:cNvPr id="12" name="Right Arrow 11"/>
          <p:cNvSpPr/>
          <p:nvPr/>
        </p:nvSpPr>
        <p:spPr>
          <a:xfrm rot="7424280">
            <a:off x="6951536" y="4823228"/>
            <a:ext cx="666739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090627">
            <a:off x="4393130" y="975815"/>
            <a:ext cx="3473251" cy="52251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3725323">
            <a:off x="8717278" y="892629"/>
            <a:ext cx="587829" cy="52251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4347525">
            <a:off x="5941342" y="4871125"/>
            <a:ext cx="666739" cy="5225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4347525">
            <a:off x="3624861" y="1052417"/>
            <a:ext cx="666739" cy="5225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8338855">
            <a:off x="3764199" y="4836291"/>
            <a:ext cx="666739" cy="5225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4347525">
            <a:off x="5205468" y="1104668"/>
            <a:ext cx="666739" cy="5225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00593" y="431465"/>
            <a:ext cx="282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Climate </a:t>
            </a:r>
            <a:r>
              <a:rPr lang="en-US" sz="3200" b="1" dirty="0"/>
              <a:t>Change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61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9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500" y="1658982"/>
            <a:ext cx="6198936" cy="45862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Chemicals and Microbes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57554" y="1864814"/>
            <a:ext cx="5475515" cy="4351338"/>
          </a:xfrm>
        </p:spPr>
        <p:txBody>
          <a:bodyPr/>
          <a:lstStyle/>
          <a:p>
            <a:r>
              <a:rPr lang="en-US" dirty="0" smtClean="0"/>
              <a:t>What’s in the water?</a:t>
            </a:r>
          </a:p>
          <a:p>
            <a:pPr lvl="1"/>
            <a:r>
              <a:rPr lang="en-US" dirty="0" smtClean="0"/>
              <a:t>Pharmaceuticals, estrogens, pesticides (CECs)</a:t>
            </a:r>
          </a:p>
          <a:p>
            <a:pPr lvl="1"/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Chloride</a:t>
            </a:r>
          </a:p>
          <a:p>
            <a:pPr lvl="1"/>
            <a:r>
              <a:rPr lang="en-US" dirty="0" smtClean="0"/>
              <a:t>Viruses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95360" y="6374674"/>
            <a:ext cx="261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Bonnie Keeler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Drinking Water</a:t>
            </a:r>
            <a:endParaRPr lang="en-US" b="1" i="1" dirty="0"/>
          </a:p>
        </p:txBody>
      </p:sp>
      <p:sp>
        <p:nvSpPr>
          <p:cNvPr id="6" name="AutoShape 2" descr="Image result for drinking water pi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9" y="1515292"/>
            <a:ext cx="3934605" cy="2459724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30" y="2700452"/>
            <a:ext cx="2695575" cy="40386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037217" y="1668871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Nitrosamines</a:t>
            </a:r>
          </a:p>
          <a:p>
            <a:r>
              <a:rPr lang="en-US" dirty="0" smtClean="0"/>
              <a:t>Contaminants of Emerging </a:t>
            </a:r>
            <a:r>
              <a:rPr lang="en-US" dirty="0" smtClean="0"/>
              <a:t>Concern</a:t>
            </a:r>
          </a:p>
          <a:p>
            <a:pPr lvl="1"/>
            <a:r>
              <a:rPr lang="en-US" dirty="0" smtClean="0"/>
              <a:t>PFAS</a:t>
            </a:r>
          </a:p>
          <a:p>
            <a:pPr lvl="1"/>
            <a:r>
              <a:rPr lang="en-US" dirty="0" smtClean="0"/>
              <a:t>Pharmaceuticals</a:t>
            </a:r>
          </a:p>
          <a:p>
            <a:pPr lvl="1"/>
            <a:r>
              <a:rPr lang="en-US" dirty="0" smtClean="0"/>
              <a:t>neonicotinoids</a:t>
            </a:r>
            <a:endParaRPr lang="en-US" dirty="0" smtClean="0"/>
          </a:p>
          <a:p>
            <a:r>
              <a:rPr lang="en-US" dirty="0" smtClean="0"/>
              <a:t>Opportunistic pathogens</a:t>
            </a:r>
          </a:p>
          <a:p>
            <a:r>
              <a:rPr lang="en-US" dirty="0" smtClean="0"/>
              <a:t>Release of monomers, curing agents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Upgrade treatment?</a:t>
            </a:r>
          </a:p>
          <a:p>
            <a:r>
              <a:rPr lang="en-US" dirty="0" smtClean="0"/>
              <a:t>Infrastructure replacement?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Wastewater</a:t>
            </a:r>
            <a:endParaRPr lang="en-US" b="1" i="1" dirty="0"/>
          </a:p>
        </p:txBody>
      </p:sp>
      <p:sp>
        <p:nvSpPr>
          <p:cNvPr id="6" name="AutoShape 2" descr="Image result for drinking water pi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037217" y="1668871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Low energy/energy positive treatment</a:t>
            </a:r>
          </a:p>
          <a:p>
            <a:r>
              <a:rPr lang="en-US" dirty="0" smtClean="0"/>
              <a:t>How do we recover resources better?</a:t>
            </a:r>
          </a:p>
          <a:p>
            <a:r>
              <a:rPr lang="en-US" dirty="0" smtClean="0"/>
              <a:t>Protect ecosystems from Contaminants of Emerging </a:t>
            </a:r>
            <a:r>
              <a:rPr lang="en-US" dirty="0" smtClean="0"/>
              <a:t>Concern</a:t>
            </a:r>
          </a:p>
          <a:p>
            <a:pPr lvl="1"/>
            <a:r>
              <a:rPr lang="en-US" dirty="0"/>
              <a:t>Upgrade treatment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Sewer </a:t>
            </a:r>
            <a:r>
              <a:rPr lang="en-US" dirty="0" smtClean="0"/>
              <a:t>detectives? (opioids?)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Infrastructure </a:t>
            </a:r>
            <a:r>
              <a:rPr lang="en-US" dirty="0" smtClean="0"/>
              <a:t>replacement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Encourage innovation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AC521A-A79B-5541-BA57-1B3D3EDE5659}"/>
              </a:ext>
            </a:extLst>
          </p:cNvPr>
          <p:cNvGrpSpPr/>
          <p:nvPr/>
        </p:nvGrpSpPr>
        <p:grpSpPr>
          <a:xfrm>
            <a:off x="217715" y="1541417"/>
            <a:ext cx="5660571" cy="3805646"/>
            <a:chOff x="381000" y="2057400"/>
            <a:chExt cx="8229600" cy="4724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6C6FED-A1CC-694F-BBBA-F9C0DE6618A8}"/>
                </a:ext>
              </a:extLst>
            </p:cNvPr>
            <p:cNvSpPr/>
            <p:nvPr/>
          </p:nvSpPr>
          <p:spPr bwMode="auto">
            <a:xfrm>
              <a:off x="381000" y="2057400"/>
              <a:ext cx="8229600" cy="472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8EF2E7-8E9A-824A-8A71-A5EA8377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360" y="2668013"/>
              <a:ext cx="5355136" cy="376072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8F5ECA-7B1A-F54E-B351-D8804FB17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2632" y="2284556"/>
              <a:ext cx="1991032" cy="2668444"/>
            </a:xfrm>
            <a:prstGeom prst="rect">
              <a:avLst/>
            </a:prstGeom>
          </p:spPr>
        </p:pic>
        <p:pic>
          <p:nvPicPr>
            <p:cNvPr id="10" name="Picture 9" descr="http://www.tudelft.nl/fileadmin/UD/MenC/Support/Internet/TU_Website/TU_Delft_portal/Actueel/Nieuwsberichten/Overig/2010/Kwartaal_2_Apr-Jun/img/anammox_korrel_sm.jpg">
              <a:extLst>
                <a:ext uri="{FF2B5EF4-FFF2-40B4-BE49-F238E27FC236}">
                  <a16:creationId xmlns:a16="http://schemas.microsoft.com/office/drawing/2014/main" id="{638646E7-6889-B347-A1E4-07E77E4864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2632" y="5029200"/>
              <a:ext cx="1805504" cy="1486886"/>
            </a:xfrm>
            <a:prstGeom prst="rect">
              <a:avLst/>
            </a:prstGeom>
            <a:noFill/>
          </p:spPr>
        </p:pic>
      </p:grpSp>
      <p:sp>
        <p:nvSpPr>
          <p:cNvPr id="3" name="Rectangle 2"/>
          <p:cNvSpPr/>
          <p:nvPr/>
        </p:nvSpPr>
        <p:spPr>
          <a:xfrm>
            <a:off x="239486" y="55401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Peterson, K. N., </a:t>
            </a:r>
            <a:r>
              <a:rPr lang="en-US" dirty="0" smtClean="0"/>
              <a:t>et al.. 2017</a:t>
            </a:r>
            <a:r>
              <a:rPr lang="en-US" i="1" dirty="0" smtClean="0"/>
              <a:t>Environmental </a:t>
            </a:r>
            <a:r>
              <a:rPr lang="en-US" i="1" dirty="0"/>
              <a:t>Science: Water Research &amp; Technology</a:t>
            </a:r>
            <a:r>
              <a:rPr lang="en-US" dirty="0"/>
              <a:t>, 3:1051-1060.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Stormwater</a:t>
            </a:r>
            <a:endParaRPr lang="en-US" b="1" i="1" dirty="0"/>
          </a:p>
        </p:txBody>
      </p:sp>
      <p:sp>
        <p:nvSpPr>
          <p:cNvPr id="6" name="AutoShape 2" descr="Image result for drinking water pi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037217" y="1668871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Collection and Reuse</a:t>
            </a:r>
          </a:p>
          <a:p>
            <a:pPr lvl="1"/>
            <a:r>
              <a:rPr lang="en-US" dirty="0" smtClean="0"/>
              <a:t>Wide variety of chemicals</a:t>
            </a:r>
          </a:p>
          <a:p>
            <a:pPr lvl="1"/>
            <a:r>
              <a:rPr lang="en-US" dirty="0" smtClean="0"/>
              <a:t>Microbial risks (aerosols)</a:t>
            </a:r>
          </a:p>
          <a:p>
            <a:pPr lvl="1"/>
            <a:r>
              <a:rPr lang="en-US" dirty="0" smtClean="0"/>
              <a:t>Tire wear particles/chemicals</a:t>
            </a:r>
            <a:endParaRPr lang="en-US" dirty="0" smtClean="0"/>
          </a:p>
          <a:p>
            <a:r>
              <a:rPr lang="en-US" dirty="0" smtClean="0"/>
              <a:t>Chloride</a:t>
            </a:r>
          </a:p>
          <a:p>
            <a:pPr lvl="1"/>
            <a:r>
              <a:rPr lang="en-US" dirty="0" smtClean="0"/>
              <a:t>Risks may outweigh benefits of deicing</a:t>
            </a:r>
          </a:p>
          <a:p>
            <a:pPr lvl="1"/>
            <a:r>
              <a:rPr lang="en-US" dirty="0" smtClean="0"/>
              <a:t>Water softeners</a:t>
            </a:r>
          </a:p>
          <a:p>
            <a:pPr lvl="1"/>
            <a:r>
              <a:rPr lang="en-US" dirty="0" smtClean="0"/>
              <a:t>Effective use, alternatives</a:t>
            </a:r>
          </a:p>
          <a:p>
            <a:pPr lvl="1"/>
            <a:r>
              <a:rPr lang="en-US" dirty="0" smtClean="0"/>
              <a:t>Removal?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2017531"/>
            <a:ext cx="5538652" cy="370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Old </a:t>
            </a:r>
            <a:r>
              <a:rPr lang="en-US" b="1" i="1" dirty="0" smtClean="0"/>
              <a:t>Pollutants, New problems</a:t>
            </a:r>
            <a:endParaRPr lang="en-US" b="1" i="1" dirty="0"/>
          </a:p>
        </p:txBody>
      </p:sp>
      <p:sp>
        <p:nvSpPr>
          <p:cNvPr id="6" name="AutoShape 2" descr="Image result for drinking water pi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037217" y="1668871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Nitrate</a:t>
            </a:r>
          </a:p>
          <a:p>
            <a:r>
              <a:rPr lang="en-US" dirty="0" smtClean="0"/>
              <a:t>Phosphorus</a:t>
            </a:r>
          </a:p>
          <a:p>
            <a:pPr lvl="1"/>
            <a:r>
              <a:rPr lang="en-US" dirty="0" smtClean="0"/>
              <a:t>External</a:t>
            </a:r>
          </a:p>
          <a:p>
            <a:pPr lvl="1"/>
            <a:r>
              <a:rPr lang="en-US" dirty="0" smtClean="0"/>
              <a:t>Internal	</a:t>
            </a:r>
          </a:p>
          <a:p>
            <a:r>
              <a:rPr lang="en-US" dirty="0" smtClean="0"/>
              <a:t>Sediments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Nutrients + Climate (+ pesticides?) = Harmful Algal Blooms (HABs) = aesthetic and toxin issues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5" y="1887991"/>
            <a:ext cx="5200370" cy="36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Fluorinated Chemicals</a:t>
            </a:r>
            <a:endParaRPr lang="en-US" b="1" i="1" dirty="0"/>
          </a:p>
        </p:txBody>
      </p:sp>
      <p:sp>
        <p:nvSpPr>
          <p:cNvPr id="6" name="AutoShape 2" descr="Image result for drinking water pi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063344" y="1476103"/>
            <a:ext cx="5181600" cy="4439603"/>
          </a:xfrm>
        </p:spPr>
        <p:txBody>
          <a:bodyPr>
            <a:normAutofit/>
          </a:bodyPr>
          <a:lstStyle/>
          <a:p>
            <a:r>
              <a:rPr lang="en-US" dirty="0" smtClean="0"/>
              <a:t>Per- vs. Poly- vs. pharms/pesticides</a:t>
            </a:r>
          </a:p>
          <a:p>
            <a:r>
              <a:rPr lang="en-US" dirty="0" smtClean="0"/>
              <a:t>Manufacture</a:t>
            </a:r>
          </a:p>
          <a:p>
            <a:r>
              <a:rPr lang="en-US" dirty="0" smtClean="0"/>
              <a:t>Use</a:t>
            </a:r>
          </a:p>
          <a:p>
            <a:r>
              <a:rPr lang="en-US" dirty="0" smtClean="0"/>
              <a:t>Fire training activities</a:t>
            </a:r>
          </a:p>
          <a:p>
            <a:r>
              <a:rPr lang="en-US" dirty="0" smtClean="0"/>
              <a:t>Groundwater, surface water, drinking water, wastewater, and storm water issue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2" y="1528498"/>
            <a:ext cx="3773787" cy="12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3033849"/>
            <a:ext cx="4295503" cy="1288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5" y="4664664"/>
            <a:ext cx="2610394" cy="1350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46" y="4598125"/>
            <a:ext cx="2158789" cy="16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590</Words>
  <Application>Microsoft Office PowerPoint</Application>
  <PresentationFormat>Widescreen</PresentationFormat>
  <Paragraphs>158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Questrial</vt:lpstr>
      <vt:lpstr>Office Theme</vt:lpstr>
      <vt:lpstr>Current and Emerging Water Issues</vt:lpstr>
      <vt:lpstr>Acknowledgments/Crowd Sourcing </vt:lpstr>
      <vt:lpstr>PowerPoint Presentation</vt:lpstr>
      <vt:lpstr>Chemicals and Microbes</vt:lpstr>
      <vt:lpstr>Drinking Water</vt:lpstr>
      <vt:lpstr>Wastewater</vt:lpstr>
      <vt:lpstr>Stormwater</vt:lpstr>
      <vt:lpstr>Old Pollutants, New problems</vt:lpstr>
      <vt:lpstr>Fluorinated Chemicals</vt:lpstr>
      <vt:lpstr>New Pollutants</vt:lpstr>
      <vt:lpstr>Groundwater</vt:lpstr>
      <vt:lpstr>Watershed/Surface Waters</vt:lpstr>
      <vt:lpstr>Other decisions may affect water….</vt:lpstr>
      <vt:lpstr>Change is coming  Innovation is needed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and Emerging Water Issues</dc:title>
  <dc:creator>bill</dc:creator>
  <cp:lastModifiedBy>bill</cp:lastModifiedBy>
  <cp:revision>14</cp:revision>
  <dcterms:created xsi:type="dcterms:W3CDTF">2019-01-23T22:38:12Z</dcterms:created>
  <dcterms:modified xsi:type="dcterms:W3CDTF">2019-01-24T17:25:10Z</dcterms:modified>
</cp:coreProperties>
</file>