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28"/>
  </p:notesMasterIdLst>
  <p:handoutMasterIdLst>
    <p:handoutMasterId r:id="rId29"/>
  </p:handoutMasterIdLst>
  <p:sldIdLst>
    <p:sldId id="257" r:id="rId5"/>
    <p:sldId id="316" r:id="rId6"/>
    <p:sldId id="271" r:id="rId7"/>
    <p:sldId id="315" r:id="rId8"/>
    <p:sldId id="329" r:id="rId9"/>
    <p:sldId id="319" r:id="rId10"/>
    <p:sldId id="321" r:id="rId11"/>
    <p:sldId id="284" r:id="rId12"/>
    <p:sldId id="286" r:id="rId13"/>
    <p:sldId id="317" r:id="rId14"/>
    <p:sldId id="318" r:id="rId15"/>
    <p:sldId id="326" r:id="rId16"/>
    <p:sldId id="328" r:id="rId17"/>
    <p:sldId id="324" r:id="rId18"/>
    <p:sldId id="276" r:id="rId19"/>
    <p:sldId id="279" r:id="rId20"/>
    <p:sldId id="322" r:id="rId21"/>
    <p:sldId id="323" r:id="rId22"/>
    <p:sldId id="288" r:id="rId23"/>
    <p:sldId id="294" r:id="rId24"/>
    <p:sldId id="280" r:id="rId25"/>
    <p:sldId id="283" r:id="rId26"/>
    <p:sldId id="306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m, Hannah A (GOV)" initials="FHA(" lastIdx="2" clrIdx="0">
    <p:extLst>
      <p:ext uri="{19B8F6BF-5375-455C-9EA6-DF929625EA0E}">
        <p15:presenceInfo xmlns:p15="http://schemas.microsoft.com/office/powerpoint/2012/main" userId="S-1-5-21-1792647106-3466310756-1199696710-14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4267B2"/>
    <a:srgbClr val="000000"/>
    <a:srgbClr val="E8E8E8"/>
    <a:srgbClr val="0D0D0D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895" autoAdjust="0"/>
  </p:normalViewPr>
  <p:slideViewPr>
    <p:cSldViewPr snapToGrid="0">
      <p:cViewPr varScale="1">
        <p:scale>
          <a:sx n="97" d="100"/>
          <a:sy n="97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56076507155889E-2"/>
          <c:y val="0.13367076825878463"/>
          <c:w val="0.83680555555555558"/>
          <c:h val="0.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CC99FF"/>
              </a:solidFill>
            </c:spPr>
            <c:extLst>
              <c:ext xmlns:c16="http://schemas.microsoft.com/office/drawing/2014/chart" uri="{C3380CC4-5D6E-409C-BE32-E72D297353CC}">
                <c16:uniqueId val="{00000001-7789-41CC-B871-6C3F3433EB2F}"/>
              </c:ext>
            </c:extLst>
          </c:dPt>
          <c:dPt>
            <c:idx val="1"/>
            <c:bubble3D val="0"/>
            <c:explosion val="3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789-41CC-B871-6C3F3433EB2F}"/>
              </c:ext>
            </c:extLst>
          </c:dPt>
          <c:dPt>
            <c:idx val="2"/>
            <c:bubble3D val="0"/>
            <c:explosion val="8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7789-41CC-B871-6C3F3433EB2F}"/>
              </c:ext>
            </c:extLst>
          </c:dPt>
          <c:dPt>
            <c:idx val="3"/>
            <c:bubble3D val="0"/>
            <c:explosion val="7"/>
            <c:extLst>
              <c:ext xmlns:c16="http://schemas.microsoft.com/office/drawing/2014/chart" uri="{C3380CC4-5D6E-409C-BE32-E72D297353CC}">
                <c16:uniqueId val="{00000007-7789-41CC-B871-6C3F3433EB2F}"/>
              </c:ext>
            </c:extLst>
          </c:dPt>
          <c:dLbls>
            <c:dLbl>
              <c:idx val="0"/>
              <c:layout>
                <c:manualLayout>
                  <c:x val="-2.519080609959666E-2"/>
                  <c:y val="2.413156792336682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8559AF58-9C47-4F0C-AEA1-32D8D75814CC}" type="CATEGORYNAME">
                      <a:rPr lang="en-US" baseline="0">
                        <a:solidFill>
                          <a:srgbClr val="003865"/>
                        </a:solidFill>
                      </a:rPr>
                      <a:pPr>
                        <a:defRPr b="1"/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3865"/>
                        </a:solidFill>
                      </a:rPr>
                      <a:t>
</a:t>
                    </a:r>
                    <a:fld id="{C53F19A4-1A4B-48A2-B9E4-5463499A0FC4}" type="VALUE">
                      <a:rPr lang="en-US" baseline="0">
                        <a:solidFill>
                          <a:srgbClr val="003865"/>
                        </a:solidFill>
                      </a:rPr>
                      <a:pPr>
                        <a:defRPr b="1"/>
                      </a:pPr>
                      <a:t>[VALUE]</a:t>
                    </a:fld>
                    <a:r>
                      <a:rPr lang="en-US" baseline="0" dirty="0">
                        <a:solidFill>
                          <a:srgbClr val="003865"/>
                        </a:solidFill>
                      </a:rPr>
                      <a:t>
</a:t>
                    </a:r>
                    <a:fld id="{C3CDF09F-1930-4ADE-8CFA-5A7A30F67B54}" type="PERCENTAGE">
                      <a:rPr lang="en-US" baseline="0">
                        <a:solidFill>
                          <a:srgbClr val="003865"/>
                        </a:solidFill>
                      </a:rPr>
                      <a:pPr>
                        <a:defRPr b="1"/>
                      </a:pPr>
                      <a:t>[PERCENTAGE]</a:t>
                    </a:fld>
                    <a:endParaRPr lang="en-US" baseline="0" dirty="0">
                      <a:solidFill>
                        <a:srgbClr val="00386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37960511675854"/>
                      <c:h val="0.167542311739010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89-41CC-B871-6C3F3433EB2F}"/>
                </c:ext>
              </c:extLst>
            </c:dLbl>
            <c:dLbl>
              <c:idx val="1"/>
              <c:layout>
                <c:manualLayout>
                  <c:x val="-0.25177070167924254"/>
                  <c:y val="3.4846423524775787E-2"/>
                </c:manualLayout>
              </c:layout>
              <c:tx>
                <c:rich>
                  <a:bodyPr/>
                  <a:lstStyle/>
                  <a:p>
                    <a:fld id="{83E0756D-90AE-4352-8F84-C8C6FB4192F1}" type="CATEGORYNAME">
                      <a:rPr lang="en-US" b="1">
                        <a:solidFill>
                          <a:srgbClr val="003865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rgbClr val="003865"/>
                        </a:solidFill>
                      </a:rPr>
                      <a:t>
</a:t>
                    </a:r>
                    <a:fld id="{F9C255B3-1338-4C02-B914-3D83BC84A1EB}" type="VALUE">
                      <a:rPr lang="en-US" b="1" baseline="0">
                        <a:solidFill>
                          <a:srgbClr val="003865"/>
                        </a:solidFill>
                      </a:rPr>
                      <a:pPr/>
                      <a:t>[VALUE]</a:t>
                    </a:fld>
                    <a:r>
                      <a:rPr lang="en-US" b="1" baseline="0" dirty="0">
                        <a:solidFill>
                          <a:srgbClr val="003865"/>
                        </a:solidFill>
                      </a:rPr>
                      <a:t>
</a:t>
                    </a:r>
                    <a:fld id="{ABE4FEFC-110A-4F20-9AD5-2FFDD91459D4}" type="PERCENTAGE">
                      <a:rPr lang="en-US" b="1" baseline="0">
                        <a:solidFill>
                          <a:srgbClr val="003865"/>
                        </a:solidFill>
                      </a:rPr>
                      <a:pPr/>
                      <a:t>[PERCENTAGE]</a:t>
                    </a:fld>
                    <a:endParaRPr lang="en-US" b="1" baseline="0" dirty="0">
                      <a:solidFill>
                        <a:srgbClr val="003865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89-41CC-B871-6C3F3433EB2F}"/>
                </c:ext>
              </c:extLst>
            </c:dLbl>
            <c:dLbl>
              <c:idx val="2"/>
              <c:layout>
                <c:manualLayout>
                  <c:x val="0.19756286389216549"/>
                  <c:y val="-0.2331792219617979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E70F7F2E-9419-4890-9EC4-9C6D2EBE51A7}" type="CATEGORYNAME">
                      <a:rPr lang="en-US" b="1" smtClean="0">
                        <a:solidFill>
                          <a:srgbClr val="003865"/>
                        </a:solidFill>
                      </a:rPr>
                      <a:pPr>
                        <a:defRPr b="1"/>
                      </a:pPr>
                      <a:t>[CATEGORY NAME]</a:t>
                    </a:fld>
                    <a:endParaRPr lang="en-US" b="1" baseline="0" dirty="0" smtClean="0">
                      <a:solidFill>
                        <a:srgbClr val="003865"/>
                      </a:solidFill>
                    </a:endParaRPr>
                  </a:p>
                  <a:p>
                    <a:pPr>
                      <a:defRPr b="1"/>
                    </a:pPr>
                    <a:fld id="{89C9CCE9-C611-458C-8059-C13BE568DBCE}" type="VALUE">
                      <a:rPr lang="en-US" b="1" baseline="0" smtClean="0">
                        <a:solidFill>
                          <a:srgbClr val="003865"/>
                        </a:solidFill>
                      </a:rPr>
                      <a:pPr>
                        <a:defRPr b="1"/>
                      </a:pPr>
                      <a:t>[VALUE]</a:t>
                    </a:fld>
                    <a:r>
                      <a:rPr lang="en-US" b="1" baseline="0" dirty="0" smtClean="0">
                        <a:solidFill>
                          <a:srgbClr val="003865"/>
                        </a:solidFill>
                      </a:rPr>
                      <a:t> </a:t>
                    </a:r>
                  </a:p>
                  <a:p>
                    <a:pPr>
                      <a:defRPr b="1"/>
                    </a:pPr>
                    <a:fld id="{7093C048-0E10-418B-A9C0-A535E4567107}" type="PERCENTAGE">
                      <a:rPr lang="en-US" b="1" baseline="0" smtClean="0">
                        <a:solidFill>
                          <a:srgbClr val="003865"/>
                        </a:solidFill>
                      </a:rPr>
                      <a:pPr>
                        <a:defRPr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89030780016203"/>
                      <c:h val="0.228612342093025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89-41CC-B871-6C3F3433EB2F}"/>
                </c:ext>
              </c:extLst>
            </c:dLbl>
            <c:dLbl>
              <c:idx val="3"/>
              <c:layout>
                <c:manualLayout>
                  <c:x val="5.9042067530451804E-2"/>
                  <c:y val="-2.7553463516649629E-3"/>
                </c:manualLayout>
              </c:layout>
              <c:tx>
                <c:rich>
                  <a:bodyPr/>
                  <a:lstStyle/>
                  <a:p>
                    <a:fld id="{5BE59712-6B39-4E03-9817-2BE4142BDFB9}" type="CATEGORYNAME">
                      <a:rPr lang="en-US" dirty="0">
                        <a:solidFill>
                          <a:srgbClr val="003865"/>
                        </a:solidFill>
                      </a:rPr>
                      <a:pPr/>
                      <a:t>[CATEGORY NAME]</a:t>
                    </a:fld>
                    <a:endParaRPr lang="en-US" baseline="0" dirty="0">
                      <a:solidFill>
                        <a:srgbClr val="003865"/>
                      </a:solidFill>
                    </a:endParaRPr>
                  </a:p>
                  <a:p>
                    <a:fld id="{6A82DC47-C34B-4E9E-978A-BD5D8B5A7F65}" type="VALUE">
                      <a:rPr lang="en-US" dirty="0">
                        <a:solidFill>
                          <a:srgbClr val="003865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003865"/>
                      </a:solidFill>
                    </a:endParaRPr>
                  </a:p>
                  <a:p>
                    <a:fld id="{9E44F999-B1B6-4699-834B-2E11F1280BFC}" type="PERCENTAGE">
                      <a:rPr lang="en-US" dirty="0">
                        <a:solidFill>
                          <a:srgbClr val="003865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789-41CC-B871-6C3F3433EB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HUTD</c:v>
                </c:pt>
                <c:pt idx="1">
                  <c:v>Misc. Special Revenue</c:v>
                </c:pt>
                <c:pt idx="2">
                  <c:v>Trunk Hwy.</c:v>
                </c:pt>
                <c:pt idx="3">
                  <c:v>General Fund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20971</c:v>
                </c:pt>
                <c:pt idx="1">
                  <c:v>142016</c:v>
                </c:pt>
                <c:pt idx="2">
                  <c:v>216046</c:v>
                </c:pt>
                <c:pt idx="3">
                  <c:v>34423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89-41CC-B871-6C3F3433E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397718028518716E-2"/>
          <c:y val="0.14249998146314638"/>
          <c:w val="0.875"/>
          <c:h val="0.85750000000000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04E7-40CE-9492-15E9A4EF723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04E7-40CE-9492-15E9A4EF723D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</c:spPr>
            <c:extLst>
              <c:ext xmlns:c16="http://schemas.microsoft.com/office/drawing/2014/chart" uri="{C3380CC4-5D6E-409C-BE32-E72D297353CC}">
                <c16:uniqueId val="{00000005-04E7-40CE-9492-15E9A4EF723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04E7-40CE-9492-15E9A4EF723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04E7-40CE-9492-15E9A4EF723D}"/>
              </c:ext>
            </c:extLst>
          </c:dPt>
          <c:dLbls>
            <c:dLbl>
              <c:idx val="0"/>
              <c:layout>
                <c:manualLayout>
                  <c:x val="-0.17010197221544787"/>
                  <c:y val="-0.16633485964563019"/>
                </c:manualLayout>
              </c:layout>
              <c:tx>
                <c:rich>
                  <a:bodyPr/>
                  <a:lstStyle/>
                  <a:p>
                    <a:fld id="{D9300ACD-E9EF-411F-8828-10FA276620D9}" type="CATEGORYNAME">
                      <a:rPr lang="en-US" b="1">
                        <a:solidFill>
                          <a:srgbClr val="003865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rgbClr val="003865"/>
                      </a:solidFill>
                    </a:endParaRPr>
                  </a:p>
                  <a:p>
                    <a:fld id="{2CC8A357-E8E1-461F-BA68-02063A0D101E}" type="VALUE">
                      <a:rPr lang="en-US" b="1">
                        <a:solidFill>
                          <a:srgbClr val="003865"/>
                        </a:solidFill>
                      </a:rPr>
                      <a:pPr/>
                      <a:t>[VALUE]</a:t>
                    </a:fld>
                    <a:endParaRPr lang="en-US" b="1" baseline="0" dirty="0">
                      <a:solidFill>
                        <a:srgbClr val="003865"/>
                      </a:solidFill>
                    </a:endParaRPr>
                  </a:p>
                  <a:p>
                    <a:fld id="{CFA7A2CB-E30C-4109-88D8-17AA861972FB}" type="PERCENTAGE">
                      <a:rPr lang="en-US" b="1">
                        <a:solidFill>
                          <a:srgbClr val="003865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75406683952703"/>
                      <c:h val="0.24226638954865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E7-40CE-9492-15E9A4EF723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3C9C06-179A-434A-BD3F-E936BDB6B0D4}" type="CATEGORYNAME">
                      <a:rPr lang="en-US" b="1">
                        <a:solidFill>
                          <a:srgbClr val="003865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rgbClr val="003865"/>
                      </a:solidFill>
                    </a:endParaRPr>
                  </a:p>
                  <a:p>
                    <a:fld id="{05B7BDD8-A950-446B-B92E-80EC44F8B84F}" type="VALUE">
                      <a:rPr lang="en-US" b="1">
                        <a:solidFill>
                          <a:srgbClr val="003865"/>
                        </a:solidFill>
                      </a:rPr>
                      <a:pPr/>
                      <a:t>[VALUE]</a:t>
                    </a:fld>
                    <a:endParaRPr lang="en-US" b="1" baseline="0" dirty="0">
                      <a:solidFill>
                        <a:srgbClr val="003865"/>
                      </a:solidFill>
                    </a:endParaRPr>
                  </a:p>
                  <a:p>
                    <a:fld id="{4DC4F879-37F3-4B67-9C8C-8C27A4840E71}" type="PERCENTAGE">
                      <a:rPr lang="en-US" b="1">
                        <a:solidFill>
                          <a:srgbClr val="003865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E7-40CE-9492-15E9A4EF723D}"/>
                </c:ext>
              </c:extLst>
            </c:dLbl>
            <c:dLbl>
              <c:idx val="2"/>
              <c:layout>
                <c:manualLayout>
                  <c:x val="-0.13578593481828677"/>
                  <c:y val="7.1329812693038631E-3"/>
                </c:manualLayout>
              </c:layout>
              <c:tx>
                <c:rich>
                  <a:bodyPr/>
                  <a:lstStyle/>
                  <a:p>
                    <a:fld id="{71205688-4D6B-49B6-AA79-3EAB4FBDBE15}" type="CATEGORYNAME">
                      <a:rPr lang="en-US" b="1">
                        <a:solidFill>
                          <a:srgbClr val="003865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rgbClr val="003865"/>
                      </a:solidFill>
                    </a:endParaRPr>
                  </a:p>
                  <a:p>
                    <a:fld id="{7F470B79-32EF-4F57-BE7B-0C79297AA7C9}" type="VALUE">
                      <a:rPr lang="en-US" b="1">
                        <a:solidFill>
                          <a:srgbClr val="003865"/>
                        </a:solidFill>
                      </a:rPr>
                      <a:pPr/>
                      <a:t>[VALUE]</a:t>
                    </a:fld>
                    <a:endParaRPr lang="en-US" b="1" baseline="0" dirty="0">
                      <a:solidFill>
                        <a:srgbClr val="003865"/>
                      </a:solidFill>
                    </a:endParaRPr>
                  </a:p>
                  <a:p>
                    <a:fld id="{B412CBE5-12C2-43FD-926D-DBF440D02F51}" type="PERCENTAGE">
                      <a:rPr lang="en-US" b="1">
                        <a:solidFill>
                          <a:srgbClr val="003865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60421953625962"/>
                      <c:h val="0.17440152822360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E7-40CE-9492-15E9A4EF72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E7-40CE-9492-15E9A4EF72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E7-40CE-9492-15E9A4EF72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rgbClr val="013D73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Total Compensation</c:v>
                </c:pt>
                <c:pt idx="1">
                  <c:v>Operating costs</c:v>
                </c:pt>
                <c:pt idx="2">
                  <c:v>Local Assistance</c:v>
                </c:pt>
                <c:pt idx="3">
                  <c:v>Transfers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265618</c:v>
                </c:pt>
                <c:pt idx="1">
                  <c:v>143898</c:v>
                </c:pt>
                <c:pt idx="2">
                  <c:v>3940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E7-40CE-9492-15E9A4EF7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3/20/2019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2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6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6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65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4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0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7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12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37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18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9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ECN does not have a 2019 budget request,</a:t>
            </a:r>
            <a:r>
              <a:rPr lang="en-US" baseline="0" dirty="0" smtClean="0"/>
              <a:t> you will see them in an upcoming hearing with a policy request for the committee.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9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60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1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64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32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2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14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1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8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31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6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4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1"/>
            <a:ext cx="12192000" cy="202018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781409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rgbClr val="003865"/>
                </a:solidFill>
              </a:defRPr>
            </a:lvl1pPr>
          </a:lstStyle>
          <a:p>
            <a:r>
              <a:rPr lang="en-US" dirty="0"/>
              <a:t>Click to edit slideshow title</a:t>
            </a:r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0EBEF-9661-401D-8EF2-E45D119D5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10" y="261979"/>
            <a:ext cx="7980180" cy="1481813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7ACC247-860D-4B41-8CB8-AD486921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C1FC-E160-44F2-9DC5-2C2D49586429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018173-23AA-4C7A-9843-BD99BE2A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2E876F-AD4C-4ABC-A2B4-16C502BA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8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5DD9F47-9B21-4E88-8914-510628150184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91AC478-BEBB-4EF6-85D3-559EDD7B4FE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C2DC442-5904-4B26-9E05-E724521CD3E2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89BF437-7092-4A8E-88A3-EC785811FAE1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5D2DDAA-2DAE-4326-AA26-2F17BCC3AC4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9844093-5242-411F-ADA1-5232E2952478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2152B305-DF5E-42B4-9DD4-4E845286AD1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020742"/>
            <a:ext cx="12192000" cy="483725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97B49-6BEB-4644-A06F-3EE5EDFD5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5C434-600C-4032-A118-66491D92A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65" y="295654"/>
            <a:ext cx="8555070" cy="1588562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88C48A8E-FBAF-4031-85A8-1422033D1C1D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7EBBC-65E6-4EEB-BF32-ADA23335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DB2971-BB52-4E5E-B938-15BC5B90009A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197C0-A350-4963-B250-58254C9F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Minnesota | mn.gov/URL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1749E-23F9-44A1-98D9-569177AD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EFC1C3-6FA5-4538-993F-87C725775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9299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2893260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9E88FF-E18A-48C6-B95E-F209F9277FAA}"/>
              </a:ext>
            </a:extLst>
          </p:cNvPr>
          <p:cNvSpPr/>
          <p:nvPr userDrawn="1"/>
        </p:nvSpPr>
        <p:spPr>
          <a:xfrm>
            <a:off x="4337825" y="0"/>
            <a:ext cx="7854176" cy="6353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52723" y="432663"/>
            <a:ext cx="9618920" cy="54133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52723" y="995373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FBBEA9DD-8071-425F-AC4B-AF545069A18A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Minnesota | mn.gov/URL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)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screenshot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AD353-D2C5-47D7-982C-8D5BF1F668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73" y="6425716"/>
            <a:ext cx="569495" cy="2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1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E008AE-D428-454F-97DF-A63EE5EAB3D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281785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2817850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4623083"/>
            <a:ext cx="10515600" cy="15794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8D82C-DBEA-409D-B921-E9DE3A3AC97E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One Minnesota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mn.gov/URL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 descr="State of Minnesota logo">
            <a:extLst>
              <a:ext uri="{FF2B5EF4-FFF2-40B4-BE49-F238E27FC236}">
                <a16:creationId xmlns:a16="http://schemas.microsoft.com/office/drawing/2014/main" id="{CDEB8994-75CC-4D8F-BEF3-8739C060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D8467-A9AB-406B-AA3D-4BD7ACB44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2" y="200350"/>
            <a:ext cx="6985836" cy="12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slideshow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D5471-51DB-49B2-9E52-7BAF45BF8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" y="6018322"/>
            <a:ext cx="4181181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66514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l">
              <a:defRPr sz="6000">
                <a:solidFill>
                  <a:srgbClr val="003865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838342" y="6320209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D5471-51DB-49B2-9E52-7BAF45BF8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94" y="172666"/>
            <a:ext cx="4577705" cy="85001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7A1DB17-50B7-4110-8AC2-B5FA5A2DEDA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66699" y="4761696"/>
            <a:ext cx="11658600" cy="1295182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0038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/>
              <a:t>Click to edit subtitle text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EFCB81E-CBAD-4667-BB09-0C205FC26DFD}"/>
              </a:ext>
            </a:extLst>
          </p:cNvPr>
          <p:cNvSpPr/>
          <p:nvPr userDrawn="1"/>
        </p:nvSpPr>
        <p:spPr bwMode="auto">
          <a:xfrm>
            <a:off x="0" y="4761696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363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928C2-3303-4171-A13A-393FE9271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94" y="172665"/>
            <a:ext cx="4577705" cy="850019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66514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838342" y="6320209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 Minnesota | mn.gov/URL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7A1DB17-50B7-4110-8AC2-B5FA5A2DEDA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66699" y="4761696"/>
            <a:ext cx="11658600" cy="1295182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0038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tx1"/>
                </a:solidFill>
              </a:rPr>
              <a:t>Click to edit subtitle text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EFCB81E-CBAD-4667-BB09-0C205FC26DFD}"/>
              </a:ext>
            </a:extLst>
          </p:cNvPr>
          <p:cNvSpPr/>
          <p:nvPr userDrawn="1"/>
        </p:nvSpPr>
        <p:spPr bwMode="auto">
          <a:xfrm>
            <a:off x="0" y="4761696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94E47-FB05-4954-9E96-89E70A419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73" y="6425716"/>
            <a:ext cx="569495" cy="2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D6BDE56-F3C9-4FAF-9315-F8909B73384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F23E9B0-935C-4DDE-BF90-7BE95CBAE09C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1A16BCA-6A1B-4EF6-A35A-B8E162ED640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9BEBEA-F13C-4655-8E10-0CE21FEFD7C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 descr="State of Minnesota logo">
            <a:extLst>
              <a:ext uri="{FF2B5EF4-FFF2-40B4-BE49-F238E27FC236}">
                <a16:creationId xmlns:a16="http://schemas.microsoft.com/office/drawing/2014/main" id="{D2445326-56F2-4711-852D-4D682988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787" r:id="rId3"/>
    <p:sldLayoutId id="2147483833" r:id="rId4"/>
    <p:sldLayoutId id="2147483834" r:id="rId5"/>
    <p:sldLayoutId id="2147483712" r:id="rId6"/>
    <p:sldLayoutId id="2147483795" r:id="rId7"/>
    <p:sldLayoutId id="2147483790" r:id="rId8"/>
    <p:sldLayoutId id="2147483780" r:id="rId9"/>
    <p:sldLayoutId id="2147483832" r:id="rId10"/>
    <p:sldLayoutId id="2147483744" r:id="rId11"/>
    <p:sldLayoutId id="2147483793" r:id="rId12"/>
    <p:sldLayoutId id="2147483767" r:id="rId13"/>
    <p:sldLayoutId id="2147483771" r:id="rId14"/>
    <p:sldLayoutId id="2147483772" r:id="rId15"/>
    <p:sldLayoutId id="2147483820" r:id="rId16"/>
    <p:sldLayoutId id="2147483829" r:id="rId17"/>
    <p:sldLayoutId id="2147483732" r:id="rId18"/>
    <p:sldLayoutId id="2147483733" r:id="rId19"/>
    <p:sldLayoutId id="2147483750" r:id="rId20"/>
    <p:sldLayoutId id="2147483823" r:id="rId21"/>
    <p:sldLayoutId id="2147483825" r:id="rId22"/>
    <p:sldLayoutId id="2147483797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86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6B2A5-81F6-493A-8328-0DB7A156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39A-6CEB-40A6-B8CC-C4B9206B359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EC0D4-7813-4301-B1A7-0B856DED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 Minnesota | dps.mn.gov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C3F42-B1F4-452C-A306-DB9BFB43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75029-6280-4D99-A3B9-EF0B7308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Department of Public Safety</a:t>
            </a:r>
            <a:br>
              <a:rPr lang="en-US" dirty="0" smtClean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FY20-21 Budget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09F56-E12A-45DC-8F23-E8995176A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21" y="5777381"/>
            <a:ext cx="3946358" cy="5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8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rgbClr val="FFFFFF"/>
                </a:solidFill>
                <a:ea typeface="+mn-ea"/>
                <a:cs typeface="+mn-cs"/>
              </a:rPr>
              <a:t>Driver and Vehicle Development</a:t>
            </a:r>
            <a:endParaRPr lang="en-US" sz="40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3865"/>
                </a:solidFill>
              </a:rPr>
              <a:t>2019 Governor’s Budget Recommendation: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3865"/>
                </a:solidFill>
              </a:rPr>
              <a:t>The Governor’s recommended funding will allow: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3865"/>
                </a:solidFill>
              </a:rPr>
              <a:t>MNIT </a:t>
            </a:r>
            <a:r>
              <a:rPr lang="en-US" sz="2000" dirty="0">
                <a:solidFill>
                  <a:srgbClr val="003865"/>
                </a:solidFill>
              </a:rPr>
              <a:t>to finish the optimization of the MNLARS vehicle </a:t>
            </a:r>
            <a:r>
              <a:rPr lang="en-US" sz="2000" dirty="0" smtClean="0">
                <a:solidFill>
                  <a:srgbClr val="003865"/>
                </a:solidFill>
              </a:rPr>
              <a:t>system</a:t>
            </a:r>
            <a:endParaRPr lang="en-US" sz="2000" dirty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3865"/>
                </a:solidFill>
              </a:rPr>
              <a:t>Build </a:t>
            </a:r>
            <a:r>
              <a:rPr lang="en-US" sz="2000" dirty="0">
                <a:solidFill>
                  <a:srgbClr val="003865"/>
                </a:solidFill>
              </a:rPr>
              <a:t>in the functionality DVS and their business partners </a:t>
            </a:r>
            <a:r>
              <a:rPr lang="en-US" sz="2000" dirty="0" smtClean="0">
                <a:solidFill>
                  <a:srgbClr val="003865"/>
                </a:solidFill>
              </a:rPr>
              <a:t>(deputy </a:t>
            </a:r>
            <a:r>
              <a:rPr lang="en-US" sz="2000" dirty="0">
                <a:solidFill>
                  <a:srgbClr val="003865"/>
                </a:solidFill>
              </a:rPr>
              <a:t>registrars, auto dealers) </a:t>
            </a:r>
            <a:r>
              <a:rPr lang="en-US" sz="2000" dirty="0" smtClean="0">
                <a:solidFill>
                  <a:srgbClr val="003865"/>
                </a:solidFill>
              </a:rPr>
              <a:t>need</a:t>
            </a:r>
            <a:endParaRPr lang="en-US" sz="2000" dirty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3865"/>
                </a:solidFill>
              </a:rPr>
              <a:t>Migrate </a:t>
            </a:r>
            <a:r>
              <a:rPr lang="en-US" sz="2000" dirty="0">
                <a:solidFill>
                  <a:srgbClr val="003865"/>
                </a:solidFill>
              </a:rPr>
              <a:t>the remaining systems from the costly mainframe legacy </a:t>
            </a:r>
            <a:r>
              <a:rPr lang="en-US" sz="2000" dirty="0" smtClean="0">
                <a:solidFill>
                  <a:srgbClr val="003865"/>
                </a:solidFill>
              </a:rPr>
              <a:t>environment</a:t>
            </a:r>
            <a:endParaRPr lang="en-US" sz="2000" dirty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3865"/>
                </a:solidFill>
              </a:rPr>
              <a:t>Optimization </a:t>
            </a:r>
            <a:r>
              <a:rPr lang="en-US" sz="2000" dirty="0">
                <a:solidFill>
                  <a:srgbClr val="003865"/>
                </a:solidFill>
              </a:rPr>
              <a:t>of </a:t>
            </a:r>
            <a:r>
              <a:rPr lang="en-US" sz="2000" dirty="0" smtClean="0">
                <a:solidFill>
                  <a:srgbClr val="003865"/>
                </a:solidFill>
              </a:rPr>
              <a:t>Phase </a:t>
            </a:r>
            <a:r>
              <a:rPr lang="en-US" sz="2000" dirty="0">
                <a:solidFill>
                  <a:srgbClr val="003865"/>
                </a:solidFill>
              </a:rPr>
              <a:t>2 of the FAST driver system.</a:t>
            </a:r>
            <a:endParaRPr lang="en-US" sz="2000" dirty="0" smtClean="0">
              <a:solidFill>
                <a:srgbClr val="003865"/>
              </a:solidFill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003865"/>
              </a:solidFill>
            </a:endParaRPr>
          </a:p>
          <a:p>
            <a:pPr lvl="1"/>
            <a:endParaRPr lang="en-US" sz="2400" b="1" dirty="0" smtClean="0">
              <a:solidFill>
                <a:srgbClr val="003865"/>
              </a:solidFill>
            </a:endParaRP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3865"/>
                </a:solidFill>
              </a:rPr>
              <a:t>General Fund |$20.335M FY20 | $17.335M FY21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rgbClr val="FFFFFF"/>
                </a:solidFill>
                <a:ea typeface="+mn-ea"/>
                <a:cs typeface="+mn-cs"/>
              </a:rPr>
              <a:t>Driver and Vehicle Ongoing </a:t>
            </a:r>
            <a:r>
              <a:rPr lang="en-US" sz="4000" dirty="0">
                <a:solidFill>
                  <a:srgbClr val="FFFFFF"/>
                </a:solidFill>
                <a:ea typeface="+mn-ea"/>
                <a:cs typeface="+mn-cs"/>
              </a:rPr>
              <a:t>Maintenance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003865"/>
                </a:solidFill>
              </a:rPr>
              <a:t>2019 Governor’s Budget Recommendation: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3865"/>
                </a:solidFill>
              </a:rPr>
              <a:t>Support </a:t>
            </a:r>
            <a:r>
              <a:rPr lang="en-US" sz="2600" b="1" dirty="0">
                <a:solidFill>
                  <a:srgbClr val="003865"/>
                </a:solidFill>
              </a:rPr>
              <a:t>the ongoing operation and maintenance costs of the new driver system and </a:t>
            </a:r>
            <a:r>
              <a:rPr lang="en-US" sz="2600" b="1" dirty="0" smtClean="0">
                <a:solidFill>
                  <a:srgbClr val="003865"/>
                </a:solidFill>
              </a:rPr>
              <a:t>vehicle system</a:t>
            </a:r>
            <a:endParaRPr lang="en-US" sz="2400" b="1" dirty="0">
              <a:solidFill>
                <a:srgbClr val="003865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3865"/>
                </a:solidFill>
                <a:latin typeface="Calibri"/>
                <a:cs typeface="+mn-cs"/>
              </a:rPr>
              <a:t> </a:t>
            </a:r>
            <a:endParaRPr lang="en-US" sz="1000" dirty="0">
              <a:solidFill>
                <a:srgbClr val="003865"/>
              </a:solidFill>
              <a:latin typeface="Calibri"/>
              <a:cs typeface="+mn-cs"/>
            </a:endParaRPr>
          </a:p>
          <a:p>
            <a:pPr marL="457200" lvl="1" indent="0" algn="ctr">
              <a:buNone/>
            </a:pPr>
            <a:endParaRPr lang="en-US" sz="2000" b="1" dirty="0" smtClean="0">
              <a:solidFill>
                <a:srgbClr val="003865"/>
              </a:solidFill>
            </a:endParaRPr>
          </a:p>
          <a:p>
            <a:pPr marL="457200" lvl="1" indent="0" algn="ctr">
              <a:buNone/>
            </a:pPr>
            <a:r>
              <a:rPr lang="en-US" sz="2200" b="1" dirty="0" smtClean="0">
                <a:solidFill>
                  <a:srgbClr val="003865"/>
                </a:solidFill>
              </a:rPr>
              <a:t>$14.66M FY20 | $16M FY 21 : Ongoing </a:t>
            </a:r>
          </a:p>
          <a:p>
            <a:pPr marL="457200" lvl="1" indent="0" algn="ctr">
              <a:buNone/>
            </a:pPr>
            <a:r>
              <a:rPr lang="en-US" sz="2200" b="1" dirty="0" smtClean="0">
                <a:solidFill>
                  <a:srgbClr val="003865"/>
                </a:solidFill>
              </a:rPr>
              <a:t>Funded </a:t>
            </a:r>
            <a:r>
              <a:rPr lang="en-US" sz="2200" b="1" dirty="0">
                <a:solidFill>
                  <a:srgbClr val="003865"/>
                </a:solidFill>
              </a:rPr>
              <a:t>with a $2.00 transaction fee on vehicle and driver license transactions 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rgbClr val="FFFFFF"/>
                </a:solidFill>
                <a:ea typeface="+mn-ea"/>
                <a:cs typeface="+mn-cs"/>
              </a:rPr>
              <a:t>Driver and Vehicle Services Staffing</a:t>
            </a:r>
            <a:endParaRPr lang="en-US" sz="40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65EBE-5451-4251-A681-4941740E7E4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Minnesota 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2019 Governor’s Budget Recommendation: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</a:rPr>
              <a:t>Driver and Vehicle Services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</a:rPr>
              <a:t> Customer Service Improvement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3865"/>
              </a:solidFill>
              <a:effectLst/>
              <a:uLnTx/>
              <a:uFillTx/>
            </a:endParaRPr>
          </a:p>
          <a:p>
            <a:r>
              <a:rPr lang="en-US" sz="2200" dirty="0"/>
              <a:t>Meet target metrics: Title, driver’s license, and disability certificate turnaround; call center wait time</a:t>
            </a:r>
          </a:p>
          <a:p>
            <a:r>
              <a:rPr lang="en-US" sz="2200" dirty="0"/>
              <a:t>Enhance financial oversight and auditing capabilities</a:t>
            </a:r>
          </a:p>
          <a:p>
            <a:r>
              <a:rPr lang="en-US" sz="2200" dirty="0"/>
              <a:t>Review and process refunds owed to customers for overpayment</a:t>
            </a:r>
          </a:p>
          <a:p>
            <a:r>
              <a:rPr lang="en-US" sz="2200" dirty="0"/>
              <a:t>Increase ability to schedule timely road tests to address increased demand</a:t>
            </a:r>
          </a:p>
          <a:p>
            <a:r>
              <a:rPr lang="en-US" sz="2200" dirty="0"/>
              <a:t>Add driver evaluators in Greater Minnesota to provide better service and reduce travel time </a:t>
            </a:r>
          </a:p>
          <a:p>
            <a:r>
              <a:rPr lang="en-US" sz="2200" dirty="0"/>
              <a:t>Improve vehicle inspection services</a:t>
            </a:r>
          </a:p>
          <a:p>
            <a:r>
              <a:rPr lang="en-US" sz="2200" dirty="0"/>
              <a:t>Ensure access to DVS data is monitored and tightly protected</a:t>
            </a:r>
          </a:p>
          <a:p>
            <a:r>
              <a:rPr lang="en-US" sz="2200" dirty="0"/>
              <a:t>Issue highly-regulated credentials with all required documents and </a:t>
            </a:r>
            <a:r>
              <a:rPr lang="en-US" sz="2200" dirty="0" smtClean="0"/>
              <a:t>verification</a:t>
            </a:r>
            <a:endParaRPr lang="en-US" sz="2000" b="1" dirty="0">
              <a:solidFill>
                <a:srgbClr val="003865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Revenue Fund – Proposed Fee Increases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358581"/>
            <a:ext cx="10515600" cy="909094"/>
          </a:xfrm>
        </p:spPr>
        <p:txBody>
          <a:bodyPr numCol="2">
            <a:normAutofit fontScale="85000" lnSpcReduction="20000"/>
          </a:bodyPr>
          <a:lstStyle/>
          <a:p>
            <a:pPr marL="109728" lvl="0" indent="0" algn="ctr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r>
              <a:rPr lang="en-US" sz="24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Special Revenue Fund </a:t>
            </a:r>
          </a:p>
          <a:p>
            <a:pPr marL="109728" lvl="0" indent="0" algn="ctr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r>
              <a:rPr lang="en-US" sz="24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$7.595M FY20 | $7.488M FY21 </a:t>
            </a:r>
          </a:p>
          <a:p>
            <a:pPr marL="109728" lvl="0" indent="0" algn="ctr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r>
              <a:rPr lang="en-US" sz="24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$6.358M : </a:t>
            </a:r>
            <a:r>
              <a:rPr lang="en-US" sz="2400" b="1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Ongoing</a:t>
            </a:r>
            <a:endParaRPr lang="en-US" sz="2400" b="1" dirty="0">
              <a:solidFill>
                <a:srgbClr val="17406D">
                  <a:lumMod val="75000"/>
                </a:srgbClr>
              </a:solidFill>
              <a:latin typeface="Franklin Gothic Medium"/>
            </a:endParaRPr>
          </a:p>
          <a:p>
            <a:pPr marL="109728" lvl="0" indent="0" algn="ctr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r>
              <a:rPr lang="en-US" sz="2400" b="1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HUTD</a:t>
            </a:r>
            <a:r>
              <a:rPr lang="en-US" sz="24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/>
            </a:r>
            <a:br>
              <a:rPr lang="en-US" sz="24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</a:br>
            <a:r>
              <a:rPr lang="en-US" sz="24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$471,000 </a:t>
            </a:r>
            <a:r>
              <a:rPr lang="en-US" sz="2400" b="1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FY20/21</a:t>
            </a:r>
          </a:p>
          <a:p>
            <a:pPr marL="109728" lvl="0" indent="0" algn="ctr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r>
              <a:rPr lang="en-US" sz="2400" b="1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$</a:t>
            </a:r>
            <a:r>
              <a:rPr lang="en-US" sz="24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465,000 : </a:t>
            </a:r>
            <a:r>
              <a:rPr lang="en-US" sz="2400" b="1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Ongoing</a:t>
            </a:r>
            <a:endParaRPr lang="en-US" sz="2400" b="1" dirty="0">
              <a:solidFill>
                <a:srgbClr val="17406D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594624"/>
            <a:ext cx="10515600" cy="3763957"/>
          </a:xfrm>
        </p:spPr>
        <p:txBody>
          <a:bodyPr numCol="2">
            <a:normAutofit fontScale="92500" lnSpcReduction="10000"/>
          </a:bodyPr>
          <a:lstStyle/>
          <a:p>
            <a:pPr marL="365760" lvl="0" indent="-256032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•"/>
              <a:defRPr/>
            </a:pPr>
            <a:r>
              <a:rPr lang="en-US" sz="19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Single plate: $6.50 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Assessed every 7 years last raised 2007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Current fee: $4.50</a:t>
            </a:r>
          </a:p>
          <a:p>
            <a:pPr marL="109728" lvl="0" indent="0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endParaRPr lang="en-US" sz="1900" dirty="0">
              <a:solidFill>
                <a:srgbClr val="17406D">
                  <a:lumMod val="75000"/>
                </a:srgbClr>
              </a:solidFill>
              <a:latin typeface="Franklin Gothic Medium"/>
            </a:endParaRPr>
          </a:p>
          <a:p>
            <a:pPr marL="365760" lvl="0" indent="-256032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•"/>
              <a:defRPr/>
            </a:pPr>
            <a:r>
              <a:rPr lang="en-US" sz="19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Double plate: $8.40 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Assessed every 7 years last raised 2007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Current fee: $6.00</a:t>
            </a:r>
          </a:p>
          <a:p>
            <a:pPr marL="109728" lvl="0" indent="0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endParaRPr lang="en-US" sz="1900" dirty="0">
              <a:solidFill>
                <a:srgbClr val="17406D">
                  <a:lumMod val="75000"/>
                </a:srgbClr>
              </a:solidFill>
              <a:latin typeface="Franklin Gothic Medium"/>
            </a:endParaRPr>
          </a:p>
          <a:p>
            <a:pPr marL="365760" lvl="0" indent="-256032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•"/>
              <a:defRPr/>
            </a:pPr>
            <a:r>
              <a:rPr lang="en-US" sz="19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Duplicate stickers: $1.50 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Assessed only when a customer loses stickers last raised prior to 2003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Current fee: $</a:t>
            </a:r>
            <a:r>
              <a:rPr lang="en-US" sz="1900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1.00</a:t>
            </a:r>
          </a:p>
          <a:p>
            <a:pPr marL="411480" lvl="1" indent="0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None/>
              <a:defRPr/>
            </a:pPr>
            <a:endParaRPr lang="en-US" sz="1900" dirty="0">
              <a:solidFill>
                <a:srgbClr val="17406D">
                  <a:lumMod val="75000"/>
                </a:srgbClr>
              </a:solidFill>
              <a:latin typeface="Franklin Gothic Medium"/>
            </a:endParaRPr>
          </a:p>
          <a:p>
            <a:pPr marL="365760" lvl="0" indent="-256032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•"/>
              <a:defRPr/>
            </a:pPr>
            <a:r>
              <a:rPr lang="en-US" sz="19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Special plates: $14.00  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Assessed every 7 years, though some plates are permanent; last raised 2007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Current fee: $10.00</a:t>
            </a:r>
            <a:b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</a:br>
            <a:endParaRPr lang="en-US" sz="1900" dirty="0">
              <a:solidFill>
                <a:srgbClr val="17406D">
                  <a:lumMod val="75000"/>
                </a:srgbClr>
              </a:solidFill>
              <a:latin typeface="Franklin Gothic Medium"/>
            </a:endParaRPr>
          </a:p>
          <a:p>
            <a:pPr marL="365760" lvl="0" indent="-256032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•"/>
              <a:defRPr/>
            </a:pPr>
            <a:r>
              <a:rPr lang="en-US" sz="1900" b="1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Drivers license: Add $4.50 </a:t>
            </a:r>
            <a:endParaRPr lang="en-US" sz="1900" b="1" dirty="0" smtClean="0">
              <a:solidFill>
                <a:srgbClr val="17406D">
                  <a:lumMod val="75000"/>
                </a:srgbClr>
              </a:solidFill>
              <a:latin typeface="Franklin Gothic Medium"/>
            </a:endParaRP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Current fees range from $13.25 for state IDs, up to $59.25 for certain types of commercial driver’s licenses.</a:t>
            </a:r>
          </a:p>
          <a:p>
            <a:pPr marL="658368" lvl="1" indent="-246888">
              <a:spcBef>
                <a:spcPts val="300"/>
              </a:spcBef>
              <a:spcAft>
                <a:spcPts val="0"/>
              </a:spcAft>
              <a:buClr>
                <a:srgbClr val="17406D">
                  <a:lumMod val="75000"/>
                </a:srgbClr>
              </a:buClr>
              <a:buFont typeface="Georgia"/>
              <a:buChar char="▫"/>
              <a:defRPr/>
            </a:pPr>
            <a:r>
              <a:rPr lang="en-US" sz="1900" dirty="0" smtClean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Last </a:t>
            </a:r>
            <a:r>
              <a:rPr lang="en-US" sz="1900" dirty="0">
                <a:solidFill>
                  <a:srgbClr val="17406D">
                    <a:lumMod val="75000"/>
                  </a:srgbClr>
                </a:solidFill>
                <a:latin typeface="Franklin Gothic Medium"/>
              </a:rPr>
              <a:t>raised in 2008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One Minnesota 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  <a:ea typeface="+mn-ea"/>
                <a:cs typeface="+mn-cs"/>
              </a:rPr>
              <a:t>Highway User Tax Distribution (HUTD) Allocation Increase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003865"/>
                </a:solidFill>
              </a:rPr>
              <a:t>2019 Governor’s Budget Recommendation:</a:t>
            </a:r>
          </a:p>
          <a:p>
            <a:pPr marL="0" indent="0">
              <a:buNone/>
            </a:pPr>
            <a:endParaRPr lang="en-US" sz="3400" b="1" dirty="0" smtClean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3400" b="1" dirty="0" smtClean="0">
                <a:solidFill>
                  <a:srgbClr val="003865"/>
                </a:solidFill>
              </a:rPr>
              <a:t>Costs </a:t>
            </a:r>
            <a:r>
              <a:rPr lang="en-US" sz="3400" b="1" dirty="0">
                <a:solidFill>
                  <a:srgbClr val="003865"/>
                </a:solidFill>
              </a:rPr>
              <a:t>associated with license plate </a:t>
            </a:r>
            <a:r>
              <a:rPr lang="en-US" sz="3400" b="1" dirty="0" smtClean="0">
                <a:solidFill>
                  <a:srgbClr val="003865"/>
                </a:solidFill>
              </a:rPr>
              <a:t>administration</a:t>
            </a:r>
            <a:endParaRPr lang="en-US" sz="3400" b="1" dirty="0">
              <a:solidFill>
                <a:srgbClr val="003865"/>
              </a:solidFill>
            </a:endParaRPr>
          </a:p>
          <a:p>
            <a:pPr marL="0" indent="0">
              <a:buNone/>
            </a:pPr>
            <a:endParaRPr lang="en-US" sz="3400" b="1" dirty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3865"/>
                </a:solidFill>
              </a:rPr>
              <a:t>FY18 manufacturing </a:t>
            </a:r>
            <a:r>
              <a:rPr lang="en-US" sz="2600" dirty="0">
                <a:solidFill>
                  <a:srgbClr val="003865"/>
                </a:solidFill>
              </a:rPr>
              <a:t>and distributing license plates, registration renewal notices, and registration </a:t>
            </a:r>
            <a:r>
              <a:rPr lang="en-US" sz="2600" dirty="0" smtClean="0">
                <a:solidFill>
                  <a:srgbClr val="003865"/>
                </a:solidFill>
              </a:rPr>
              <a:t>stickers: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3865"/>
                </a:solidFill>
              </a:rPr>
              <a:t>Costs: $13.462 million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3865"/>
                </a:solidFill>
              </a:rPr>
              <a:t>Appropriation: $8.236 million</a:t>
            </a:r>
            <a:endParaRPr lang="en-US" sz="2600" b="1" dirty="0">
              <a:solidFill>
                <a:srgbClr val="003865"/>
              </a:solidFill>
            </a:endParaRPr>
          </a:p>
          <a:p>
            <a:pPr lvl="1"/>
            <a:endParaRPr lang="en-US" sz="2600" b="1" dirty="0" smtClean="0">
              <a:solidFill>
                <a:srgbClr val="003865"/>
              </a:solidFill>
            </a:endParaRPr>
          </a:p>
          <a:p>
            <a:pPr lvl="1"/>
            <a:endParaRPr lang="en-US" sz="2600" b="1" dirty="0" smtClean="0">
              <a:solidFill>
                <a:srgbClr val="003865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3865"/>
                </a:solidFill>
              </a:rPr>
              <a:t>HUTD | $5.226M FY20 | $5.226M FY21 : Ongoing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D059-F862-4725-BABA-F3E9E0CC0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State Patrol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7DB80-1E5A-4A0F-B628-9A01530AF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93" y="5132170"/>
            <a:ext cx="72388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305B"/>
                </a:solidFill>
                <a:latin typeface="Tahoma" pitchFamily="34" charset="0"/>
                <a:ea typeface="+mj-ea"/>
                <a:cs typeface="Tahoma" pitchFamily="34" charset="0"/>
              </a:rPr>
              <a:t>Minnesota Department of Public Safety</a:t>
            </a:r>
          </a:p>
        </p:txBody>
      </p:sp>
    </p:spTree>
    <p:extLst>
      <p:ext uri="{BB962C8B-B14F-4D97-AF65-F5344CB8AC3E}">
        <p14:creationId xmlns:p14="http://schemas.microsoft.com/office/powerpoint/2010/main" val="98278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State Patrol</a:t>
            </a:r>
            <a:r>
              <a:rPr lang="en-US" dirty="0">
                <a:latin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r>
              <a:rPr lang="en-US" sz="2200" dirty="0">
                <a:solidFill>
                  <a:srgbClr val="FFFFFF"/>
                </a:solidFill>
                <a:ea typeface="+mn-ea"/>
                <a:cs typeface="+mn-cs"/>
              </a:rPr>
              <a:t>Minnesota Department of Public Safety</a:t>
            </a:r>
            <a: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79405" y="1392865"/>
            <a:ext cx="9314121" cy="496348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The State Patrol includes 895 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full-time personnel</a:t>
            </a: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The State Patrol receives an annual appropriation of $112.7 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million</a:t>
            </a: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$103.2 million  from Trunk Highway Fund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$876,000 from Highway User Tax Distribution Fund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$8.6 million from the General 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Fund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–"/>
              <a:defRPr/>
            </a:pPr>
            <a:endParaRPr lang="en-US" sz="2000" b="1" dirty="0" smtClean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The State Patrol received $8 million in federal funds in FY19</a:t>
            </a:r>
          </a:p>
          <a:p>
            <a:pPr marL="0" indent="0">
              <a:buNone/>
              <a:defRPr/>
            </a:pPr>
            <a:endParaRPr lang="en-US" sz="2000" b="1" dirty="0">
              <a:solidFill>
                <a:srgbClr val="003865"/>
              </a:solidFill>
            </a:endParaRPr>
          </a:p>
        </p:txBody>
      </p:sp>
      <p:pic>
        <p:nvPicPr>
          <p:cNvPr id="9" name="Picture 3" descr="H:\Logos\MSP\SP-Patch-Logo-(clr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079126" y="49211"/>
            <a:ext cx="914400" cy="11176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r="14303"/>
          <a:stretch/>
        </p:blipFill>
        <p:spPr>
          <a:xfrm>
            <a:off x="0" y="1325880"/>
            <a:ext cx="2453715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FFFFFF"/>
                </a:solidFill>
                <a:ea typeface="+mn-ea"/>
                <a:cs typeface="+mn-cs"/>
              </a:rPr>
              <a:t>Capitol Security Increase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3865"/>
                </a:solidFill>
              </a:rPr>
              <a:t>2019 Governor’s Budget Recommendation: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3865"/>
                </a:solidFill>
              </a:rPr>
              <a:t>E</a:t>
            </a:r>
            <a:r>
              <a:rPr lang="en-US" sz="2400" b="1" dirty="0" smtClean="0">
                <a:solidFill>
                  <a:srgbClr val="003865"/>
                </a:solidFill>
              </a:rPr>
              <a:t>nsure </a:t>
            </a:r>
            <a:r>
              <a:rPr lang="en-US" sz="2400" b="1" dirty="0">
                <a:solidFill>
                  <a:srgbClr val="003865"/>
                </a:solidFill>
              </a:rPr>
              <a:t>sufficient staffing for the security of the Capitol Complex, the Governor’s residence, and executive </a:t>
            </a:r>
            <a:r>
              <a:rPr lang="en-US" sz="2400" b="1" dirty="0" smtClean="0">
                <a:solidFill>
                  <a:srgbClr val="003865"/>
                </a:solidFill>
              </a:rPr>
              <a:t>protection</a:t>
            </a:r>
          </a:p>
          <a:p>
            <a:pPr marL="0" indent="0">
              <a:buNone/>
            </a:pPr>
            <a:endParaRPr lang="en-US" sz="2400" b="1" dirty="0">
              <a:solidFill>
                <a:srgbClr val="003865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3865"/>
                </a:solidFill>
              </a:rPr>
              <a:t>General Fund | $500,000 FY20/21 : Ongoing</a:t>
            </a:r>
            <a:endParaRPr lang="en-US" sz="2400" b="1" dirty="0">
              <a:solidFill>
                <a:srgbClr val="003865"/>
              </a:solidFill>
            </a:endParaRPr>
          </a:p>
          <a:p>
            <a:pPr lvl="1"/>
            <a:endParaRPr lang="en-US" sz="2400" b="1" dirty="0" smtClean="0">
              <a:solidFill>
                <a:srgbClr val="003865"/>
              </a:solidFill>
            </a:endParaRPr>
          </a:p>
          <a:p>
            <a:pPr lvl="1"/>
            <a:endParaRPr lang="en-US" sz="2400" b="1" dirty="0">
              <a:solidFill>
                <a:srgbClr val="003865"/>
              </a:solidFill>
            </a:endParaRPr>
          </a:p>
          <a:p>
            <a:pPr lvl="1"/>
            <a:endParaRPr lang="en-US" sz="2400" b="1" dirty="0" smtClean="0">
              <a:solidFill>
                <a:srgbClr val="003865"/>
              </a:solidFill>
            </a:endParaRPr>
          </a:p>
          <a:p>
            <a:pPr lvl="1"/>
            <a:endParaRPr lang="en-US" sz="2400" b="1" dirty="0" smtClean="0">
              <a:solidFill>
                <a:srgbClr val="003865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FFFFFF"/>
                </a:solidFill>
                <a:ea typeface="+mn-ea"/>
                <a:cs typeface="+mn-cs"/>
              </a:rPr>
              <a:t>Soft Body Armor (Vest) Reimbursement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3865"/>
                </a:solidFill>
              </a:rPr>
              <a:t>2019 Governor’s Budget Recommendation: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3865"/>
                </a:solidFill>
              </a:rPr>
              <a:t>S</a:t>
            </a:r>
            <a:r>
              <a:rPr lang="en-US" sz="2600" b="1" dirty="0" smtClean="0">
                <a:solidFill>
                  <a:srgbClr val="003865"/>
                </a:solidFill>
              </a:rPr>
              <a:t>oft </a:t>
            </a:r>
            <a:r>
              <a:rPr lang="en-US" sz="2600" b="1" dirty="0">
                <a:solidFill>
                  <a:srgbClr val="003865"/>
                </a:solidFill>
              </a:rPr>
              <a:t>B</a:t>
            </a:r>
            <a:r>
              <a:rPr lang="en-US" sz="2600" b="1" dirty="0" smtClean="0">
                <a:solidFill>
                  <a:srgbClr val="003865"/>
                </a:solidFill>
              </a:rPr>
              <a:t>ody Armor</a:t>
            </a:r>
            <a:r>
              <a:rPr lang="en-US" sz="2600" b="1" dirty="0">
                <a:solidFill>
                  <a:srgbClr val="003865"/>
                </a:solidFill>
              </a:rPr>
              <a:t> Reimbursement </a:t>
            </a:r>
            <a:r>
              <a:rPr lang="en-US" sz="2600" b="1" dirty="0" smtClean="0">
                <a:solidFill>
                  <a:srgbClr val="003865"/>
                </a:solidFill>
              </a:rPr>
              <a:t>§299A.38 </a:t>
            </a:r>
          </a:p>
          <a:p>
            <a:pPr marL="457200" lvl="1" indent="0">
              <a:buNone/>
            </a:pPr>
            <a:endParaRPr lang="en-US" sz="2200" dirty="0" smtClean="0">
              <a:solidFill>
                <a:srgbClr val="003865"/>
              </a:solidFill>
            </a:endParaRP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3865"/>
                </a:solidFill>
              </a:rPr>
              <a:t>Average </a:t>
            </a:r>
            <a:r>
              <a:rPr lang="en-US" sz="2200" dirty="0">
                <a:solidFill>
                  <a:srgbClr val="003865"/>
                </a:solidFill>
              </a:rPr>
              <a:t>cost of a vest reimbursement is $</a:t>
            </a:r>
            <a:r>
              <a:rPr lang="en-US" sz="2200" dirty="0" smtClean="0">
                <a:solidFill>
                  <a:srgbClr val="003865"/>
                </a:solidFill>
              </a:rPr>
              <a:t>509 – an increase of 12 </a:t>
            </a:r>
            <a:r>
              <a:rPr lang="en-US" sz="2200" dirty="0">
                <a:solidFill>
                  <a:srgbClr val="003865"/>
                </a:solidFill>
              </a:rPr>
              <a:t>percent since </a:t>
            </a:r>
            <a:r>
              <a:rPr lang="en-US" sz="2200" dirty="0" smtClean="0">
                <a:solidFill>
                  <a:srgbClr val="003865"/>
                </a:solidFill>
              </a:rPr>
              <a:t>2014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3865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3865"/>
                </a:solidFill>
              </a:rPr>
              <a:t>Projections </a:t>
            </a:r>
            <a:r>
              <a:rPr lang="en-US" sz="2200" dirty="0">
                <a:solidFill>
                  <a:srgbClr val="003865"/>
                </a:solidFill>
              </a:rPr>
              <a:t>for the average reimbursement cost of a vest in FY20 will increase to $524 </a:t>
            </a:r>
            <a:endParaRPr lang="en-US" sz="2200" dirty="0" smtClean="0">
              <a:solidFill>
                <a:srgbClr val="003865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3865"/>
              </a:solidFill>
            </a:endParaRP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3865"/>
                </a:solidFill>
              </a:rPr>
              <a:t>1,231 </a:t>
            </a:r>
            <a:r>
              <a:rPr lang="en-US" sz="2200" dirty="0">
                <a:solidFill>
                  <a:srgbClr val="003865"/>
                </a:solidFill>
              </a:rPr>
              <a:t>reimbursement requests expected </a:t>
            </a:r>
            <a:r>
              <a:rPr lang="en-US" sz="2200" dirty="0" smtClean="0">
                <a:solidFill>
                  <a:srgbClr val="003865"/>
                </a:solidFill>
              </a:rPr>
              <a:t>from peace </a:t>
            </a:r>
            <a:r>
              <a:rPr lang="en-US" sz="2200" dirty="0">
                <a:solidFill>
                  <a:srgbClr val="003865"/>
                </a:solidFill>
              </a:rPr>
              <a:t>officers and local governments for up to one-half the cost of soft-body armor purchases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003865"/>
              </a:solidFill>
            </a:endParaRPr>
          </a:p>
          <a:p>
            <a:pPr marL="457200" lvl="1" indent="0">
              <a:buNone/>
            </a:pPr>
            <a:endParaRPr lang="en-US" sz="2400" b="1" dirty="0" smtClean="0">
              <a:solidFill>
                <a:srgbClr val="003865"/>
              </a:solidFill>
            </a:endParaRPr>
          </a:p>
          <a:p>
            <a:pPr marL="0" lvl="1" indent="0" algn="ctr">
              <a:buNone/>
            </a:pPr>
            <a:r>
              <a:rPr lang="en-US" sz="2000" b="1" dirty="0">
                <a:solidFill>
                  <a:srgbClr val="003865"/>
                </a:solidFill>
              </a:rPr>
              <a:t>$</a:t>
            </a:r>
            <a:r>
              <a:rPr lang="en-US" sz="2000" b="1" dirty="0" smtClean="0">
                <a:solidFill>
                  <a:srgbClr val="003865"/>
                </a:solidFill>
              </a:rPr>
              <a:t>374,000 deficiency for FY19 </a:t>
            </a:r>
          </a:p>
          <a:p>
            <a:pPr marL="0" lvl="1" indent="0" algn="ctr">
              <a:buNone/>
            </a:pPr>
            <a:r>
              <a:rPr lang="en-US" sz="2000" b="1" dirty="0" smtClean="0">
                <a:solidFill>
                  <a:srgbClr val="003865"/>
                </a:solidFill>
              </a:rPr>
              <a:t>General Fund | $45,000 FY20\21 : Ongoing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D059-F862-4725-BABA-F3E9E0CC0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3466514"/>
            <a:ext cx="11843784" cy="129518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Office of Pipeline Safety</a:t>
            </a:r>
            <a:endParaRPr lang="en-US"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7DB80-1E5A-4A0F-B628-9A01530AF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One Minnesota 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 dps.mn.gov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93" y="5132170"/>
            <a:ext cx="72388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Minnesota Department of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3479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8247-3EB9-4621-AD43-82EA36F5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Public Safety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941D9-F720-4B19-97A4-3B792D5E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683-335D-45B9-BBD2-4114DA85D62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CEC98-F6B3-438A-AFDE-555E40B53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8C3FE-309B-4F71-B123-B9919652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967" y="50178"/>
            <a:ext cx="1115665" cy="11156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387814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Transportation</a:t>
            </a:r>
            <a:r>
              <a:rPr lang="en-US" sz="2800" dirty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</a:br>
            <a:r>
              <a:rPr lang="en-US" dirty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Policy and Finance Committee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1350719" y="2692211"/>
            <a:ext cx="685800" cy="6858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4331" y="2891892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Minnesota State Patrol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1350719" y="3859140"/>
            <a:ext cx="685800" cy="68580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54331" y="4048256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Office of Traffic Safety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253853" y="2739493"/>
            <a:ext cx="685800" cy="685800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31093" y="2891892"/>
            <a:ext cx="376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Driver and Vehicle Services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253853" y="3906422"/>
            <a:ext cx="685800" cy="685800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31093" y="4046984"/>
            <a:ext cx="323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Office of Pipeline Safety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3982159" y="5114765"/>
            <a:ext cx="677952" cy="685800"/>
          </a:xfrm>
          <a:prstGeom prst="ellipse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41391" y="5205915"/>
            <a:ext cx="246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Administration and </a:t>
            </a:r>
            <a:endParaRPr lang="en-US" sz="1600" b="1" dirty="0" smtClean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Related </a:t>
            </a:r>
            <a:r>
              <a:rPr lang="en-US" sz="16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5403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Office of Pipeline Safety</a:t>
            </a:r>
            <a:r>
              <a:rPr lang="en-US" dirty="0">
                <a:latin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r>
              <a:rPr lang="en-US" sz="2200" dirty="0" smtClean="0">
                <a:solidFill>
                  <a:srgbClr val="FFFFFF"/>
                </a:solidFill>
                <a:ea typeface="+mn-ea"/>
                <a:cs typeface="+mn-cs"/>
              </a:rPr>
              <a:t>Minnesota </a:t>
            </a:r>
            <a:r>
              <a:rPr lang="en-US" sz="2200" dirty="0">
                <a:solidFill>
                  <a:srgbClr val="FFFFFF"/>
                </a:solidFill>
                <a:ea typeface="+mn-ea"/>
                <a:cs typeface="+mn-cs"/>
              </a:rPr>
              <a:t>Department of Public Safety</a:t>
            </a:r>
            <a: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54399" y="1585911"/>
            <a:ext cx="8400903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3865"/>
                </a:solidFill>
              </a:rPr>
              <a:t>MNOPS has annual resources of $3.8 million from Special Revenue and federal funds.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3865"/>
                </a:solidFill>
              </a:rPr>
              <a:t>$1.44 million per year is a direct appropriation derived from inspection fees.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3865"/>
                </a:solidFill>
              </a:rPr>
              <a:t>$2.3 million in federal funds.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3865"/>
                </a:solidFill>
              </a:rPr>
              <a:t>$80,000 in receipts from “One Call” fines.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865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t="-2221" r="18409" b="95"/>
          <a:stretch/>
        </p:blipFill>
        <p:spPr>
          <a:xfrm>
            <a:off x="0" y="1216024"/>
            <a:ext cx="3311595" cy="56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D059-F862-4725-BABA-F3E9E0CC0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Office of Traffic Safety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7DB80-1E5A-4A0F-B628-9A01530AF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One Minnesota 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 dps.mn.gov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93" y="5132170"/>
            <a:ext cx="72388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Minnesota Department of Public Safety</a:t>
            </a:r>
          </a:p>
        </p:txBody>
      </p:sp>
    </p:spTree>
    <p:extLst>
      <p:ext uri="{BB962C8B-B14F-4D97-AF65-F5344CB8AC3E}">
        <p14:creationId xmlns:p14="http://schemas.microsoft.com/office/powerpoint/2010/main" val="1434758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Office of Traffic Safety</a:t>
            </a:r>
            <a:r>
              <a:rPr lang="en-US" dirty="0">
                <a:latin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r>
              <a:rPr lang="en-US" sz="2200" dirty="0" smtClean="0">
                <a:solidFill>
                  <a:srgbClr val="FFFFFF"/>
                </a:solidFill>
                <a:ea typeface="+mn-ea"/>
                <a:cs typeface="+mn-cs"/>
              </a:rPr>
              <a:t>Minnesota </a:t>
            </a:r>
            <a:r>
              <a:rPr lang="en-US" sz="2200" dirty="0">
                <a:solidFill>
                  <a:srgbClr val="FFFFFF"/>
                </a:solidFill>
                <a:ea typeface="+mn-ea"/>
                <a:cs typeface="+mn-cs"/>
              </a:rPr>
              <a:t>Department of Public Safety</a:t>
            </a:r>
            <a: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 smtClean="0"/>
              <a:t>dps.mn.gov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79405" y="1392864"/>
            <a:ext cx="9314121" cy="5257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1100" dirty="0">
              <a:solidFill>
                <a:srgbClr val="003865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000" dirty="0" smtClean="0">
              <a:solidFill>
                <a:srgbClr val="003865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12436" y="1607574"/>
            <a:ext cx="8541363" cy="4273937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OTS receives an annual appropriation from the General Fund of $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470,000</a:t>
            </a: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OTS receives an annual appropriation from the Trunk Highway Fund of $493,000 -  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leveraged for $32.8 million in </a:t>
            </a: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federal funds, grants, and one-time monies </a:t>
            </a:r>
          </a:p>
          <a:p>
            <a:endParaRPr lang="en-US" sz="2400" b="1" dirty="0">
              <a:solidFill>
                <a:srgbClr val="003865"/>
              </a:solidFill>
            </a:endParaRPr>
          </a:p>
        </p:txBody>
      </p:sp>
      <p:pic>
        <p:nvPicPr>
          <p:cNvPr id="12" name="Picture 2" descr="H:\Photos\OTS\Stock\915505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25880"/>
            <a:ext cx="2397252" cy="5532120"/>
          </a:xfrm>
          <a:prstGeom prst="rect">
            <a:avLst/>
          </a:prstGeom>
          <a:noFill/>
        </p:spPr>
      </p:pic>
      <p:pic>
        <p:nvPicPr>
          <p:cNvPr id="1026" name="Picture 5" descr="DPS-OTS-Sig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52" y="203679"/>
            <a:ext cx="190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9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6B2A5-81F6-493A-8328-0DB7A156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739A-6CEB-40A6-B8CC-C4B9206B359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EC0D4-7813-4301-B1A7-0B856DED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One Minnesota | dps.mn.gov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C3F42-B1F4-452C-A306-DB9BFB43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75029-6280-4D99-A3B9-EF0B7308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Questions?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09F56-E12A-45DC-8F23-E8995176A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21" y="5777381"/>
            <a:ext cx="3946358" cy="5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49"/>
            <a:ext cx="10515600" cy="97147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Total DPS Budget Base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FY18-19</a:t>
            </a:r>
            <a:r>
              <a:rPr lang="en-US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  <a:t>Transportation Division</a:t>
            </a:r>
            <a:r>
              <a:rPr lang="en-US" sz="24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42006538"/>
              </p:ext>
            </p:extLst>
          </p:nvPr>
        </p:nvGraphicFramePr>
        <p:xfrm>
          <a:off x="2010744" y="1686059"/>
          <a:ext cx="8066435" cy="555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994413" y="5229890"/>
            <a:ext cx="3048000" cy="769442"/>
            <a:chOff x="8994413" y="5229890"/>
            <a:chExt cx="3048000" cy="769442"/>
          </a:xfrm>
        </p:grpSpPr>
        <p:sp>
          <p:nvSpPr>
            <p:cNvPr id="9" name="TextBox 8"/>
            <p:cNvSpPr txBox="1"/>
            <p:nvPr/>
          </p:nvSpPr>
          <p:spPr>
            <a:xfrm>
              <a:off x="8994413" y="5229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3D73"/>
                  </a:solidFill>
                  <a:effectLst/>
                  <a:uLnTx/>
                  <a:uFillTx/>
                </a:rPr>
                <a:t>Total all funds = $</a:t>
              </a:r>
              <a:r>
                <a:rPr lang="en-US" sz="2000" b="1" kern="0" noProof="0" dirty="0" smtClean="0">
                  <a:solidFill>
                    <a:srgbClr val="013D73"/>
                  </a:solidFill>
                </a:rPr>
                <a:t>413,456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D73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85791" y="5630000"/>
              <a:ext cx="1837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3D73"/>
                  </a:solidFill>
                  <a:effectLst/>
                  <a:uLnTx/>
                  <a:uFillTx/>
                </a:rPr>
                <a:t>(in thousands)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609" y="31369"/>
            <a:ext cx="111566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49"/>
            <a:ext cx="10515600" cy="97147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FY18-19 Expenses By Category</a:t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  <a:t>Transportation Divisions</a:t>
            </a:r>
            <a:b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>
                <a:solidFill>
                  <a:srgbClr val="000000"/>
                </a:solidFill>
              </a:rPr>
              <a:pPr/>
              <a:t>3/20/2019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One Minnesota 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04699205"/>
              </p:ext>
            </p:extLst>
          </p:nvPr>
        </p:nvGraphicFramePr>
        <p:xfrm>
          <a:off x="1980589" y="1216024"/>
          <a:ext cx="6909235" cy="591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976" y="31370"/>
            <a:ext cx="1115665" cy="11156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994413" y="5229890"/>
            <a:ext cx="3048000" cy="769442"/>
            <a:chOff x="8994413" y="5229890"/>
            <a:chExt cx="3048000" cy="769442"/>
          </a:xfrm>
        </p:grpSpPr>
        <p:sp>
          <p:nvSpPr>
            <p:cNvPr id="13" name="TextBox 12"/>
            <p:cNvSpPr txBox="1"/>
            <p:nvPr/>
          </p:nvSpPr>
          <p:spPr>
            <a:xfrm>
              <a:off x="8994413" y="5229890"/>
              <a:ext cx="304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3D73"/>
                  </a:solidFill>
                  <a:effectLst/>
                  <a:uLnTx/>
                  <a:uFillTx/>
                </a:rPr>
                <a:t>Total all funds = $</a:t>
              </a:r>
              <a:r>
                <a:rPr lang="en-US" sz="2000" b="1" kern="0" noProof="0" dirty="0" smtClean="0">
                  <a:solidFill>
                    <a:srgbClr val="013D73"/>
                  </a:solidFill>
                </a:rPr>
                <a:t>413,456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D73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85791" y="5630000"/>
              <a:ext cx="1837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13D73"/>
                  </a:solidFill>
                  <a:effectLst/>
                  <a:uLnTx/>
                  <a:uFillTx/>
                </a:rPr>
                <a:t>(in thousands)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334000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Operating Adjustment</a:t>
            </a:r>
            <a:br>
              <a:rPr lang="en-US" sz="1700" b="1" dirty="0" smtClean="0">
                <a:solidFill>
                  <a:schemeClr val="tx1"/>
                </a:solidFill>
              </a:rPr>
            </a:br>
            <a:r>
              <a:rPr lang="en-US" sz="1700" dirty="0" smtClean="0">
                <a:solidFill>
                  <a:schemeClr val="tx1"/>
                </a:solidFill>
              </a:rPr>
              <a:t>GF| </a:t>
            </a:r>
            <a:r>
              <a:rPr lang="en-US" sz="1700" dirty="0">
                <a:solidFill>
                  <a:schemeClr val="tx1"/>
                </a:solidFill>
              </a:rPr>
              <a:t>$131,000 FY21 : </a:t>
            </a:r>
            <a:r>
              <a:rPr lang="en-US" sz="1700" dirty="0" smtClean="0">
                <a:solidFill>
                  <a:schemeClr val="tx1"/>
                </a:solidFill>
              </a:rPr>
              <a:t>Ongoing</a:t>
            </a:r>
            <a:br>
              <a:rPr lang="en-US" sz="1700" dirty="0" smtClean="0">
                <a:solidFill>
                  <a:schemeClr val="tx1"/>
                </a:solidFill>
              </a:rPr>
            </a:br>
            <a:r>
              <a:rPr lang="en-US" sz="1700" dirty="0" smtClean="0">
                <a:solidFill>
                  <a:schemeClr val="tx1"/>
                </a:solidFill>
              </a:rPr>
              <a:t>THF| </a:t>
            </a:r>
            <a:r>
              <a:rPr lang="en-US" sz="1700" dirty="0">
                <a:solidFill>
                  <a:schemeClr val="tx1"/>
                </a:solidFill>
              </a:rPr>
              <a:t>$405,000 FY21 : Ongoing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700" b="1" dirty="0" smtClean="0">
                <a:solidFill>
                  <a:schemeClr val="tx1"/>
                </a:solidFill>
                <a:ea typeface="Tahoma" panose="020B0604030504040204" pitchFamily="34" charset="0"/>
              </a:rPr>
              <a:t>Technology Increase </a:t>
            </a:r>
            <a:br>
              <a:rPr lang="en-US" sz="1700" b="1" dirty="0" smtClean="0">
                <a:solidFill>
                  <a:schemeClr val="tx1"/>
                </a:solidFill>
                <a:ea typeface="Tahoma" panose="020B0604030504040204" pitchFamily="34" charset="0"/>
              </a:rPr>
            </a:br>
            <a: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  <a:t>THF| $</a:t>
            </a:r>
            <a:r>
              <a:rPr lang="en-US" sz="1700" dirty="0">
                <a:solidFill>
                  <a:schemeClr val="tx1"/>
                </a:solidFill>
                <a:ea typeface="Tahoma" panose="020B0604030504040204" pitchFamily="34" charset="0"/>
              </a:rPr>
              <a:t>2.485M FY20\21 : Ongoing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schemeClr val="tx1"/>
                </a:solidFill>
                <a:ea typeface="Tahoma" panose="020B0604030504040204" pitchFamily="34" charset="0"/>
              </a:rPr>
              <a:t>Application Server </a:t>
            </a:r>
            <a:r>
              <a:rPr lang="en-US" sz="1700" b="1" dirty="0" smtClean="0">
                <a:solidFill>
                  <a:schemeClr val="tx1"/>
                </a:solidFill>
                <a:ea typeface="Tahoma" panose="020B0604030504040204" pitchFamily="34" charset="0"/>
              </a:rPr>
              <a:t>Migration</a:t>
            </a:r>
            <a:br>
              <a:rPr lang="en-US" sz="1700" b="1" dirty="0" smtClean="0">
                <a:solidFill>
                  <a:schemeClr val="tx1"/>
                </a:solidFill>
                <a:ea typeface="Tahoma" panose="020B0604030504040204" pitchFamily="34" charset="0"/>
              </a:rPr>
            </a:br>
            <a: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  <a:t>GF| $</a:t>
            </a:r>
            <a:r>
              <a:rPr lang="en-US" sz="1700" dirty="0">
                <a:solidFill>
                  <a:schemeClr val="tx1"/>
                </a:solidFill>
                <a:ea typeface="Tahoma" panose="020B0604030504040204" pitchFamily="34" charset="0"/>
              </a:rPr>
              <a:t>258,000 FY20 |$174,000 FY21 : </a:t>
            </a:r>
            <a: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  <a:t>Ongoing</a:t>
            </a:r>
            <a:b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</a:br>
            <a: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  <a:t>HUTD | $774,000 </a:t>
            </a:r>
            <a:r>
              <a:rPr lang="en-US" sz="1700" dirty="0">
                <a:solidFill>
                  <a:schemeClr val="tx1"/>
                </a:solidFill>
                <a:ea typeface="Tahoma" panose="020B0604030504040204" pitchFamily="34" charset="0"/>
              </a:rPr>
              <a:t>FY20 | $696,000 FY21 : </a:t>
            </a:r>
            <a: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  <a:t>Ongoing</a:t>
            </a:r>
          </a:p>
          <a:p>
            <a:pPr marL="0" lvl="0" indent="0">
              <a:buNone/>
            </a:pPr>
            <a:r>
              <a:rPr lang="en-US" sz="1700" b="1" dirty="0" smtClean="0">
                <a:solidFill>
                  <a:schemeClr val="tx1"/>
                </a:solidFill>
                <a:ea typeface="Tahoma" panose="020B0604030504040204" pitchFamily="34" charset="0"/>
              </a:rPr>
              <a:t>DVS Customer Service</a:t>
            </a:r>
            <a: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  <a:t/>
            </a:r>
            <a:br>
              <a:rPr lang="en-US" sz="1700" dirty="0" smtClean="0">
                <a:solidFill>
                  <a:schemeClr val="tx1"/>
                </a:solidFill>
                <a:ea typeface="Tahoma" panose="020B0604030504040204" pitchFamily="34" charset="0"/>
              </a:rPr>
            </a:br>
            <a:r>
              <a:rPr lang="en-US" sz="1700" dirty="0" smtClean="0">
                <a:solidFill>
                  <a:srgbClr val="17406D">
                    <a:lumMod val="75000"/>
                  </a:srgbClr>
                </a:solidFill>
              </a:rPr>
              <a:t>SRF | $7.595M </a:t>
            </a:r>
            <a:r>
              <a:rPr lang="en-US" sz="1700" dirty="0">
                <a:solidFill>
                  <a:srgbClr val="17406D">
                    <a:lumMod val="75000"/>
                  </a:srgbClr>
                </a:solidFill>
              </a:rPr>
              <a:t>FY20 | $7.488M FY21 </a:t>
            </a:r>
            <a:r>
              <a:rPr lang="en-US" sz="1700" dirty="0" smtClean="0">
                <a:solidFill>
                  <a:srgbClr val="17406D">
                    <a:lumMod val="75000"/>
                  </a:srgbClr>
                </a:solidFill>
              </a:rPr>
              <a:t>| $</a:t>
            </a:r>
            <a:r>
              <a:rPr lang="en-US" sz="1700" dirty="0">
                <a:solidFill>
                  <a:srgbClr val="17406D">
                    <a:lumMod val="75000"/>
                  </a:srgbClr>
                </a:solidFill>
              </a:rPr>
              <a:t>6.358M : </a:t>
            </a:r>
            <a:r>
              <a:rPr lang="en-US" sz="1700" dirty="0" smtClean="0">
                <a:solidFill>
                  <a:srgbClr val="17406D">
                    <a:lumMod val="75000"/>
                  </a:srgbClr>
                </a:solidFill>
              </a:rPr>
              <a:t>Ongoing</a:t>
            </a:r>
            <a:br>
              <a:rPr lang="en-US" sz="1700" dirty="0" smtClean="0">
                <a:solidFill>
                  <a:srgbClr val="17406D">
                    <a:lumMod val="75000"/>
                  </a:srgbClr>
                </a:solidFill>
              </a:rPr>
            </a:br>
            <a:r>
              <a:rPr lang="en-US" sz="1700" dirty="0" smtClean="0">
                <a:solidFill>
                  <a:srgbClr val="17406D">
                    <a:lumMod val="75000"/>
                  </a:srgbClr>
                </a:solidFill>
              </a:rPr>
              <a:t>HUTD | $471,000 FY20/21 | $465,000 </a:t>
            </a:r>
            <a:r>
              <a:rPr lang="en-US" sz="1700" dirty="0">
                <a:solidFill>
                  <a:srgbClr val="17406D">
                    <a:lumMod val="75000"/>
                  </a:srgbClr>
                </a:solidFill>
              </a:rPr>
              <a:t>: Ongoing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632" y="1594624"/>
            <a:ext cx="4943168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Soft Body Armor Reimbursement</a:t>
            </a:r>
            <a:br>
              <a:rPr lang="en-US" sz="1700" b="1" dirty="0" smtClean="0">
                <a:solidFill>
                  <a:schemeClr val="tx1"/>
                </a:solidFill>
              </a:rPr>
            </a:br>
            <a:r>
              <a:rPr lang="en-US" sz="1700" dirty="0" smtClean="0">
                <a:solidFill>
                  <a:schemeClr val="tx1"/>
                </a:solidFill>
              </a:rPr>
              <a:t>GF | $374,000 </a:t>
            </a:r>
            <a:r>
              <a:rPr lang="en-US" sz="1700" dirty="0">
                <a:solidFill>
                  <a:schemeClr val="tx1"/>
                </a:solidFill>
              </a:rPr>
              <a:t>deficiency for FY19 </a:t>
            </a:r>
            <a:r>
              <a:rPr lang="en-US" sz="1700" dirty="0" smtClean="0">
                <a:solidFill>
                  <a:schemeClr val="tx1"/>
                </a:solidFill>
              </a:rPr>
              <a:t/>
            </a:r>
            <a:br>
              <a:rPr lang="en-US" sz="1700" dirty="0" smtClean="0">
                <a:solidFill>
                  <a:schemeClr val="tx1"/>
                </a:solidFill>
              </a:rPr>
            </a:br>
            <a:r>
              <a:rPr lang="en-US" sz="1700" dirty="0" smtClean="0">
                <a:solidFill>
                  <a:schemeClr val="tx1"/>
                </a:solidFill>
              </a:rPr>
              <a:t>GF | </a:t>
            </a:r>
            <a:r>
              <a:rPr lang="en-US" sz="1700" dirty="0">
                <a:solidFill>
                  <a:schemeClr val="tx1"/>
                </a:solidFill>
              </a:rPr>
              <a:t>$45,000 FY20\21 : Ongoing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Capitol Security</a:t>
            </a:r>
            <a:br>
              <a:rPr lang="en-US" sz="1700" b="1" dirty="0" smtClean="0">
                <a:solidFill>
                  <a:schemeClr val="tx1"/>
                </a:solidFill>
              </a:rPr>
            </a:br>
            <a:r>
              <a:rPr lang="en-US" sz="1700" dirty="0" smtClean="0">
                <a:solidFill>
                  <a:srgbClr val="003865"/>
                </a:solidFill>
              </a:rPr>
              <a:t>GF| </a:t>
            </a:r>
            <a:r>
              <a:rPr lang="en-US" sz="1700" dirty="0">
                <a:solidFill>
                  <a:srgbClr val="003865"/>
                </a:solidFill>
              </a:rPr>
              <a:t>$500,000 FY20/21 : Ongoing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Driver and Vehicle Systems Development</a:t>
            </a:r>
            <a:br>
              <a:rPr lang="en-US" sz="1700" b="1" dirty="0" smtClean="0">
                <a:solidFill>
                  <a:schemeClr val="tx1"/>
                </a:solidFill>
              </a:rPr>
            </a:br>
            <a:r>
              <a:rPr lang="en-US" sz="1700" dirty="0" smtClean="0">
                <a:solidFill>
                  <a:srgbClr val="003865"/>
                </a:solidFill>
              </a:rPr>
              <a:t>GF|$</a:t>
            </a:r>
            <a:r>
              <a:rPr lang="en-US" sz="1700" dirty="0">
                <a:solidFill>
                  <a:srgbClr val="003865"/>
                </a:solidFill>
              </a:rPr>
              <a:t>20.335M FY20 | $17.335M FY21</a:t>
            </a: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Driver and Vehicle Systems O&amp;M</a:t>
            </a:r>
            <a:br>
              <a:rPr lang="en-US" sz="1700" b="1" dirty="0" smtClean="0">
                <a:solidFill>
                  <a:schemeClr val="tx1"/>
                </a:solidFill>
              </a:rPr>
            </a:br>
            <a:r>
              <a:rPr lang="en-US" sz="1700" dirty="0" smtClean="0">
                <a:solidFill>
                  <a:schemeClr val="tx1"/>
                </a:solidFill>
              </a:rPr>
              <a:t>SRF | </a:t>
            </a:r>
            <a:r>
              <a:rPr lang="en-US" sz="1700" dirty="0" smtClean="0">
                <a:solidFill>
                  <a:srgbClr val="003865"/>
                </a:solidFill>
              </a:rPr>
              <a:t>$14.66M </a:t>
            </a:r>
            <a:r>
              <a:rPr lang="en-US" sz="1700" dirty="0">
                <a:solidFill>
                  <a:srgbClr val="003865"/>
                </a:solidFill>
              </a:rPr>
              <a:t>FY20 | $16M FY 21 : Ongoing </a:t>
            </a:r>
          </a:p>
          <a:p>
            <a:pPr marL="0" indent="0">
              <a:buNone/>
            </a:pPr>
            <a:r>
              <a:rPr lang="en-US" sz="1700" b="1" dirty="0" smtClean="0">
                <a:solidFill>
                  <a:schemeClr val="tx1"/>
                </a:solidFill>
              </a:rPr>
              <a:t>License Plate Administration</a:t>
            </a:r>
            <a:br>
              <a:rPr lang="en-US" sz="1700" b="1" dirty="0" smtClean="0">
                <a:solidFill>
                  <a:schemeClr val="tx1"/>
                </a:solidFill>
              </a:rPr>
            </a:br>
            <a:r>
              <a:rPr lang="en-US" sz="1700" dirty="0">
                <a:solidFill>
                  <a:srgbClr val="003865"/>
                </a:solidFill>
              </a:rPr>
              <a:t>HUTD | $5.226M FY20 | $5.226M FY21 : Ongoing</a:t>
            </a: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One Minnesota 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6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FFFFFF"/>
                </a:solidFill>
                <a:ea typeface="+mn-ea"/>
                <a:cs typeface="+mn-cs"/>
              </a:rPr>
              <a:t>Operating Adjustment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>
                <a:solidFill>
                  <a:srgbClr val="003865"/>
                </a:solidFill>
              </a:rPr>
              <a:t>2019 Governor’s Budget Recommendation: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3865"/>
                </a:solidFill>
              </a:rPr>
              <a:t>M</a:t>
            </a:r>
            <a:r>
              <a:rPr lang="en-US" sz="2600" b="1" dirty="0" smtClean="0">
                <a:solidFill>
                  <a:srgbClr val="003865"/>
                </a:solidFill>
              </a:rPr>
              <a:t>aintain </a:t>
            </a:r>
            <a:r>
              <a:rPr lang="en-US" sz="2600" b="1" dirty="0">
                <a:solidFill>
                  <a:srgbClr val="003865"/>
                </a:solidFill>
              </a:rPr>
              <a:t>the </a:t>
            </a:r>
            <a:r>
              <a:rPr lang="en-US" sz="2600" b="1" dirty="0" smtClean="0">
                <a:solidFill>
                  <a:srgbClr val="003865"/>
                </a:solidFill>
              </a:rPr>
              <a:t>current services </a:t>
            </a:r>
            <a:r>
              <a:rPr lang="en-US" sz="2600" b="1" dirty="0">
                <a:solidFill>
                  <a:srgbClr val="003865"/>
                </a:solidFill>
              </a:rPr>
              <a:t>of the Public Safety Support D</a:t>
            </a:r>
            <a:r>
              <a:rPr lang="en-US" sz="2600" b="1" dirty="0" smtClean="0">
                <a:solidFill>
                  <a:srgbClr val="003865"/>
                </a:solidFill>
              </a:rPr>
              <a:t>ivision</a:t>
            </a:r>
            <a:endParaRPr lang="en-US" sz="2600" b="1" dirty="0">
              <a:solidFill>
                <a:srgbClr val="003865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865"/>
                </a:solidFill>
              </a:rPr>
              <a:t>2.5 </a:t>
            </a:r>
            <a:r>
              <a:rPr lang="en-US" sz="2200" dirty="0">
                <a:solidFill>
                  <a:srgbClr val="003865"/>
                </a:solidFill>
              </a:rPr>
              <a:t>FTEs in the Human Resources and Internal Affairs divisions and space rental. </a:t>
            </a:r>
            <a:endParaRPr lang="en-US" sz="2200" dirty="0" smtClean="0">
              <a:solidFill>
                <a:srgbClr val="003865"/>
              </a:solidFill>
            </a:endParaRPr>
          </a:p>
          <a:p>
            <a:pPr lvl="1"/>
            <a:endParaRPr lang="en-US" sz="2200" dirty="0">
              <a:solidFill>
                <a:srgbClr val="003865"/>
              </a:solidFill>
            </a:endParaRPr>
          </a:p>
          <a:p>
            <a:pPr marL="457200" lvl="1" indent="0" algn="ctr">
              <a:buNone/>
            </a:pPr>
            <a:r>
              <a:rPr lang="en-US" sz="2200" b="1" dirty="0" smtClean="0">
                <a:solidFill>
                  <a:srgbClr val="003865"/>
                </a:solidFill>
              </a:rPr>
              <a:t>General Fund | $131,000 FY21 : Ongoing</a:t>
            </a:r>
          </a:p>
          <a:p>
            <a:pPr marL="457200" lvl="1" indent="0" algn="ctr">
              <a:buNone/>
            </a:pPr>
            <a:r>
              <a:rPr lang="en-US" sz="2200" b="1" dirty="0" smtClean="0">
                <a:solidFill>
                  <a:srgbClr val="003865"/>
                </a:solidFill>
              </a:rPr>
              <a:t>Trunk Highway Fund | $405,000 FY21 : Ongoin</a:t>
            </a:r>
            <a:r>
              <a:rPr lang="en-US" sz="2200" b="1" dirty="0">
                <a:solidFill>
                  <a:srgbClr val="003865"/>
                </a:solidFill>
              </a:rPr>
              <a:t>g</a:t>
            </a:r>
            <a:endParaRPr lang="en-US" sz="2200" b="1" dirty="0" smtClean="0">
              <a:solidFill>
                <a:srgbClr val="003865"/>
              </a:solidFill>
            </a:endParaRPr>
          </a:p>
          <a:p>
            <a:pPr marL="457200" lvl="1" indent="0" algn="ctr">
              <a:buNone/>
            </a:pPr>
            <a:endParaRPr lang="en-US" sz="2000" b="1" dirty="0" smtClean="0">
              <a:solidFill>
                <a:srgbClr val="003865"/>
              </a:solidFill>
            </a:endParaRPr>
          </a:p>
          <a:p>
            <a:pPr marL="457200" lvl="1" indent="0" algn="ctr">
              <a:buNone/>
            </a:pPr>
            <a:endParaRPr lang="en-US" sz="2000" b="1" dirty="0">
              <a:solidFill>
                <a:srgbClr val="003865"/>
              </a:solidFill>
            </a:endParaRPr>
          </a:p>
          <a:p>
            <a:pPr marL="457200" lvl="1" indent="0" algn="ctr">
              <a:buNone/>
            </a:pPr>
            <a:endParaRPr lang="en-US" sz="2000" b="1" dirty="0" smtClean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51"/>
            <a:ext cx="12191999" cy="90768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rgbClr val="FFFFFF"/>
                </a:solidFill>
                <a:ea typeface="+mn-ea"/>
                <a:cs typeface="+mn-cs"/>
              </a:rPr>
              <a:t>Technology</a:t>
            </a:r>
            <a:endParaRPr lang="en-US" sz="40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7079" y="1552353"/>
            <a:ext cx="11904921" cy="480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2019 Governor’s Budget Recommendation: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865"/>
              </a:solidFill>
              <a:ea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Support </a:t>
            </a:r>
            <a:r>
              <a:rPr lang="en-US" sz="2600" b="1" dirty="0">
                <a:solidFill>
                  <a:srgbClr val="003865"/>
                </a:solidFill>
                <a:ea typeface="Tahoma" panose="020B0604030504040204" pitchFamily="34" charset="0"/>
              </a:rPr>
              <a:t>existing hardware, software, and MNIT staffing costs for the </a:t>
            </a:r>
            <a:r>
              <a:rPr lang="en-US" sz="26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Driver </a:t>
            </a:r>
            <a:r>
              <a:rPr lang="en-US" sz="2600" b="1" dirty="0">
                <a:solidFill>
                  <a:srgbClr val="003865"/>
                </a:solidFill>
                <a:ea typeface="Tahoma" panose="020B0604030504040204" pitchFamily="34" charset="0"/>
              </a:rPr>
              <a:t>and Vehicle Services </a:t>
            </a:r>
            <a:r>
              <a:rPr lang="en-US" sz="26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and </a:t>
            </a:r>
            <a:r>
              <a:rPr lang="en-US" sz="2600" b="1" dirty="0">
                <a:solidFill>
                  <a:srgbClr val="003865"/>
                </a:solidFill>
                <a:ea typeface="Tahoma" panose="020B0604030504040204" pitchFamily="34" charset="0"/>
              </a:rPr>
              <a:t>P</a:t>
            </a:r>
            <a:r>
              <a:rPr lang="en-US" sz="26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ublic </a:t>
            </a:r>
            <a:r>
              <a:rPr lang="en-US" sz="2600" b="1" dirty="0">
                <a:solidFill>
                  <a:srgbClr val="003865"/>
                </a:solidFill>
                <a:ea typeface="Tahoma" panose="020B0604030504040204" pitchFamily="34" charset="0"/>
              </a:rPr>
              <a:t>S</a:t>
            </a:r>
            <a:r>
              <a:rPr lang="en-US" sz="26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afety </a:t>
            </a:r>
            <a:r>
              <a:rPr lang="en-US" sz="2600" b="1" dirty="0">
                <a:solidFill>
                  <a:srgbClr val="003865"/>
                </a:solidFill>
                <a:ea typeface="Tahoma" panose="020B0604030504040204" pitchFamily="34" charset="0"/>
              </a:rPr>
              <a:t>S</a:t>
            </a:r>
            <a:r>
              <a:rPr lang="en-US" sz="26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upport divisions</a:t>
            </a:r>
            <a:endParaRPr lang="en-US" sz="2600" dirty="0" smtClean="0">
              <a:solidFill>
                <a:srgbClr val="003865"/>
              </a:solidFill>
              <a:ea typeface="Tahoma" panose="020B0604030504040204" pitchFamily="34" charset="0"/>
            </a:endParaRPr>
          </a:p>
          <a:p>
            <a:pPr marL="457200" lvl="1" indent="0" algn="ctr">
              <a:buNone/>
            </a:pPr>
            <a:r>
              <a:rPr lang="en-US" sz="22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Trunk Highway Fund | $2.485M FY20\21 : Ongoing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3865"/>
                </a:solidFill>
                <a:ea typeface="Tahoma" panose="020B0604030504040204" pitchFamily="34" charset="0"/>
              </a:rPr>
              <a:t> </a:t>
            </a:r>
            <a:endParaRPr lang="en-US" sz="2000" b="1" dirty="0" smtClean="0">
              <a:solidFill>
                <a:srgbClr val="003865"/>
              </a:solidFill>
              <a:ea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en-US" sz="2600" b="1" dirty="0" smtClean="0">
                <a:solidFill>
                  <a:srgbClr val="003865"/>
                </a:solidFill>
                <a:ea typeface="Tahoma" panose="020B0604030504040204" pitchFamily="34" charset="0"/>
              </a:rPr>
              <a:t>Application </a:t>
            </a:r>
            <a:r>
              <a:rPr lang="en-US" sz="2600" b="1" dirty="0">
                <a:solidFill>
                  <a:srgbClr val="003865"/>
                </a:solidFill>
                <a:ea typeface="Tahoma" panose="020B0604030504040204" pitchFamily="34" charset="0"/>
              </a:rPr>
              <a:t>Server Migration</a:t>
            </a:r>
          </a:p>
          <a:p>
            <a:pPr marL="457200" lvl="1" indent="0" algn="ctr">
              <a:buNone/>
            </a:pPr>
            <a:r>
              <a:rPr lang="en-US" sz="2200" b="1" dirty="0" smtClean="0">
                <a:ea typeface="Tahoma" panose="020B0604030504040204" pitchFamily="34" charset="0"/>
              </a:rPr>
              <a:t>General Fund | $258,000 FY20 |$174,000 FY21 : Ongoing</a:t>
            </a:r>
          </a:p>
          <a:p>
            <a:pPr marL="457200" lvl="1" indent="0" algn="ctr">
              <a:buNone/>
            </a:pPr>
            <a:r>
              <a:rPr lang="en-US" sz="2200" b="1" dirty="0" smtClean="0">
                <a:ea typeface="Tahoma" panose="020B0604030504040204" pitchFamily="34" charset="0"/>
              </a:rPr>
              <a:t>HUTD | $774,000 FY20 | $696,000 FY21 : Ongoing</a:t>
            </a:r>
            <a:endParaRPr lang="en-US" sz="2200" b="1" dirty="0">
              <a:solidFill>
                <a:srgbClr val="FFFFFF"/>
              </a:solidFill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D059-F862-4725-BABA-F3E9E0CC0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Driver and Vehicle Services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7DB80-1E5A-4A0F-B628-9A01530AF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One Minnesota 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 dps.mn.gov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93" y="5132170"/>
            <a:ext cx="72388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305B"/>
                </a:solidFill>
                <a:latin typeface="Tahoma" pitchFamily="34" charset="0"/>
                <a:cs typeface="Tahoma" pitchFamily="34" charset="0"/>
              </a:rPr>
              <a:t>Minnesota Department of Public Safety</a:t>
            </a:r>
          </a:p>
        </p:txBody>
      </p:sp>
    </p:spTree>
    <p:extLst>
      <p:ext uri="{BB962C8B-B14F-4D97-AF65-F5344CB8AC3E}">
        <p14:creationId xmlns:p14="http://schemas.microsoft.com/office/powerpoint/2010/main" val="406295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916C-39BE-42C4-98CA-97BB90AD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Driver and Vehicle Services</a:t>
            </a:r>
            <a:r>
              <a:rPr lang="en-US" dirty="0">
                <a:latin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r>
              <a:rPr lang="en-US" sz="2200" dirty="0" smtClean="0">
                <a:solidFill>
                  <a:srgbClr val="FFFFFF"/>
                </a:solidFill>
                <a:ea typeface="+mn-ea"/>
                <a:cs typeface="+mn-cs"/>
              </a:rPr>
              <a:t>Minnesota </a:t>
            </a:r>
            <a:r>
              <a:rPr lang="en-US" sz="2200" dirty="0">
                <a:solidFill>
                  <a:srgbClr val="FFFFFF"/>
                </a:solidFill>
                <a:ea typeface="+mn-ea"/>
                <a:cs typeface="+mn-cs"/>
              </a:rPr>
              <a:t>Department of Public Safety</a:t>
            </a:r>
            <a: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srgbClr val="FFFFFF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B5C-F933-4980-AE2D-37142B88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5EBE-5451-4251-A681-4941740E7E4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F3B-C5D3-4E37-9C1F-7E2B18DB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 dps.mn.gov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6C41-64D2-40B3-B31F-05DA9B4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79405" y="1392864"/>
            <a:ext cx="9314121" cy="474761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1100" dirty="0">
              <a:solidFill>
                <a:srgbClr val="003865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000" dirty="0" smtClean="0">
              <a:solidFill>
                <a:srgbClr val="003865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23711" y="1511707"/>
            <a:ext cx="7427729" cy="5133642"/>
          </a:xfrm>
        </p:spPr>
        <p:txBody>
          <a:bodyPr>
            <a:noAutofit/>
          </a:bodyPr>
          <a:lstStyle/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DVS </a:t>
            </a: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has 493 employees working in 95 locations throughout the 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state</a:t>
            </a: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DVS receives an annual appropriation of approximately $75 million from the Special Revenue Fund and the Highway User Tax Distribution 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Fund</a:t>
            </a: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b="1" dirty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DVS collects more than $1.4 billion in state revenue </a:t>
            </a:r>
            <a:r>
              <a:rPr lang="en-US" sz="2000" b="1" dirty="0" smtClean="0">
                <a:solidFill>
                  <a:srgbClr val="003865"/>
                </a:solidFill>
                <a:latin typeface="Tahoma" pitchFamily="34" charset="0"/>
                <a:cs typeface="Tahoma" pitchFamily="34" charset="0"/>
              </a:rPr>
              <a:t>annually</a:t>
            </a: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en-US" sz="2000" b="1" dirty="0">
              <a:solidFill>
                <a:srgbClr val="003865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>
            <a:biLevel thresh="25000"/>
          </a:blip>
          <a:srcRect/>
          <a:stretch>
            <a:fillRect/>
          </a:stretch>
        </p:blipFill>
        <p:spPr bwMode="auto">
          <a:xfrm>
            <a:off x="9728200" y="249766"/>
            <a:ext cx="2133600" cy="5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S:\Web_Redesign\Creative\DVS\958432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587" y="1325880"/>
            <a:ext cx="2585665" cy="5532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6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E156C0-7CBF-4046-BD4A-ED7F84CF84A7}" vid="{C0892953-E80B-4419-A760-833944107E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PS Brand">
    <a:dk1>
      <a:srgbClr val="FFFFFF"/>
    </a:dk1>
    <a:lt1>
      <a:srgbClr val="FFFFFF"/>
    </a:lt1>
    <a:dk2>
      <a:srgbClr val="00284C"/>
    </a:dk2>
    <a:lt2>
      <a:srgbClr val="01539C"/>
    </a:lt2>
    <a:accent1>
      <a:srgbClr val="FFD350"/>
    </a:accent1>
    <a:accent2>
      <a:srgbClr val="FFE18B"/>
    </a:accent2>
    <a:accent3>
      <a:srgbClr val="171717"/>
    </a:accent3>
    <a:accent4>
      <a:srgbClr val="01539C"/>
    </a:accent4>
    <a:accent5>
      <a:srgbClr val="FFD350"/>
    </a:accent5>
    <a:accent6>
      <a:srgbClr val="005CE7"/>
    </a:accent6>
    <a:hlink>
      <a:srgbClr val="FFFFCC"/>
    </a:hlink>
    <a:folHlink>
      <a:srgbClr val="FFFFCC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PS Brand">
    <a:dk1>
      <a:srgbClr val="FFFFFF"/>
    </a:dk1>
    <a:lt1>
      <a:srgbClr val="FFFFFF"/>
    </a:lt1>
    <a:dk2>
      <a:srgbClr val="00284C"/>
    </a:dk2>
    <a:lt2>
      <a:srgbClr val="01539C"/>
    </a:lt2>
    <a:accent1>
      <a:srgbClr val="FFD350"/>
    </a:accent1>
    <a:accent2>
      <a:srgbClr val="FFE18B"/>
    </a:accent2>
    <a:accent3>
      <a:srgbClr val="171717"/>
    </a:accent3>
    <a:accent4>
      <a:srgbClr val="01539C"/>
    </a:accent4>
    <a:accent5>
      <a:srgbClr val="FFD350"/>
    </a:accent5>
    <a:accent6>
      <a:srgbClr val="005CE7"/>
    </a:accent6>
    <a:hlink>
      <a:srgbClr val="FFFFCC"/>
    </a:hlink>
    <a:folHlink>
      <a:srgbClr val="FFFFCC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1865</TotalTime>
  <Words>1055</Words>
  <Application>Microsoft Office PowerPoint</Application>
  <PresentationFormat>Widescreen</PresentationFormat>
  <Paragraphs>267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Franklin Gothic Medium</vt:lpstr>
      <vt:lpstr>Georgia</vt:lpstr>
      <vt:lpstr>Tahoma</vt:lpstr>
      <vt:lpstr>Times New Roman</vt:lpstr>
      <vt:lpstr>Wingdings</vt:lpstr>
      <vt:lpstr>Minnesota</vt:lpstr>
      <vt:lpstr>Minnesota Department of Public Safety FY20-21 Budget</vt:lpstr>
      <vt:lpstr>Department of Public Safety</vt:lpstr>
      <vt:lpstr>Total DPS Budget Base FY18-19 Transportation Division </vt:lpstr>
      <vt:lpstr>FY18-19 Expenses By Category Transportation Divisions </vt:lpstr>
      <vt:lpstr>Budget Requests</vt:lpstr>
      <vt:lpstr>Operating Adjustment</vt:lpstr>
      <vt:lpstr>Technology</vt:lpstr>
      <vt:lpstr>Driver and Vehicle Services</vt:lpstr>
      <vt:lpstr>Driver and Vehicle Services Minnesota Department of Public Safety </vt:lpstr>
      <vt:lpstr>Driver and Vehicle Development</vt:lpstr>
      <vt:lpstr>Driver and Vehicle Ongoing Maintenance</vt:lpstr>
      <vt:lpstr>Driver and Vehicle Services Staffing</vt:lpstr>
      <vt:lpstr>Special Revenue Fund – Proposed Fee Increases</vt:lpstr>
      <vt:lpstr>Highway User Tax Distribution (HUTD) Allocation Increase</vt:lpstr>
      <vt:lpstr>State Patrol</vt:lpstr>
      <vt:lpstr>State Patrol Minnesota Department of Public Safety </vt:lpstr>
      <vt:lpstr>Capitol Security Increase</vt:lpstr>
      <vt:lpstr>Soft Body Armor (Vest) Reimbursement</vt:lpstr>
      <vt:lpstr>Office of Pipeline Safety</vt:lpstr>
      <vt:lpstr>Office of Pipeline Safety Minnesota Department of Public Safety </vt:lpstr>
      <vt:lpstr>Office of Traffic Safety</vt:lpstr>
      <vt:lpstr>Office of Traffic Safety Minnesota Department of Public Safety </vt:lpstr>
      <vt:lpstr>Questions? 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/>
  <dc:creator>Flom, Hannah A (GOV)</dc:creator>
  <cp:keywords/>
  <dc:description/>
  <cp:lastModifiedBy>Knutson, Katie (DPS)</cp:lastModifiedBy>
  <cp:revision>133</cp:revision>
  <cp:lastPrinted>2019-03-21T02:19:13Z</cp:lastPrinted>
  <dcterms:created xsi:type="dcterms:W3CDTF">2019-02-07T21:52:37Z</dcterms:created>
  <dcterms:modified xsi:type="dcterms:W3CDTF">2019-03-21T02:20:21Z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</Properties>
</file>