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35D45-9170-4ACA-BF0A-87895449C62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1868F-9780-4A9D-B52B-0D986561A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54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4BAFFD-39F3-406C-9525-22841CA23E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6621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2666F7-5677-4279-93D6-654E0AF62B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01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DDA0F3-2B90-4B4B-8939-69B4D2566AC5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68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/>
          </a:bodyPr>
          <a:lstStyle>
            <a:lvl1pPr>
              <a:defRPr sz="3600" b="1" u="sng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Tx/>
              <a:defRPr sz="3200" b="1">
                <a:latin typeface="Verdana" pitchFamily="34" charset="0"/>
              </a:defRPr>
            </a:lvl1pPr>
            <a:lvl2pPr marL="640080" indent="-246888">
              <a:buClrTx/>
              <a:buSzPct val="95000"/>
              <a:buFont typeface="Verdana" pitchFamily="34" charset="0"/>
              <a:buChar char="–"/>
              <a:defRPr sz="3200" b="1">
                <a:latin typeface="Verdana" pitchFamily="34" charset="0"/>
              </a:defRPr>
            </a:lvl2pPr>
            <a:lvl3pPr>
              <a:defRPr sz="3200" b="1">
                <a:latin typeface="Verdana" pitchFamily="34" charset="0"/>
              </a:defRPr>
            </a:lvl3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 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2EE2A-FCAB-4628-9C0A-7252CC7526EA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10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187EF-D9EF-4048-AE90-F5F7FB4904E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848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C47DC-622E-42AF-9F3F-2C76A0E61B0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048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741122-8589-40D5-B30F-235223F1007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09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A1405-E433-45AE-BF33-7CB2CF439D7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15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C13125-D9F3-44CA-9414-12E7AFEE6C6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20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C0F74-A168-4204-92F3-8CF1B5487D7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012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US" sz="3200" b="1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US" sz="3200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2C38CB5B-2C53-4A7D-9F60-EC2ED7DC9508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349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4617B">
                  <a:shade val="90000"/>
                </a:srgbClr>
              </a:solidFill>
              <a:latin typeface="Comic Sans MS" pitchFamily="66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4617B">
                  <a:shade val="90000"/>
                </a:srgbClr>
              </a:solidFill>
              <a:latin typeface="Comic Sans MS" pitchFamily="66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fld id="{034C30A2-7720-4899-A5EC-60D3C7E6307A}" type="slidenum">
              <a:rPr lang="en-US" b="1" smtClean="0">
                <a:solidFill>
                  <a:srgbClr val="04617B">
                    <a:shade val="90000"/>
                  </a:srgbClr>
                </a:solidFill>
                <a:latin typeface="Comic Sans MS" pitchFamily="66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>
              <a:solidFill>
                <a:srgbClr val="04617B">
                  <a:shade val="90000"/>
                </a:srgbClr>
              </a:solidFill>
              <a:latin typeface="Comic Sans MS" pitchFamily="66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3200" b="1" dirty="0">
                <a:solidFill>
                  <a:prstClr val="black"/>
                </a:solidFill>
                <a:latin typeface="Comic Sans MS" pitchFamily="66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3200" b="1" dirty="0">
                <a:solidFill>
                  <a:prstClr val="black"/>
                </a:solidFill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290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00" y="1219200"/>
            <a:ext cx="8229600" cy="28956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000" dirty="0"/>
              <a:t>State of Minnesota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000" dirty="0"/>
              <a:t>Gambling Control Board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3600" dirty="0"/>
          </a:p>
          <a:p>
            <a:pPr marL="0" indent="0" algn="ctr">
              <a:spcBef>
                <a:spcPts val="0"/>
              </a:spcBef>
              <a:buNone/>
            </a:pPr>
            <a:endParaRPr lang="en-US" sz="3600" dirty="0"/>
          </a:p>
          <a:p>
            <a:pPr marL="0" indent="0" algn="ctr">
              <a:spcBef>
                <a:spcPts val="0"/>
              </a:spcBef>
              <a:buNone/>
            </a:pPr>
            <a:endParaRPr lang="en-US" sz="3600" dirty="0"/>
          </a:p>
          <a:p>
            <a:pPr marL="0" indent="0" algn="ctr">
              <a:spcBef>
                <a:spcPts val="0"/>
              </a:spcBef>
              <a:buNone/>
            </a:pPr>
            <a:endParaRPr lang="en-US" sz="3600" dirty="0"/>
          </a:p>
          <a:p>
            <a:pPr marL="0" indent="0" algn="ctr">
              <a:spcBef>
                <a:spcPts val="0"/>
              </a:spcBef>
              <a:buNone/>
            </a:pPr>
            <a:endParaRPr lang="en-US" sz="3600" dirty="0"/>
          </a:p>
          <a:p>
            <a:pPr marL="0" indent="0" algn="ctr">
              <a:spcBef>
                <a:spcPts val="0"/>
              </a:spcBef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2EE2A-FCAB-4628-9C0A-7252CC7526EA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" name="Picture 5" descr="SealMinn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700" y="26670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7A86950-9340-4C7A-9557-4FDD3CB6AF21}"/>
              </a:ext>
            </a:extLst>
          </p:cNvPr>
          <p:cNvSpPr txBox="1"/>
          <p:nvPr/>
        </p:nvSpPr>
        <p:spPr>
          <a:xfrm>
            <a:off x="520700" y="4192212"/>
            <a:ext cx="8229600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Executive Director</a:t>
            </a:r>
          </a:p>
          <a:p>
            <a:pPr algn="ctr"/>
            <a:r>
              <a:rPr lang="en-US" sz="2400" dirty="0"/>
              <a:t>Matt Gettman</a:t>
            </a:r>
          </a:p>
          <a:p>
            <a:pPr algn="ctr"/>
            <a:r>
              <a:rPr lang="en-US" sz="2400" dirty="0"/>
              <a:t>matt.gettman@state.mn.us</a:t>
            </a:r>
            <a:br>
              <a:rPr lang="en-US" sz="2400" dirty="0"/>
            </a:br>
            <a:r>
              <a:rPr lang="en-US" dirty="0"/>
              <a:t>651-539-1900</a:t>
            </a:r>
          </a:p>
          <a:p>
            <a:pPr algn="ctr">
              <a:lnSpc>
                <a:spcPct val="120000"/>
              </a:lnSpc>
            </a:pPr>
            <a:r>
              <a:rPr lang="en-US" dirty="0"/>
              <a:t>www.mn.gov/gcb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431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FFFF"/>
      </a:hlink>
      <a:folHlink>
        <a:srgbClr val="85DFD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Infinity">
      <a:fillStyleLst>
        <a:solidFill>
          <a:schemeClr val="phClr">
            <a:shade val="95000"/>
            <a:satMod val="115000"/>
          </a:schemeClr>
        </a:solidFill>
        <a:gradFill rotWithShape="1">
          <a:gsLst>
            <a:gs pos="0">
              <a:schemeClr val="phClr">
                <a:tint val="90000"/>
                <a:alpha val="50000"/>
                <a:satMod val="150000"/>
              </a:schemeClr>
            </a:gs>
            <a:gs pos="35000">
              <a:schemeClr val="phClr">
                <a:tint val="100000"/>
                <a:alpha val="80000"/>
                <a:satMod val="130000"/>
              </a:schemeClr>
            </a:gs>
            <a:gs pos="100000">
              <a:schemeClr val="phClr">
                <a:tint val="100000"/>
                <a:shade val="90000"/>
                <a:alpha val="95000"/>
                <a:satMod val="11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1000"/>
                <a:alpha val="90000"/>
                <a:satMod val="130000"/>
              </a:schemeClr>
            </a:gs>
            <a:gs pos="50000">
              <a:schemeClr val="phClr">
                <a:shade val="93000"/>
                <a:alpha val="70000"/>
                <a:satMod val="130000"/>
              </a:schemeClr>
            </a:gs>
            <a:gs pos="75000">
              <a:schemeClr val="phClr">
                <a:shade val="94000"/>
                <a:alpha val="50000"/>
                <a:satMod val="135000"/>
              </a:schemeClr>
            </a:gs>
            <a:gs pos="100000">
              <a:schemeClr val="phClr">
                <a:shade val="94000"/>
                <a:alpha val="50000"/>
                <a:satMod val="135000"/>
              </a:schemeClr>
            </a:gs>
          </a:gsLst>
          <a:lin ang="0" scaled="0"/>
        </a:gradFill>
      </a:fillStyleLst>
      <a:lnStyleLst>
        <a:ln w="19050" cap="flat" cmpd="sng" algn="ctr">
          <a:solidFill>
            <a:schemeClr val="phClr">
              <a:shade val="95000"/>
            </a:schemeClr>
          </a:solidFill>
          <a:prstDash val="solid"/>
        </a:ln>
        <a:ln w="31750" cap="flat" cmpd="sng" algn="ctr">
          <a:solidFill>
            <a:schemeClr val="phClr">
              <a:shade val="95000"/>
              <a:satMod val="110000"/>
            </a:schemeClr>
          </a:solidFill>
          <a:prstDash val="solid"/>
        </a:ln>
        <a:ln w="57150" cap="flat" cmpd="dbl" algn="ctr">
          <a:solidFill>
            <a:schemeClr val="phClr">
              <a:shade val="95000"/>
              <a:satMod val="130000"/>
            </a:schemeClr>
          </a:solidFill>
          <a:prstDash val="solid"/>
        </a:ln>
      </a:lnStyleLst>
      <a:effectStyleLst>
        <a:effectStyle>
          <a:effectLst>
            <a:outerShdw blurRad="63500" dist="25400" dir="5400000" sx="101000" sy="101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dir="5400000" sx="101000" sy="101000" algn="ctr" rotWithShape="0">
              <a:srgbClr val="000000">
                <a:alpha val="50000"/>
              </a:srgbClr>
            </a:outerShdw>
            <a:reflection blurRad="12700" stA="26000" endPos="15000" dist="19050" dir="5400000" sy="-100000" rotWithShape="0"/>
          </a:effectLst>
        </a:effectStyle>
        <a:effectStyle>
          <a:effectLst>
            <a:innerShdw blurRad="101600" dist="12700">
              <a:srgbClr val="000000">
                <a:alpha val="35000"/>
              </a:srgbClr>
            </a:innerShdw>
            <a:reflection blurRad="12700" stA="26000" endPos="25000" dist="1905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381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29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Comic Sans MS</vt:lpstr>
      <vt:lpstr>Verdana</vt:lpstr>
      <vt:lpstr>Wingdings 2</vt:lpstr>
      <vt:lpstr>Flow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Authority - Lawful Gambling</dc:title>
  <dc:creator>Steve</dc:creator>
  <cp:lastModifiedBy>Adeline Miller</cp:lastModifiedBy>
  <cp:revision>12</cp:revision>
  <dcterms:created xsi:type="dcterms:W3CDTF">2015-11-13T01:16:27Z</dcterms:created>
  <dcterms:modified xsi:type="dcterms:W3CDTF">2021-01-25T15:34:33Z</dcterms:modified>
</cp:coreProperties>
</file>