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9" r:id="rId3"/>
    <p:sldId id="260" r:id="rId4"/>
    <p:sldId id="271" r:id="rId5"/>
    <p:sldId id="262" r:id="rId6"/>
    <p:sldId id="263" r:id="rId7"/>
    <p:sldId id="264" r:id="rId8"/>
    <p:sldId id="272" r:id="rId9"/>
    <p:sldId id="257" r:id="rId10"/>
    <p:sldId id="273" r:id="rId11"/>
    <p:sldId id="265"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362" autoAdjust="0"/>
  </p:normalViewPr>
  <p:slideViewPr>
    <p:cSldViewPr snapToGrid="0">
      <p:cViewPr varScale="1">
        <p:scale>
          <a:sx n="72" d="100"/>
          <a:sy n="72" d="100"/>
        </p:scale>
        <p:origin x="20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DDC44-FA70-4671-AC9B-816532F8C363}" type="datetimeFigureOut">
              <a:rPr lang="en-US" smtClean="0"/>
              <a:t>9/23/2021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EFE63-43D7-4F7F-9E93-93F3882A0670}" type="slidenum">
              <a:rPr lang="en-US" smtClean="0"/>
              <a:t>‹#›</a:t>
            </a:fld>
            <a:endParaRPr lang="en-US"/>
          </a:p>
        </p:txBody>
      </p:sp>
    </p:spTree>
    <p:extLst>
      <p:ext uri="{BB962C8B-B14F-4D97-AF65-F5344CB8AC3E}">
        <p14:creationId xmlns:p14="http://schemas.microsoft.com/office/powerpoint/2010/main" val="635105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51351-43FB-4972-B9B4-F62F4D7AA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90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anticipated return on the state’s investment would be significant. Economists from the SE Group estimate that the capital improvements would increase the economic impact of Spirit Mountain, from an already impressive $22 million per year and 301 full-time jobs to a far greater $40 million per year and 506 full-time jobs.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 the intrinsic benefits of another 50 years of healthy outdoor recreation at Spirit Mountain and we hope that you will agree that Spirit Mountain is worthy of state investment.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51351-43FB-4972-B9B4-F62F4D7AA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2936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51351-43FB-4972-B9B4-F62F4D7AA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228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Legislature established the Spirit Mountain Recreation Area in 1973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Provide year-round outdoor recreation opportunities for all Minnesotans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Bolster the economy of northeastern Minnesota, and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Preserve a spectacular natural resource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51351-43FB-4972-B9B4-F62F4D7AA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7057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Spirit Mountain has abundantly realized the legislature’s vision of a year-round recreation destination.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something for everyone – camping, skiing, dining, snowmobiling, mountain biking, hiking, scenic chairlift rides, weddings and events, youth camps, adaptive recreation programs, an adventure park,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quality of the facilities is as impressive as their breadth, from a cross-country skiing center that will host US Olympic team qualifying later this year to a mountain biking trail system that the International Mountain Biking Association year after year names among the six best on the planet.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51351-43FB-4972-B9B4-F62F4D7AA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3806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Outdoor recreation facilities of this caliber are just the powerful driver of economic activity that the 1973 Legislature envisioned.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independent economic impact analysis showed that, in 2019, Spirit Mountain: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Generated more than $22 million in sales activity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Directly and indirectly supported 301 full-time-equivalent jobs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Drew more than 250,000 visitors, many of them in winter.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51351-43FB-4972-B9B4-F62F4D7AA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300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Spirit Mountain visitors come from all over Minnesota and the Midwest.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last year, approximately 20% of paid Spirit visitors were from Duluth, 65% were from other places in Minnesota, and 15% were from out-of-state.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graphic on the right shows the top 50 places of residence of Spirit visitors in this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Much as the 1973 legislature must have hoped, Spirit is, at once, a destination for Chicago and the Iron Range, for Fargo and Brainerd, for Madison and Rochester, for the people of Duluth and those throughout the Upper Midwest.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51351-43FB-4972-B9B4-F62F4D7AA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699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Unfortunately, Spirit Mountain is at increasing risk due to aging infrastructure. Critical infrastructure including three chairlifts, the main lodge, and the campground all date from the first two years of Spirit Mountain’s existence, nearly half a century ago. While these assets have been responsibly maintained, they have reached an age where only replacement or comprehensive renovation will suffice.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51351-43FB-4972-B9B4-F62F4D7AA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635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Recognizing the approaching crossroads, Mayor Larson in 2020 appointed a </a:t>
            </a:r>
            <a:r>
              <a:rPr lang="en-US" sz="1200" dirty="0">
                <a:latin typeface="Calibri" panose="020F0502020204030204" pitchFamily="34" charset="0"/>
                <a:cs typeface="Calibri" panose="020F0502020204030204" pitchFamily="34" charset="0"/>
              </a:rPr>
              <a:t>16-person task force, supported by ski industry consultants, to thoroughly study Spirit Mountain and advise the City on how best to steer Spirit into its  next 50 years of service.</a:t>
            </a:r>
          </a:p>
          <a:p>
            <a:pPr marL="0" indent="0">
              <a:buFont typeface="Arial" panose="020B0604020202020204" pitchFamily="34" charset="0"/>
              <a:buNone/>
            </a:pPr>
            <a:endParaRPr lang="en-US" sz="12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200" dirty="0">
                <a:latin typeface="Calibri" panose="020F0502020204030204" pitchFamily="34" charset="0"/>
                <a:cs typeface="Calibri" panose="020F0502020204030204" pitchFamily="34" charset="0"/>
              </a:rPr>
              <a:t>The task force met 20 times over nearly a year and, in early 2021, issued comprehensive recommendations covering everything from governance and marketing to equity and inclusion.</a:t>
            </a:r>
          </a:p>
          <a:p>
            <a:pPr marL="0" indent="0">
              <a:buFont typeface="Arial" panose="020B0604020202020204" pitchFamily="34" charset="0"/>
              <a:buNone/>
            </a:pPr>
            <a:endParaRPr lang="en-US" sz="1200"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200" dirty="0">
                <a:latin typeface="Calibri" panose="020F0502020204030204" pitchFamily="34" charset="0"/>
                <a:cs typeface="Calibri" panose="020F0502020204030204" pitchFamily="34" charset="0"/>
              </a:rPr>
              <a:t>One of the task force’s strongest recommendations was the time-sensitive imperative to address deteriorating infrastructure with a $24 million comprehensive capital reinvestment plan.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51351-43FB-4972-B9B4-F62F4D7AA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283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Task Force recommendations served as the basis for this capital investment plan which Spirit Mountain and the City of Duluth have refined on the basis of further analysis and design.</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$11.8 million to renovate the main lodge and event center that is home base for all Spirit activities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$3.6 million for lift replacement and renewal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$1.9 million for renewal and improvement of the Adventure Park which provides a great outdoor experience unto itself and produces profits that help keep other Spirit activities affordable.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$1.2 million for snowmaking system renewal and expansion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$1.0 million to light the entire hill with energy efficient LED technology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$.6 million for campground renewal</a:t>
            </a:r>
          </a:p>
        </p:txBody>
      </p:sp>
      <p:sp>
        <p:nvSpPr>
          <p:cNvPr id="4" name="Slide Number Placeholder 3"/>
          <p:cNvSpPr>
            <a:spLocks noGrp="1"/>
          </p:cNvSpPr>
          <p:nvPr>
            <p:ph type="sldNum" sz="quarter" idx="5"/>
          </p:nvPr>
        </p:nvSpPr>
        <p:spPr/>
        <p:txBody>
          <a:bodyPr/>
          <a:lstStyle/>
          <a:p>
            <a:fld id="{C40EFE63-43D7-4F7F-9E93-93F3882A0670}" type="slidenum">
              <a:rPr lang="en-US" smtClean="0"/>
              <a:t>8</a:t>
            </a:fld>
            <a:endParaRPr lang="en-US"/>
          </a:p>
        </p:txBody>
      </p:sp>
    </p:spTree>
    <p:extLst>
      <p:ext uri="{BB962C8B-B14F-4D97-AF65-F5344CB8AC3E}">
        <p14:creationId xmlns:p14="http://schemas.microsoft.com/office/powerpoint/2010/main" val="3365600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To pay for this investment, the City of Duluth respectfully asks the Legislature to consider $12 million in bonding support for the project and commits to match that investment dollar for dollar.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751351-43FB-4972-B9B4-F62F4D7AA50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635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4F91-FF88-4B2C-ABEB-17CCE73096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ADF646-D2F6-49BC-AD00-7206514BA6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7BB773-2BA7-42F6-B3EB-8E11AAF8952F}"/>
              </a:ext>
            </a:extLst>
          </p:cNvPr>
          <p:cNvSpPr>
            <a:spLocks noGrp="1"/>
          </p:cNvSpPr>
          <p:nvPr>
            <p:ph type="dt" sz="half" idx="10"/>
          </p:nvPr>
        </p:nvSpPr>
        <p:spPr/>
        <p:txBody>
          <a:bodyPr/>
          <a:lstStyle/>
          <a:p>
            <a:fld id="{43FCD0F7-9FF6-4039-BD7B-95ED247ADD49}" type="datetimeFigureOut">
              <a:rPr lang="en-US" smtClean="0"/>
              <a:t>9/23/2021</a:t>
            </a:fld>
            <a:endParaRPr lang="en-US"/>
          </a:p>
        </p:txBody>
      </p:sp>
      <p:sp>
        <p:nvSpPr>
          <p:cNvPr id="5" name="Footer Placeholder 4">
            <a:extLst>
              <a:ext uri="{FF2B5EF4-FFF2-40B4-BE49-F238E27FC236}">
                <a16:creationId xmlns:a16="http://schemas.microsoft.com/office/drawing/2014/main" id="{E61D4A39-7C85-4F8F-8BEF-29E2CA8A5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A7333-2871-47E9-9EA6-100DADE39CA5}"/>
              </a:ext>
            </a:extLst>
          </p:cNvPr>
          <p:cNvSpPr>
            <a:spLocks noGrp="1"/>
          </p:cNvSpPr>
          <p:nvPr>
            <p:ph type="sldNum" sz="quarter" idx="12"/>
          </p:nvPr>
        </p:nvSpPr>
        <p:spPr/>
        <p:txBody>
          <a:bodyPr/>
          <a:lstStyle/>
          <a:p>
            <a:fld id="{E6331CA7-BD31-47C0-9993-65BE14A714BF}" type="slidenum">
              <a:rPr lang="en-US" smtClean="0"/>
              <a:t>‹#›</a:t>
            </a:fld>
            <a:endParaRPr lang="en-US"/>
          </a:p>
        </p:txBody>
      </p:sp>
    </p:spTree>
    <p:extLst>
      <p:ext uri="{BB962C8B-B14F-4D97-AF65-F5344CB8AC3E}">
        <p14:creationId xmlns:p14="http://schemas.microsoft.com/office/powerpoint/2010/main" val="16517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6CD3F-7884-4E4B-815D-10AFEEA0B5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8F1DDB-4D43-44D0-816C-EC2F40117B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E0403B-1952-448A-AC21-0D760015E5BA}"/>
              </a:ext>
            </a:extLst>
          </p:cNvPr>
          <p:cNvSpPr>
            <a:spLocks noGrp="1"/>
          </p:cNvSpPr>
          <p:nvPr>
            <p:ph type="dt" sz="half" idx="10"/>
          </p:nvPr>
        </p:nvSpPr>
        <p:spPr/>
        <p:txBody>
          <a:bodyPr/>
          <a:lstStyle/>
          <a:p>
            <a:fld id="{43FCD0F7-9FF6-4039-BD7B-95ED247ADD49}" type="datetimeFigureOut">
              <a:rPr lang="en-US" smtClean="0"/>
              <a:t>9/23/2021</a:t>
            </a:fld>
            <a:endParaRPr lang="en-US"/>
          </a:p>
        </p:txBody>
      </p:sp>
      <p:sp>
        <p:nvSpPr>
          <p:cNvPr id="5" name="Footer Placeholder 4">
            <a:extLst>
              <a:ext uri="{FF2B5EF4-FFF2-40B4-BE49-F238E27FC236}">
                <a16:creationId xmlns:a16="http://schemas.microsoft.com/office/drawing/2014/main" id="{2C1263D7-3ED8-458F-ACCB-EF4AB338E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AA43B-E984-4E48-97BA-4FD1D04D00F0}"/>
              </a:ext>
            </a:extLst>
          </p:cNvPr>
          <p:cNvSpPr>
            <a:spLocks noGrp="1"/>
          </p:cNvSpPr>
          <p:nvPr>
            <p:ph type="sldNum" sz="quarter" idx="12"/>
          </p:nvPr>
        </p:nvSpPr>
        <p:spPr/>
        <p:txBody>
          <a:bodyPr/>
          <a:lstStyle/>
          <a:p>
            <a:fld id="{E6331CA7-BD31-47C0-9993-65BE14A714BF}" type="slidenum">
              <a:rPr lang="en-US" smtClean="0"/>
              <a:t>‹#›</a:t>
            </a:fld>
            <a:endParaRPr lang="en-US"/>
          </a:p>
        </p:txBody>
      </p:sp>
    </p:spTree>
    <p:extLst>
      <p:ext uri="{BB962C8B-B14F-4D97-AF65-F5344CB8AC3E}">
        <p14:creationId xmlns:p14="http://schemas.microsoft.com/office/powerpoint/2010/main" val="159880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586F65-872C-4318-90A8-6467ACBAB1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DA8337-CB93-42DE-861B-2B8EE390100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03857-3074-4395-B4F9-244183AD2010}"/>
              </a:ext>
            </a:extLst>
          </p:cNvPr>
          <p:cNvSpPr>
            <a:spLocks noGrp="1"/>
          </p:cNvSpPr>
          <p:nvPr>
            <p:ph type="dt" sz="half" idx="10"/>
          </p:nvPr>
        </p:nvSpPr>
        <p:spPr/>
        <p:txBody>
          <a:bodyPr/>
          <a:lstStyle/>
          <a:p>
            <a:fld id="{43FCD0F7-9FF6-4039-BD7B-95ED247ADD49}" type="datetimeFigureOut">
              <a:rPr lang="en-US" smtClean="0"/>
              <a:t>9/23/2021</a:t>
            </a:fld>
            <a:endParaRPr lang="en-US"/>
          </a:p>
        </p:txBody>
      </p:sp>
      <p:sp>
        <p:nvSpPr>
          <p:cNvPr id="5" name="Footer Placeholder 4">
            <a:extLst>
              <a:ext uri="{FF2B5EF4-FFF2-40B4-BE49-F238E27FC236}">
                <a16:creationId xmlns:a16="http://schemas.microsoft.com/office/drawing/2014/main" id="{4DCE1137-F6D7-4A74-A0B8-F2A08423D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89CF3-2E19-4156-A850-7297314A41B9}"/>
              </a:ext>
            </a:extLst>
          </p:cNvPr>
          <p:cNvSpPr>
            <a:spLocks noGrp="1"/>
          </p:cNvSpPr>
          <p:nvPr>
            <p:ph type="sldNum" sz="quarter" idx="12"/>
          </p:nvPr>
        </p:nvSpPr>
        <p:spPr/>
        <p:txBody>
          <a:bodyPr/>
          <a:lstStyle/>
          <a:p>
            <a:fld id="{E6331CA7-BD31-47C0-9993-65BE14A714BF}" type="slidenum">
              <a:rPr lang="en-US" smtClean="0"/>
              <a:t>‹#›</a:t>
            </a:fld>
            <a:endParaRPr lang="en-US"/>
          </a:p>
        </p:txBody>
      </p:sp>
    </p:spTree>
    <p:extLst>
      <p:ext uri="{BB962C8B-B14F-4D97-AF65-F5344CB8AC3E}">
        <p14:creationId xmlns:p14="http://schemas.microsoft.com/office/powerpoint/2010/main" val="24885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9D89FF-34E9-4822-B086-05C0AE1C1169}" type="datetimeFigureOut">
              <a:rPr lang="en-US" smtClean="0">
                <a:solidFill>
                  <a:srgbClr val="073E87"/>
                </a:solidFill>
              </a:rPr>
              <a:pPr/>
              <a:t>9/23/2021</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C23A995-47F0-46E2-9157-9056B16D6568}"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760956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9D89FF-34E9-4822-B086-05C0AE1C1169}" type="datetimeFigureOut">
              <a:rPr lang="en-US" smtClean="0">
                <a:solidFill>
                  <a:srgbClr val="073E87"/>
                </a:solidFill>
              </a:rPr>
              <a:pPr/>
              <a:t>9/23/2021</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C23A995-47F0-46E2-9157-9056B16D6568}"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4593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9D89FF-34E9-4822-B086-05C0AE1C1169}" type="datetimeFigureOut">
              <a:rPr lang="en-US" smtClean="0">
                <a:solidFill>
                  <a:srgbClr val="073E87"/>
                </a:solidFill>
              </a:rPr>
              <a:pPr/>
              <a:t>9/23/2021</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C23A995-47F0-46E2-9157-9056B16D6568}"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879042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0E9D89FF-34E9-4822-B086-05C0AE1C1169}" type="datetimeFigureOut">
              <a:rPr lang="en-US" smtClean="0">
                <a:solidFill>
                  <a:srgbClr val="073E87"/>
                </a:solidFill>
              </a:rPr>
              <a:pPr/>
              <a:t>9/23/2021</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AC23A995-47F0-46E2-9157-9056B16D6568}"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6126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9D89FF-34E9-4822-B086-05C0AE1C1169}" type="datetimeFigureOut">
              <a:rPr lang="en-US" smtClean="0">
                <a:solidFill>
                  <a:srgbClr val="073E87"/>
                </a:solidFill>
              </a:rPr>
              <a:pPr/>
              <a:t>9/23/2021</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AC23A995-47F0-46E2-9157-9056B16D6568}"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494168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9D89FF-34E9-4822-B086-05C0AE1C1169}" type="datetimeFigureOut">
              <a:rPr lang="en-US" smtClean="0">
                <a:solidFill>
                  <a:srgbClr val="073E87"/>
                </a:solidFill>
              </a:rPr>
              <a:pPr/>
              <a:t>9/23/2021</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AC23A995-47F0-46E2-9157-9056B16D6568}"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260530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Date Placeholder 1"/>
          <p:cNvSpPr>
            <a:spLocks noGrp="1"/>
          </p:cNvSpPr>
          <p:nvPr>
            <p:ph type="dt" sz="half" idx="10"/>
          </p:nvPr>
        </p:nvSpPr>
        <p:spPr/>
        <p:txBody>
          <a:bodyPr/>
          <a:lstStyle/>
          <a:p>
            <a:fld id="{0E9D89FF-34E9-4822-B086-05C0AE1C1169}" type="datetimeFigureOut">
              <a:rPr lang="en-US" smtClean="0">
                <a:solidFill>
                  <a:srgbClr val="073E87"/>
                </a:solidFill>
              </a:rPr>
              <a:pPr/>
              <a:t>9/23/2021</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AC23A995-47F0-46E2-9157-9056B16D6568}"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775964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Date Placeholder 4"/>
          <p:cNvSpPr>
            <a:spLocks noGrp="1"/>
          </p:cNvSpPr>
          <p:nvPr>
            <p:ph type="dt" sz="half" idx="10"/>
          </p:nvPr>
        </p:nvSpPr>
        <p:spPr/>
        <p:txBody>
          <a:bodyPr/>
          <a:lstStyle/>
          <a:p>
            <a:fld id="{0E9D89FF-34E9-4822-B086-05C0AE1C1169}" type="datetimeFigureOut">
              <a:rPr lang="en-US" smtClean="0">
                <a:solidFill>
                  <a:srgbClr val="073E87"/>
                </a:solidFill>
              </a:rPr>
              <a:pPr/>
              <a:t>9/23/2021</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AC23A995-47F0-46E2-9157-9056B16D6568}"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065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0CB3-7FDC-4F7E-888D-F6511FD359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CF6154-53C2-4E27-B90D-DA9CDA6853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CD70C-A8DF-46FC-B1F6-4F06C31F88B9}"/>
              </a:ext>
            </a:extLst>
          </p:cNvPr>
          <p:cNvSpPr>
            <a:spLocks noGrp="1"/>
          </p:cNvSpPr>
          <p:nvPr>
            <p:ph type="dt" sz="half" idx="10"/>
          </p:nvPr>
        </p:nvSpPr>
        <p:spPr/>
        <p:txBody>
          <a:bodyPr/>
          <a:lstStyle/>
          <a:p>
            <a:fld id="{43FCD0F7-9FF6-4039-BD7B-95ED247ADD49}" type="datetimeFigureOut">
              <a:rPr lang="en-US" smtClean="0"/>
              <a:t>9/23/2021</a:t>
            </a:fld>
            <a:endParaRPr lang="en-US"/>
          </a:p>
        </p:txBody>
      </p:sp>
      <p:sp>
        <p:nvSpPr>
          <p:cNvPr id="5" name="Footer Placeholder 4">
            <a:extLst>
              <a:ext uri="{FF2B5EF4-FFF2-40B4-BE49-F238E27FC236}">
                <a16:creationId xmlns:a16="http://schemas.microsoft.com/office/drawing/2014/main" id="{D23F60CA-4F31-4D0B-87CE-C0D8FF7A3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96AFC-7C87-4A6E-ACDB-92C65CABDB12}"/>
              </a:ext>
            </a:extLst>
          </p:cNvPr>
          <p:cNvSpPr>
            <a:spLocks noGrp="1"/>
          </p:cNvSpPr>
          <p:nvPr>
            <p:ph type="sldNum" sz="quarter" idx="12"/>
          </p:nvPr>
        </p:nvSpPr>
        <p:spPr/>
        <p:txBody>
          <a:bodyPr/>
          <a:lstStyle/>
          <a:p>
            <a:fld id="{E6331CA7-BD31-47C0-9993-65BE14A714BF}" type="slidenum">
              <a:rPr lang="en-US" smtClean="0"/>
              <a:t>‹#›</a:t>
            </a:fld>
            <a:endParaRPr lang="en-US"/>
          </a:p>
        </p:txBody>
      </p:sp>
    </p:spTree>
    <p:extLst>
      <p:ext uri="{BB962C8B-B14F-4D97-AF65-F5344CB8AC3E}">
        <p14:creationId xmlns:p14="http://schemas.microsoft.com/office/powerpoint/2010/main" val="2624743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9D89FF-34E9-4822-B086-05C0AE1C1169}" type="datetimeFigureOut">
              <a:rPr lang="en-US" smtClean="0">
                <a:solidFill>
                  <a:srgbClr val="073E87"/>
                </a:solidFill>
              </a:rPr>
              <a:pPr/>
              <a:t>9/23/2021</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AC23A995-47F0-46E2-9157-9056B16D6568}"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155224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9D89FF-34E9-4822-B086-05C0AE1C1169}" type="datetimeFigureOut">
              <a:rPr lang="en-US" smtClean="0">
                <a:solidFill>
                  <a:srgbClr val="073E87"/>
                </a:solidFill>
              </a:rPr>
              <a:pPr/>
              <a:t>9/23/2021</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C23A995-47F0-46E2-9157-9056B16D6568}"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474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 name="Date Placeholder 3"/>
          <p:cNvSpPr>
            <a:spLocks noGrp="1"/>
          </p:cNvSpPr>
          <p:nvPr>
            <p:ph type="dt" sz="half" idx="10"/>
          </p:nvPr>
        </p:nvSpPr>
        <p:spPr/>
        <p:txBody>
          <a:bodyPr/>
          <a:lstStyle/>
          <a:p>
            <a:fld id="{0E9D89FF-34E9-4822-B086-05C0AE1C1169}" type="datetimeFigureOut">
              <a:rPr lang="en-US" smtClean="0">
                <a:solidFill>
                  <a:srgbClr val="073E87"/>
                </a:solidFill>
              </a:rPr>
              <a:pPr/>
              <a:t>9/23/2021</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AC23A995-47F0-46E2-9157-9056B16D6568}"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061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06AC-D3F0-4C43-9B51-6430615F01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2A8BC4-CC31-47B9-8BAD-875BC82E3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9B99F35-BA0D-4942-A1B0-805373ADC7B0}"/>
              </a:ext>
            </a:extLst>
          </p:cNvPr>
          <p:cNvSpPr>
            <a:spLocks noGrp="1"/>
          </p:cNvSpPr>
          <p:nvPr>
            <p:ph type="dt" sz="half" idx="10"/>
          </p:nvPr>
        </p:nvSpPr>
        <p:spPr/>
        <p:txBody>
          <a:bodyPr/>
          <a:lstStyle/>
          <a:p>
            <a:fld id="{43FCD0F7-9FF6-4039-BD7B-95ED247ADD49}" type="datetimeFigureOut">
              <a:rPr lang="en-US" smtClean="0"/>
              <a:t>9/23/2021</a:t>
            </a:fld>
            <a:endParaRPr lang="en-US"/>
          </a:p>
        </p:txBody>
      </p:sp>
      <p:sp>
        <p:nvSpPr>
          <p:cNvPr id="5" name="Footer Placeholder 4">
            <a:extLst>
              <a:ext uri="{FF2B5EF4-FFF2-40B4-BE49-F238E27FC236}">
                <a16:creationId xmlns:a16="http://schemas.microsoft.com/office/drawing/2014/main" id="{7735D1A9-BD66-418F-82BA-384AB89A9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4AB83-F40C-451B-A2BD-9F3137D5B575}"/>
              </a:ext>
            </a:extLst>
          </p:cNvPr>
          <p:cNvSpPr>
            <a:spLocks noGrp="1"/>
          </p:cNvSpPr>
          <p:nvPr>
            <p:ph type="sldNum" sz="quarter" idx="12"/>
          </p:nvPr>
        </p:nvSpPr>
        <p:spPr/>
        <p:txBody>
          <a:bodyPr/>
          <a:lstStyle/>
          <a:p>
            <a:fld id="{E6331CA7-BD31-47C0-9993-65BE14A714BF}" type="slidenum">
              <a:rPr lang="en-US" smtClean="0"/>
              <a:t>‹#›</a:t>
            </a:fld>
            <a:endParaRPr lang="en-US"/>
          </a:p>
        </p:txBody>
      </p:sp>
    </p:spTree>
    <p:extLst>
      <p:ext uri="{BB962C8B-B14F-4D97-AF65-F5344CB8AC3E}">
        <p14:creationId xmlns:p14="http://schemas.microsoft.com/office/powerpoint/2010/main" val="192495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A784-CDF8-4622-B6A1-036FC212BA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C7FDB-6232-4BC6-98C9-BA5E7AEAFC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1EE9F8-0D90-44D4-AFE9-C9847DBBAC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E94EAB-6CA5-4EF6-9BD3-81AC25C31BEE}"/>
              </a:ext>
            </a:extLst>
          </p:cNvPr>
          <p:cNvSpPr>
            <a:spLocks noGrp="1"/>
          </p:cNvSpPr>
          <p:nvPr>
            <p:ph type="dt" sz="half" idx="10"/>
          </p:nvPr>
        </p:nvSpPr>
        <p:spPr/>
        <p:txBody>
          <a:bodyPr/>
          <a:lstStyle/>
          <a:p>
            <a:fld id="{43FCD0F7-9FF6-4039-BD7B-95ED247ADD49}" type="datetimeFigureOut">
              <a:rPr lang="en-US" smtClean="0"/>
              <a:t>9/23/2021</a:t>
            </a:fld>
            <a:endParaRPr lang="en-US"/>
          </a:p>
        </p:txBody>
      </p:sp>
      <p:sp>
        <p:nvSpPr>
          <p:cNvPr id="6" name="Footer Placeholder 5">
            <a:extLst>
              <a:ext uri="{FF2B5EF4-FFF2-40B4-BE49-F238E27FC236}">
                <a16:creationId xmlns:a16="http://schemas.microsoft.com/office/drawing/2014/main" id="{165198C9-A44A-4046-8072-0711CB05CE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5CD952-DD17-4979-B494-1E0B843C038A}"/>
              </a:ext>
            </a:extLst>
          </p:cNvPr>
          <p:cNvSpPr>
            <a:spLocks noGrp="1"/>
          </p:cNvSpPr>
          <p:nvPr>
            <p:ph type="sldNum" sz="quarter" idx="12"/>
          </p:nvPr>
        </p:nvSpPr>
        <p:spPr/>
        <p:txBody>
          <a:bodyPr/>
          <a:lstStyle/>
          <a:p>
            <a:fld id="{E6331CA7-BD31-47C0-9993-65BE14A714BF}" type="slidenum">
              <a:rPr lang="en-US" smtClean="0"/>
              <a:t>‹#›</a:t>
            </a:fld>
            <a:endParaRPr lang="en-US"/>
          </a:p>
        </p:txBody>
      </p:sp>
    </p:spTree>
    <p:extLst>
      <p:ext uri="{BB962C8B-B14F-4D97-AF65-F5344CB8AC3E}">
        <p14:creationId xmlns:p14="http://schemas.microsoft.com/office/powerpoint/2010/main" val="295668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AC5B-F4D3-4A71-A8E4-0432CE5026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56042A-24FC-4AC5-94A2-1408766A6D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FDCE43-2183-48B3-BDB4-B282C92BE9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A1EE6B-177F-4B25-9CAB-FC7F839A17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E0BA9D-DE35-4427-BD45-D05B80FD56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F63E7A-A72E-4FCB-838D-919031E0FBFB}"/>
              </a:ext>
            </a:extLst>
          </p:cNvPr>
          <p:cNvSpPr>
            <a:spLocks noGrp="1"/>
          </p:cNvSpPr>
          <p:nvPr>
            <p:ph type="dt" sz="half" idx="10"/>
          </p:nvPr>
        </p:nvSpPr>
        <p:spPr/>
        <p:txBody>
          <a:bodyPr/>
          <a:lstStyle/>
          <a:p>
            <a:fld id="{43FCD0F7-9FF6-4039-BD7B-95ED247ADD49}" type="datetimeFigureOut">
              <a:rPr lang="en-US" smtClean="0"/>
              <a:t>9/23/2021</a:t>
            </a:fld>
            <a:endParaRPr lang="en-US"/>
          </a:p>
        </p:txBody>
      </p:sp>
      <p:sp>
        <p:nvSpPr>
          <p:cNvPr id="8" name="Footer Placeholder 7">
            <a:extLst>
              <a:ext uri="{FF2B5EF4-FFF2-40B4-BE49-F238E27FC236}">
                <a16:creationId xmlns:a16="http://schemas.microsoft.com/office/drawing/2014/main" id="{A1664F2F-7A1E-4FDD-9E85-0CA32611E8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ABB3A-14DB-49F2-A69B-9211FACCB4F4}"/>
              </a:ext>
            </a:extLst>
          </p:cNvPr>
          <p:cNvSpPr>
            <a:spLocks noGrp="1"/>
          </p:cNvSpPr>
          <p:nvPr>
            <p:ph type="sldNum" sz="quarter" idx="12"/>
          </p:nvPr>
        </p:nvSpPr>
        <p:spPr/>
        <p:txBody>
          <a:bodyPr/>
          <a:lstStyle/>
          <a:p>
            <a:fld id="{E6331CA7-BD31-47C0-9993-65BE14A714BF}" type="slidenum">
              <a:rPr lang="en-US" smtClean="0"/>
              <a:t>‹#›</a:t>
            </a:fld>
            <a:endParaRPr lang="en-US"/>
          </a:p>
        </p:txBody>
      </p:sp>
    </p:spTree>
    <p:extLst>
      <p:ext uri="{BB962C8B-B14F-4D97-AF65-F5344CB8AC3E}">
        <p14:creationId xmlns:p14="http://schemas.microsoft.com/office/powerpoint/2010/main" val="108584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0D755-748C-4F08-9E04-7BCFE43E64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B1E0A5-D9FB-4D6A-8DD7-1329AE921D9D}"/>
              </a:ext>
            </a:extLst>
          </p:cNvPr>
          <p:cNvSpPr>
            <a:spLocks noGrp="1"/>
          </p:cNvSpPr>
          <p:nvPr>
            <p:ph type="dt" sz="half" idx="10"/>
          </p:nvPr>
        </p:nvSpPr>
        <p:spPr/>
        <p:txBody>
          <a:bodyPr/>
          <a:lstStyle/>
          <a:p>
            <a:fld id="{43FCD0F7-9FF6-4039-BD7B-95ED247ADD49}" type="datetimeFigureOut">
              <a:rPr lang="en-US" smtClean="0"/>
              <a:t>9/23/2021</a:t>
            </a:fld>
            <a:endParaRPr lang="en-US"/>
          </a:p>
        </p:txBody>
      </p:sp>
      <p:sp>
        <p:nvSpPr>
          <p:cNvPr id="4" name="Footer Placeholder 3">
            <a:extLst>
              <a:ext uri="{FF2B5EF4-FFF2-40B4-BE49-F238E27FC236}">
                <a16:creationId xmlns:a16="http://schemas.microsoft.com/office/drawing/2014/main" id="{BD2A359A-3F79-4270-AA0B-035DFA8112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20BF89-D888-4132-978C-52A579E1F338}"/>
              </a:ext>
            </a:extLst>
          </p:cNvPr>
          <p:cNvSpPr>
            <a:spLocks noGrp="1"/>
          </p:cNvSpPr>
          <p:nvPr>
            <p:ph type="sldNum" sz="quarter" idx="12"/>
          </p:nvPr>
        </p:nvSpPr>
        <p:spPr/>
        <p:txBody>
          <a:bodyPr/>
          <a:lstStyle/>
          <a:p>
            <a:fld id="{E6331CA7-BD31-47C0-9993-65BE14A714BF}" type="slidenum">
              <a:rPr lang="en-US" smtClean="0"/>
              <a:t>‹#›</a:t>
            </a:fld>
            <a:endParaRPr lang="en-US"/>
          </a:p>
        </p:txBody>
      </p:sp>
    </p:spTree>
    <p:extLst>
      <p:ext uri="{BB962C8B-B14F-4D97-AF65-F5344CB8AC3E}">
        <p14:creationId xmlns:p14="http://schemas.microsoft.com/office/powerpoint/2010/main" val="169070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CFB700-78F4-40E7-9DD9-B4ACD47BA365}"/>
              </a:ext>
            </a:extLst>
          </p:cNvPr>
          <p:cNvSpPr>
            <a:spLocks noGrp="1"/>
          </p:cNvSpPr>
          <p:nvPr>
            <p:ph type="dt" sz="half" idx="10"/>
          </p:nvPr>
        </p:nvSpPr>
        <p:spPr/>
        <p:txBody>
          <a:bodyPr/>
          <a:lstStyle/>
          <a:p>
            <a:fld id="{43FCD0F7-9FF6-4039-BD7B-95ED247ADD49}" type="datetimeFigureOut">
              <a:rPr lang="en-US" smtClean="0"/>
              <a:t>9/23/2021</a:t>
            </a:fld>
            <a:endParaRPr lang="en-US"/>
          </a:p>
        </p:txBody>
      </p:sp>
      <p:sp>
        <p:nvSpPr>
          <p:cNvPr id="3" name="Footer Placeholder 2">
            <a:extLst>
              <a:ext uri="{FF2B5EF4-FFF2-40B4-BE49-F238E27FC236}">
                <a16:creationId xmlns:a16="http://schemas.microsoft.com/office/drawing/2014/main" id="{CC6DC53B-25AF-469F-B9F3-44A35A4B74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202B2A-B48B-4282-B372-7053F8F8D83C}"/>
              </a:ext>
            </a:extLst>
          </p:cNvPr>
          <p:cNvSpPr>
            <a:spLocks noGrp="1"/>
          </p:cNvSpPr>
          <p:nvPr>
            <p:ph type="sldNum" sz="quarter" idx="12"/>
          </p:nvPr>
        </p:nvSpPr>
        <p:spPr/>
        <p:txBody>
          <a:bodyPr/>
          <a:lstStyle/>
          <a:p>
            <a:fld id="{E6331CA7-BD31-47C0-9993-65BE14A714BF}" type="slidenum">
              <a:rPr lang="en-US" smtClean="0"/>
              <a:t>‹#›</a:t>
            </a:fld>
            <a:endParaRPr lang="en-US"/>
          </a:p>
        </p:txBody>
      </p:sp>
    </p:spTree>
    <p:extLst>
      <p:ext uri="{BB962C8B-B14F-4D97-AF65-F5344CB8AC3E}">
        <p14:creationId xmlns:p14="http://schemas.microsoft.com/office/powerpoint/2010/main" val="166045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85B3-5466-4D89-BC99-4E8BA9D53B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F8E500-08A0-4387-A8E9-3E880C9B8E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8269E1-0C86-4543-8510-92F5296AB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E80010-0126-4A28-AD39-A7FEDB7F3AD4}"/>
              </a:ext>
            </a:extLst>
          </p:cNvPr>
          <p:cNvSpPr>
            <a:spLocks noGrp="1"/>
          </p:cNvSpPr>
          <p:nvPr>
            <p:ph type="dt" sz="half" idx="10"/>
          </p:nvPr>
        </p:nvSpPr>
        <p:spPr/>
        <p:txBody>
          <a:bodyPr/>
          <a:lstStyle/>
          <a:p>
            <a:fld id="{43FCD0F7-9FF6-4039-BD7B-95ED247ADD49}" type="datetimeFigureOut">
              <a:rPr lang="en-US" smtClean="0"/>
              <a:t>9/23/2021</a:t>
            </a:fld>
            <a:endParaRPr lang="en-US"/>
          </a:p>
        </p:txBody>
      </p:sp>
      <p:sp>
        <p:nvSpPr>
          <p:cNvPr id="6" name="Footer Placeholder 5">
            <a:extLst>
              <a:ext uri="{FF2B5EF4-FFF2-40B4-BE49-F238E27FC236}">
                <a16:creationId xmlns:a16="http://schemas.microsoft.com/office/drawing/2014/main" id="{EC23AAEA-C389-435E-80D9-3B563AF6E1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FC533-C58A-4315-B7F7-3E5C4AA76583}"/>
              </a:ext>
            </a:extLst>
          </p:cNvPr>
          <p:cNvSpPr>
            <a:spLocks noGrp="1"/>
          </p:cNvSpPr>
          <p:nvPr>
            <p:ph type="sldNum" sz="quarter" idx="12"/>
          </p:nvPr>
        </p:nvSpPr>
        <p:spPr/>
        <p:txBody>
          <a:bodyPr/>
          <a:lstStyle/>
          <a:p>
            <a:fld id="{E6331CA7-BD31-47C0-9993-65BE14A714BF}" type="slidenum">
              <a:rPr lang="en-US" smtClean="0"/>
              <a:t>‹#›</a:t>
            </a:fld>
            <a:endParaRPr lang="en-US"/>
          </a:p>
        </p:txBody>
      </p:sp>
    </p:spTree>
    <p:extLst>
      <p:ext uri="{BB962C8B-B14F-4D97-AF65-F5344CB8AC3E}">
        <p14:creationId xmlns:p14="http://schemas.microsoft.com/office/powerpoint/2010/main" val="51617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6F11B-6B79-49B6-823D-445666879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E26F73-E132-4F67-9E40-0C17F83F56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DD4774-2385-4EB5-8721-51B211656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33C7E9-178B-451B-813F-320A6BBE89BC}"/>
              </a:ext>
            </a:extLst>
          </p:cNvPr>
          <p:cNvSpPr>
            <a:spLocks noGrp="1"/>
          </p:cNvSpPr>
          <p:nvPr>
            <p:ph type="dt" sz="half" idx="10"/>
          </p:nvPr>
        </p:nvSpPr>
        <p:spPr/>
        <p:txBody>
          <a:bodyPr/>
          <a:lstStyle/>
          <a:p>
            <a:fld id="{43FCD0F7-9FF6-4039-BD7B-95ED247ADD49}" type="datetimeFigureOut">
              <a:rPr lang="en-US" smtClean="0"/>
              <a:t>9/23/2021</a:t>
            </a:fld>
            <a:endParaRPr lang="en-US"/>
          </a:p>
        </p:txBody>
      </p:sp>
      <p:sp>
        <p:nvSpPr>
          <p:cNvPr id="6" name="Footer Placeholder 5">
            <a:extLst>
              <a:ext uri="{FF2B5EF4-FFF2-40B4-BE49-F238E27FC236}">
                <a16:creationId xmlns:a16="http://schemas.microsoft.com/office/drawing/2014/main" id="{41B4DFB7-1442-446A-84D2-E16C2C561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A411F-1B21-46E7-8A3D-C4B338C7AEF5}"/>
              </a:ext>
            </a:extLst>
          </p:cNvPr>
          <p:cNvSpPr>
            <a:spLocks noGrp="1"/>
          </p:cNvSpPr>
          <p:nvPr>
            <p:ph type="sldNum" sz="quarter" idx="12"/>
          </p:nvPr>
        </p:nvSpPr>
        <p:spPr/>
        <p:txBody>
          <a:bodyPr/>
          <a:lstStyle/>
          <a:p>
            <a:fld id="{E6331CA7-BD31-47C0-9993-65BE14A714BF}" type="slidenum">
              <a:rPr lang="en-US" smtClean="0"/>
              <a:t>‹#›</a:t>
            </a:fld>
            <a:endParaRPr lang="en-US"/>
          </a:p>
        </p:txBody>
      </p:sp>
    </p:spTree>
    <p:extLst>
      <p:ext uri="{BB962C8B-B14F-4D97-AF65-F5344CB8AC3E}">
        <p14:creationId xmlns:p14="http://schemas.microsoft.com/office/powerpoint/2010/main" val="1196425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77718F-C9C9-43A2-8F5E-42D3E90898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1D9C52-AB28-4C6A-A8C0-0B5E19674C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E3824-3474-41AE-8511-7F1F92AE7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CD0F7-9FF6-4039-BD7B-95ED247ADD49}" type="datetimeFigureOut">
              <a:rPr lang="en-US" smtClean="0"/>
              <a:t>9/23/2021</a:t>
            </a:fld>
            <a:endParaRPr lang="en-US"/>
          </a:p>
        </p:txBody>
      </p:sp>
      <p:sp>
        <p:nvSpPr>
          <p:cNvPr id="5" name="Footer Placeholder 4">
            <a:extLst>
              <a:ext uri="{FF2B5EF4-FFF2-40B4-BE49-F238E27FC236}">
                <a16:creationId xmlns:a16="http://schemas.microsoft.com/office/drawing/2014/main" id="{E6ADABB6-D161-420D-B928-76851C1F08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D4E14B-FCA2-4A94-A342-DD44E15FF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31CA7-BD31-47C0-9993-65BE14A714BF}" type="slidenum">
              <a:rPr lang="en-US" smtClean="0"/>
              <a:t>‹#›</a:t>
            </a:fld>
            <a:endParaRPr lang="en-US"/>
          </a:p>
        </p:txBody>
      </p:sp>
    </p:spTree>
    <p:extLst>
      <p:ext uri="{BB962C8B-B14F-4D97-AF65-F5344CB8AC3E}">
        <p14:creationId xmlns:p14="http://schemas.microsoft.com/office/powerpoint/2010/main" val="796430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0E9D89FF-34E9-4822-B086-05C0AE1C1169}" type="datetimeFigureOut">
              <a:rPr lang="en-US" smtClean="0">
                <a:solidFill>
                  <a:srgbClr val="073E87"/>
                </a:solidFill>
              </a:rPr>
              <a:pPr/>
              <a:t>9/23/2021</a:t>
            </a:fld>
            <a:endParaRPr lang="en-US">
              <a:solidFill>
                <a:srgbClr val="073E87"/>
              </a:solidFill>
            </a:endParaRPr>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AC23A995-47F0-46E2-9157-9056B16D6568}"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433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jpeg"/><Relationship Id="rId11" Type="http://schemas.openxmlformats.org/officeDocument/2006/relationships/image" Target="../media/image14.jpeg"/><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image" Target="../media/image8.jp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6.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726"/>
            <a:ext cx="10363200" cy="1780108"/>
          </a:xfrm>
        </p:spPr>
        <p:txBody>
          <a:bodyPr>
            <a:normAutofit/>
          </a:bodyPr>
          <a:lstStyle/>
          <a:p>
            <a:r>
              <a:rPr lang="en-US" sz="5400" b="1" dirty="0">
                <a:solidFill>
                  <a:schemeClr val="bg1"/>
                </a:solidFill>
              </a:rPr>
              <a:t>Duluth Spirit Mountain Tourism Industry Infrastructure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8333" y="5571204"/>
            <a:ext cx="2902387" cy="1111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See the source image">
            <a:extLst>
              <a:ext uri="{FF2B5EF4-FFF2-40B4-BE49-F238E27FC236}">
                <a16:creationId xmlns:a16="http://schemas.microsoft.com/office/drawing/2014/main" id="{508EE63B-4778-4E3C-A214-53FA9F241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95479"/>
            <a:ext cx="1950027" cy="14625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luth City Council signs off on Spirit Mountain plan to remain closed  until next winter | Duluth News Tribune">
            <a:extLst>
              <a:ext uri="{FF2B5EF4-FFF2-40B4-BE49-F238E27FC236}">
                <a16:creationId xmlns:a16="http://schemas.microsoft.com/office/drawing/2014/main" id="{E2ED5346-2EA5-49AC-9DF1-C34A3F8F0F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5112" y="1971773"/>
            <a:ext cx="5481776" cy="34237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1F151DB-E660-483C-9EE3-ED95C22ECEB9}"/>
              </a:ext>
            </a:extLst>
          </p:cNvPr>
          <p:cNvSpPr txBox="1"/>
          <p:nvPr/>
        </p:nvSpPr>
        <p:spPr>
          <a:xfrm>
            <a:off x="6977083" y="5411418"/>
            <a:ext cx="1859805" cy="261610"/>
          </a:xfrm>
          <a:prstGeom prst="rect">
            <a:avLst/>
          </a:prstGeom>
          <a:noFill/>
        </p:spPr>
        <p:txBody>
          <a:bodyPr wrap="none" rtlCol="0">
            <a:spAutoFit/>
          </a:bodyPr>
          <a:lstStyle/>
          <a:p>
            <a:r>
              <a:rPr lang="en-US" sz="1100" dirty="0"/>
              <a:t>Credit: Duluth News Tribune</a:t>
            </a:r>
          </a:p>
        </p:txBody>
      </p:sp>
    </p:spTree>
    <p:extLst>
      <p:ext uri="{BB962C8B-B14F-4D97-AF65-F5344CB8AC3E}">
        <p14:creationId xmlns:p14="http://schemas.microsoft.com/office/powerpoint/2010/main" val="688912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075" y="338328"/>
            <a:ext cx="11508827" cy="1252728"/>
          </a:xfrm>
        </p:spPr>
        <p:txBody>
          <a:bodyPr>
            <a:normAutofit fontScale="90000"/>
          </a:bodyPr>
          <a:lstStyle/>
          <a:p>
            <a:r>
              <a:rPr lang="en-US" sz="4800" b="1" dirty="0"/>
              <a:t>Capital Investment will Boost Economic Impact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2897" y="5860257"/>
            <a:ext cx="2209473" cy="85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450411D1-A0B4-4CA1-8F58-51DD9A7E9951}"/>
              </a:ext>
            </a:extLst>
          </p:cNvPr>
          <p:cNvPicPr>
            <a:picLocks noChangeAspect="1"/>
          </p:cNvPicPr>
          <p:nvPr/>
        </p:nvPicPr>
        <p:blipFill>
          <a:blip r:embed="rId4"/>
          <a:stretch>
            <a:fillRect/>
          </a:stretch>
        </p:blipFill>
        <p:spPr>
          <a:xfrm>
            <a:off x="-1" y="5648824"/>
            <a:ext cx="1610121" cy="1207590"/>
          </a:xfrm>
          <a:prstGeom prst="rect">
            <a:avLst/>
          </a:prstGeom>
        </p:spPr>
      </p:pic>
      <p:graphicFrame>
        <p:nvGraphicFramePr>
          <p:cNvPr id="7" name="Content Placeholder 6">
            <a:extLst>
              <a:ext uri="{FF2B5EF4-FFF2-40B4-BE49-F238E27FC236}">
                <a16:creationId xmlns:a16="http://schemas.microsoft.com/office/drawing/2014/main" id="{C48FE49B-AB7F-45B1-BB8E-C8550B0E6FAB}"/>
              </a:ext>
            </a:extLst>
          </p:cNvPr>
          <p:cNvGraphicFramePr>
            <a:graphicFrameLocks noGrp="1"/>
          </p:cNvGraphicFramePr>
          <p:nvPr>
            <p:ph idx="1"/>
            <p:extLst>
              <p:ext uri="{D42A27DB-BD31-4B8C-83A1-F6EECF244321}">
                <p14:modId xmlns:p14="http://schemas.microsoft.com/office/powerpoint/2010/main" val="3231513320"/>
              </p:ext>
            </p:extLst>
          </p:nvPr>
        </p:nvGraphicFramePr>
        <p:xfrm>
          <a:off x="1495897" y="2504155"/>
          <a:ext cx="8491224" cy="3505200"/>
        </p:xfrm>
        <a:graphic>
          <a:graphicData uri="http://schemas.openxmlformats.org/drawingml/2006/table">
            <a:tbl>
              <a:tblPr firstRow="1" bandRow="1">
                <a:tableStyleId>{5C22544A-7EE6-4342-B048-85BDC9FD1C3A}</a:tableStyleId>
              </a:tblPr>
              <a:tblGrid>
                <a:gridCol w="2291304">
                  <a:extLst>
                    <a:ext uri="{9D8B030D-6E8A-4147-A177-3AD203B41FA5}">
                      <a16:colId xmlns:a16="http://schemas.microsoft.com/office/drawing/2014/main" val="2653830044"/>
                    </a:ext>
                  </a:extLst>
                </a:gridCol>
                <a:gridCol w="3088896">
                  <a:extLst>
                    <a:ext uri="{9D8B030D-6E8A-4147-A177-3AD203B41FA5}">
                      <a16:colId xmlns:a16="http://schemas.microsoft.com/office/drawing/2014/main" val="2886893425"/>
                    </a:ext>
                  </a:extLst>
                </a:gridCol>
                <a:gridCol w="3111024">
                  <a:extLst>
                    <a:ext uri="{9D8B030D-6E8A-4147-A177-3AD203B41FA5}">
                      <a16:colId xmlns:a16="http://schemas.microsoft.com/office/drawing/2014/main" val="3780348645"/>
                    </a:ext>
                  </a:extLst>
                </a:gridCol>
              </a:tblGrid>
              <a:tr h="575497">
                <a:tc>
                  <a:txBody>
                    <a:bodyPr/>
                    <a:lstStyle/>
                    <a:p>
                      <a:pPr algn="ctr"/>
                      <a:endParaRPr lang="en-US" sz="3600" dirty="0"/>
                    </a:p>
                  </a:txBody>
                  <a:tcPr/>
                </a:tc>
                <a:tc>
                  <a:txBody>
                    <a:bodyPr/>
                    <a:lstStyle/>
                    <a:p>
                      <a:pPr algn="ctr"/>
                      <a:r>
                        <a:rPr lang="en-US" sz="3600" dirty="0"/>
                        <a:t>Pre-Investment</a:t>
                      </a:r>
                    </a:p>
                  </a:txBody>
                  <a:tcPr/>
                </a:tc>
                <a:tc>
                  <a:txBody>
                    <a:bodyPr/>
                    <a:lstStyle/>
                    <a:p>
                      <a:pPr algn="ctr"/>
                      <a:r>
                        <a:rPr lang="en-US" sz="3600" dirty="0"/>
                        <a:t>After Capital</a:t>
                      </a:r>
                    </a:p>
                    <a:p>
                      <a:pPr algn="ctr"/>
                      <a:r>
                        <a:rPr lang="en-US" sz="3600" dirty="0"/>
                        <a:t>Investment</a:t>
                      </a:r>
                    </a:p>
                  </a:txBody>
                  <a:tcPr/>
                </a:tc>
                <a:extLst>
                  <a:ext uri="{0D108BD9-81ED-4DB2-BD59-A6C34878D82A}">
                    <a16:rowId xmlns:a16="http://schemas.microsoft.com/office/drawing/2014/main" val="1713600056"/>
                  </a:ext>
                </a:extLst>
              </a:tr>
              <a:tr h="583490">
                <a:tc>
                  <a:txBody>
                    <a:bodyPr/>
                    <a:lstStyle/>
                    <a:p>
                      <a:pPr algn="ctr"/>
                      <a:r>
                        <a:rPr lang="en-US" sz="2800" b="1" dirty="0"/>
                        <a:t>Total Economic Impact</a:t>
                      </a:r>
                    </a:p>
                  </a:txBody>
                  <a:tcPr/>
                </a:tc>
                <a:tc>
                  <a:txBody>
                    <a:bodyPr/>
                    <a:lstStyle/>
                    <a:p>
                      <a:pPr algn="ctr"/>
                      <a:r>
                        <a:rPr lang="en-US" sz="2800" b="1" dirty="0"/>
                        <a:t>$22 Million</a:t>
                      </a:r>
                    </a:p>
                  </a:txBody>
                  <a:tcPr/>
                </a:tc>
                <a:tc>
                  <a:txBody>
                    <a:bodyPr/>
                    <a:lstStyle/>
                    <a:p>
                      <a:pPr algn="ctr"/>
                      <a:r>
                        <a:rPr lang="en-US" sz="2800" b="1" dirty="0"/>
                        <a:t>$40 million</a:t>
                      </a:r>
                    </a:p>
                  </a:txBody>
                  <a:tcPr/>
                </a:tc>
                <a:extLst>
                  <a:ext uri="{0D108BD9-81ED-4DB2-BD59-A6C34878D82A}">
                    <a16:rowId xmlns:a16="http://schemas.microsoft.com/office/drawing/2014/main" val="1976841181"/>
                  </a:ext>
                </a:extLst>
              </a:tr>
              <a:tr h="583490">
                <a:tc>
                  <a:txBody>
                    <a:bodyPr/>
                    <a:lstStyle/>
                    <a:p>
                      <a:pPr algn="ctr"/>
                      <a:r>
                        <a:rPr lang="en-US" sz="2800" b="1" dirty="0"/>
                        <a:t>Jobs Created</a:t>
                      </a:r>
                    </a:p>
                  </a:txBody>
                  <a:tcPr/>
                </a:tc>
                <a:tc>
                  <a:txBody>
                    <a:bodyPr/>
                    <a:lstStyle/>
                    <a:p>
                      <a:pPr algn="ctr"/>
                      <a:r>
                        <a:rPr lang="en-US" sz="2800" b="1" dirty="0"/>
                        <a:t>301 Full-Time-Equivalents</a:t>
                      </a:r>
                    </a:p>
                  </a:txBody>
                  <a:tcPr/>
                </a:tc>
                <a:tc>
                  <a:txBody>
                    <a:bodyPr/>
                    <a:lstStyle/>
                    <a:p>
                      <a:pPr algn="ctr"/>
                      <a:r>
                        <a:rPr lang="en-US" sz="2800" b="1" dirty="0"/>
                        <a:t>506 Full-Time Equivalents</a:t>
                      </a:r>
                    </a:p>
                  </a:txBody>
                  <a:tcPr/>
                </a:tc>
                <a:extLst>
                  <a:ext uri="{0D108BD9-81ED-4DB2-BD59-A6C34878D82A}">
                    <a16:rowId xmlns:a16="http://schemas.microsoft.com/office/drawing/2014/main" val="4061744478"/>
                  </a:ext>
                </a:extLst>
              </a:tr>
            </a:tbl>
          </a:graphicData>
        </a:graphic>
      </p:graphicFrame>
    </p:spTree>
    <p:extLst>
      <p:ext uri="{BB962C8B-B14F-4D97-AF65-F5344CB8AC3E}">
        <p14:creationId xmlns:p14="http://schemas.microsoft.com/office/powerpoint/2010/main" val="2841811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74789"/>
            <a:ext cx="10363200" cy="1780108"/>
          </a:xfrm>
        </p:spPr>
        <p:txBody>
          <a:bodyPr>
            <a:normAutofit fontScale="90000"/>
          </a:bodyPr>
          <a:lstStyle/>
          <a:p>
            <a:r>
              <a:rPr lang="en-US" sz="5400" b="1" dirty="0">
                <a:solidFill>
                  <a:schemeClr val="bg1"/>
                </a:solidFill>
              </a:rPr>
              <a:t>Thank you!</a:t>
            </a:r>
            <a:br>
              <a:rPr lang="en-US" sz="5400" b="1" dirty="0">
                <a:solidFill>
                  <a:schemeClr val="bg1"/>
                </a:solidFill>
              </a:rPr>
            </a:br>
            <a:r>
              <a:rPr lang="en-US" sz="5400" b="1" dirty="0">
                <a:solidFill>
                  <a:schemeClr val="bg1"/>
                </a:solidFill>
              </a:rPr>
              <a:t/>
            </a:r>
            <a:br>
              <a:rPr lang="en-US" sz="5400" b="1" dirty="0">
                <a:solidFill>
                  <a:schemeClr val="bg1"/>
                </a:solidFill>
              </a:rPr>
            </a:br>
            <a:r>
              <a:rPr lang="en-US" sz="5400" b="1" dirty="0">
                <a:solidFill>
                  <a:schemeClr val="bg1"/>
                </a:solidFill>
              </a:rPr>
              <a:t>Questions?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8333" y="5571204"/>
            <a:ext cx="2902387" cy="1111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See the source image">
            <a:extLst>
              <a:ext uri="{FF2B5EF4-FFF2-40B4-BE49-F238E27FC236}">
                <a16:creationId xmlns:a16="http://schemas.microsoft.com/office/drawing/2014/main" id="{508EE63B-4778-4E3C-A214-53FA9F241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95479"/>
            <a:ext cx="1950027" cy="1462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694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57111" y="2675659"/>
            <a:ext cx="10656347" cy="2368481"/>
          </a:xfrm>
        </p:spPr>
        <p:txBody>
          <a:bodyPr>
            <a:normAutofit/>
          </a:bodyPr>
          <a:lstStyle/>
          <a:p>
            <a:pPr marL="514350" lvl="0" indent="-514350">
              <a:spcBef>
                <a:spcPts val="0"/>
              </a:spcBef>
              <a:buClrTx/>
              <a:buSzTx/>
              <a:buFont typeface="+mj-lt"/>
              <a:buAutoNum type="arabicPeriod"/>
              <a:defRPr/>
            </a:pPr>
            <a:r>
              <a:rPr lang="en-US" sz="3600" dirty="0">
                <a:solidFill>
                  <a:schemeClr val="tx1"/>
                </a:solidFill>
              </a:rPr>
              <a:t>Provide year-round outdoor recreation opportunities for all Minnesotans</a:t>
            </a:r>
          </a:p>
          <a:p>
            <a:pPr marL="457200" lvl="0" indent="-457200">
              <a:spcBef>
                <a:spcPts val="0"/>
              </a:spcBef>
              <a:buClrTx/>
              <a:buSzTx/>
              <a:buFont typeface="+mj-lt"/>
              <a:buAutoNum type="arabicPeriod"/>
              <a:defRPr/>
            </a:pPr>
            <a:r>
              <a:rPr lang="en-US" sz="3600" dirty="0">
                <a:solidFill>
                  <a:schemeClr val="tx1"/>
                </a:solidFill>
              </a:rPr>
              <a:t>Bolster the economy of northeastern Minnesota</a:t>
            </a:r>
          </a:p>
          <a:p>
            <a:pPr marL="457200" lvl="0" indent="-457200">
              <a:spcBef>
                <a:spcPts val="0"/>
              </a:spcBef>
              <a:buClrTx/>
              <a:buSzTx/>
              <a:buFont typeface="+mj-lt"/>
              <a:buAutoNum type="arabicPeriod"/>
              <a:defRPr/>
            </a:pPr>
            <a:r>
              <a:rPr lang="en-US" sz="3600" dirty="0">
                <a:solidFill>
                  <a:schemeClr val="tx1"/>
                </a:solidFill>
              </a:rPr>
              <a:t>Preserve a spectacular natural resource</a:t>
            </a:r>
          </a:p>
          <a:p>
            <a:endParaRPr lang="en-US" dirty="0"/>
          </a:p>
        </p:txBody>
      </p:sp>
      <p:sp>
        <p:nvSpPr>
          <p:cNvPr id="3" name="Title 2"/>
          <p:cNvSpPr>
            <a:spLocks noGrp="1"/>
          </p:cNvSpPr>
          <p:nvPr>
            <p:ph type="title"/>
          </p:nvPr>
        </p:nvSpPr>
        <p:spPr/>
        <p:txBody>
          <a:bodyPr>
            <a:normAutofit/>
          </a:bodyPr>
          <a:lstStyle/>
          <a:p>
            <a:r>
              <a:rPr lang="en-US" sz="3600" b="1" dirty="0"/>
              <a:t>The Legislature Established Spirit Mountain in 1973 to:</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2897" y="5860257"/>
            <a:ext cx="2209473" cy="85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450411D1-A0B4-4CA1-8F58-51DD9A7E9951}"/>
              </a:ext>
            </a:extLst>
          </p:cNvPr>
          <p:cNvPicPr>
            <a:picLocks noChangeAspect="1"/>
          </p:cNvPicPr>
          <p:nvPr/>
        </p:nvPicPr>
        <p:blipFill>
          <a:blip r:embed="rId4"/>
          <a:stretch>
            <a:fillRect/>
          </a:stretch>
        </p:blipFill>
        <p:spPr>
          <a:xfrm>
            <a:off x="-1" y="5648824"/>
            <a:ext cx="1610121" cy="1207590"/>
          </a:xfrm>
          <a:prstGeom prst="rect">
            <a:avLst/>
          </a:prstGeom>
        </p:spPr>
      </p:pic>
    </p:spTree>
    <p:extLst>
      <p:ext uri="{BB962C8B-B14F-4D97-AF65-F5344CB8AC3E}">
        <p14:creationId xmlns:p14="http://schemas.microsoft.com/office/powerpoint/2010/main" val="77210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59583"/>
            <a:ext cx="10972800" cy="940430"/>
          </a:xfrm>
        </p:spPr>
        <p:txBody>
          <a:bodyPr>
            <a:normAutofit/>
          </a:bodyPr>
          <a:lstStyle/>
          <a:p>
            <a:r>
              <a:rPr lang="en-US" sz="4800" b="1" dirty="0"/>
              <a:t>Year-Round Outdoor Recreation for </a:t>
            </a:r>
            <a:r>
              <a:rPr lang="en-US" sz="4800" b="1" u="sng" dirty="0"/>
              <a:t>ALL</a:t>
            </a:r>
          </a:p>
        </p:txBody>
      </p:sp>
      <p:pic>
        <p:nvPicPr>
          <p:cNvPr id="8" name="Picture 7">
            <a:extLst>
              <a:ext uri="{FF2B5EF4-FFF2-40B4-BE49-F238E27FC236}">
                <a16:creationId xmlns:a16="http://schemas.microsoft.com/office/drawing/2014/main" id="{E8F31F40-9724-4AF1-954D-D54754B7557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3668" y="972212"/>
            <a:ext cx="2917362" cy="1944908"/>
          </a:xfrm>
          <a:prstGeom prst="rect">
            <a:avLst/>
          </a:prstGeom>
        </p:spPr>
      </p:pic>
      <p:pic>
        <p:nvPicPr>
          <p:cNvPr id="10" name="Picture 9">
            <a:extLst>
              <a:ext uri="{FF2B5EF4-FFF2-40B4-BE49-F238E27FC236}">
                <a16:creationId xmlns:a16="http://schemas.microsoft.com/office/drawing/2014/main" id="{C6478C78-CD3B-4160-A8E5-2329BAD9EC5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33717" y="863585"/>
            <a:ext cx="3453419" cy="2302279"/>
          </a:xfrm>
          <a:prstGeom prst="rect">
            <a:avLst/>
          </a:prstGeom>
        </p:spPr>
      </p:pic>
      <p:pic>
        <p:nvPicPr>
          <p:cNvPr id="7172" name="Picture 4" descr="Spirit Mountain | Nordic Center Trail System">
            <a:extLst>
              <a:ext uri="{FF2B5EF4-FFF2-40B4-BE49-F238E27FC236}">
                <a16:creationId xmlns:a16="http://schemas.microsoft.com/office/drawing/2014/main" id="{B6C15C17-2709-4DD7-B7C1-57B7E0339E07}"/>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003765" y="917910"/>
            <a:ext cx="3453420" cy="259006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www.duluthnewstribune.com/incoming/article1719823.ece/alternates/FREE_768/Anne%20Gullion%20rides%20%22Stormy%22%20with%20June%20Breneman%20on%20%22Denver%22%20as%20the%20two%20head%20down%20the%20new%20city%20horsetrail%20in%20the%20Magney-Snively%20forest%20off%20West%20Skyline%20Parkway%20on%20Wednesday.%20Bob%20King%20%20rking%40duluthnews.com">
            <a:extLst>
              <a:ext uri="{FF2B5EF4-FFF2-40B4-BE49-F238E27FC236}">
                <a16:creationId xmlns:a16="http://schemas.microsoft.com/office/drawing/2014/main" id="{417DFA11-F475-4996-AAB0-4C05E2E190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75594" y="972212"/>
            <a:ext cx="2495531" cy="4106932"/>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Classic Snowmobile Challenge | Explore Minnesota">
            <a:extLst>
              <a:ext uri="{FF2B5EF4-FFF2-40B4-BE49-F238E27FC236}">
                <a16:creationId xmlns:a16="http://schemas.microsoft.com/office/drawing/2014/main" id="{EC28C9DA-67B1-4A53-8702-6AB28C7F951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8821"/>
          <a:stretch/>
        </p:blipFill>
        <p:spPr bwMode="auto">
          <a:xfrm>
            <a:off x="8072875" y="4155641"/>
            <a:ext cx="4083918" cy="2351486"/>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Courage Kenny Mono Ski Madness Begins at Spirit Mountain - Fox21Online">
            <a:extLst>
              <a:ext uri="{FF2B5EF4-FFF2-40B4-BE49-F238E27FC236}">
                <a16:creationId xmlns:a16="http://schemas.microsoft.com/office/drawing/2014/main" id="{DC4ABE76-929F-4124-BA73-ED354B3E38D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9823"/>
          <a:stretch/>
        </p:blipFill>
        <p:spPr bwMode="auto">
          <a:xfrm>
            <a:off x="2075508" y="4773262"/>
            <a:ext cx="2917363" cy="20467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9409CEB5-5816-44EF-B92A-E4809CC1465C}"/>
              </a:ext>
            </a:extLst>
          </p:cNvPr>
          <p:cNvPicPr>
            <a:picLocks noChangeAspect="1"/>
          </p:cNvPicPr>
          <p:nvPr/>
        </p:nvPicPr>
        <p:blipFill>
          <a:blip r:embed="rId9"/>
          <a:stretch>
            <a:fillRect/>
          </a:stretch>
        </p:blipFill>
        <p:spPr>
          <a:xfrm>
            <a:off x="-1" y="5648824"/>
            <a:ext cx="1610121" cy="1207590"/>
          </a:xfrm>
          <a:prstGeom prst="rect">
            <a:avLst/>
          </a:prstGeom>
        </p:spPr>
      </p:pic>
      <p:pic>
        <p:nvPicPr>
          <p:cNvPr id="7188" name="Picture 20" descr="Recreational trails are seen as an economic boon - Marketplace">
            <a:extLst>
              <a:ext uri="{FF2B5EF4-FFF2-40B4-BE49-F238E27FC236}">
                <a16:creationId xmlns:a16="http://schemas.microsoft.com/office/drawing/2014/main" id="{2132B156-AEC6-40B9-9C7C-CF2A0E9851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547" y="2601428"/>
            <a:ext cx="3320902" cy="249067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Spirit Mountain | Attractions">
            <a:extLst>
              <a:ext uri="{FF2B5EF4-FFF2-40B4-BE49-F238E27FC236}">
                <a16:creationId xmlns:a16="http://schemas.microsoft.com/office/drawing/2014/main" id="{9EBD8B8F-102D-49EA-8722-12005A794553}"/>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3440606" y="2563760"/>
            <a:ext cx="3320902" cy="22095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17BA06C-77BE-4523-A664-35618A878572}"/>
              </a:ext>
            </a:extLst>
          </p:cNvPr>
          <p:cNvPicPr>
            <a:picLocks noChangeAspect="1"/>
          </p:cNvPicPr>
          <p:nvPr/>
        </p:nvPicPr>
        <p:blipFill rotWithShape="1">
          <a:blip r:embed="rId12"/>
          <a:srcRect l="2915" t="7121" r="3009" b="6558"/>
          <a:stretch/>
        </p:blipFill>
        <p:spPr>
          <a:xfrm>
            <a:off x="5420299" y="4349637"/>
            <a:ext cx="2716732" cy="2448780"/>
          </a:xfrm>
          <a:prstGeom prst="rect">
            <a:avLst/>
          </a:prstGeom>
        </p:spPr>
      </p:pic>
    </p:spTree>
    <p:extLst>
      <p:ext uri="{BB962C8B-B14F-4D97-AF65-F5344CB8AC3E}">
        <p14:creationId xmlns:p14="http://schemas.microsoft.com/office/powerpoint/2010/main" val="194846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1" dirty="0"/>
              <a:t>Regionally Significant Economic Impact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2897" y="5860257"/>
            <a:ext cx="2209473" cy="85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450411D1-A0B4-4CA1-8F58-51DD9A7E9951}"/>
              </a:ext>
            </a:extLst>
          </p:cNvPr>
          <p:cNvPicPr>
            <a:picLocks noChangeAspect="1"/>
          </p:cNvPicPr>
          <p:nvPr/>
        </p:nvPicPr>
        <p:blipFill>
          <a:blip r:embed="rId4"/>
          <a:stretch>
            <a:fillRect/>
          </a:stretch>
        </p:blipFill>
        <p:spPr>
          <a:xfrm>
            <a:off x="-1" y="5648824"/>
            <a:ext cx="1610121" cy="1207590"/>
          </a:xfrm>
          <a:prstGeom prst="rect">
            <a:avLst/>
          </a:prstGeom>
        </p:spPr>
      </p:pic>
      <p:graphicFrame>
        <p:nvGraphicFramePr>
          <p:cNvPr id="7" name="Content Placeholder 6">
            <a:extLst>
              <a:ext uri="{FF2B5EF4-FFF2-40B4-BE49-F238E27FC236}">
                <a16:creationId xmlns:a16="http://schemas.microsoft.com/office/drawing/2014/main" id="{C48FE49B-AB7F-45B1-BB8E-C8550B0E6FAB}"/>
              </a:ext>
            </a:extLst>
          </p:cNvPr>
          <p:cNvGraphicFramePr>
            <a:graphicFrameLocks noGrp="1"/>
          </p:cNvGraphicFramePr>
          <p:nvPr>
            <p:ph idx="1"/>
            <p:extLst>
              <p:ext uri="{D42A27DB-BD31-4B8C-83A1-F6EECF244321}">
                <p14:modId xmlns:p14="http://schemas.microsoft.com/office/powerpoint/2010/main" val="313597755"/>
              </p:ext>
            </p:extLst>
          </p:nvPr>
        </p:nvGraphicFramePr>
        <p:xfrm>
          <a:off x="1909823" y="2604847"/>
          <a:ext cx="8275900" cy="2390550"/>
        </p:xfrm>
        <a:graphic>
          <a:graphicData uri="http://schemas.openxmlformats.org/drawingml/2006/table">
            <a:tbl>
              <a:tblPr firstRow="1" bandRow="1">
                <a:tableStyleId>{5C22544A-7EE6-4342-B048-85BDC9FD1C3A}</a:tableStyleId>
              </a:tblPr>
              <a:tblGrid>
                <a:gridCol w="4137950">
                  <a:extLst>
                    <a:ext uri="{9D8B030D-6E8A-4147-A177-3AD203B41FA5}">
                      <a16:colId xmlns:a16="http://schemas.microsoft.com/office/drawing/2014/main" val="2653830044"/>
                    </a:ext>
                  </a:extLst>
                </a:gridCol>
                <a:gridCol w="4137950">
                  <a:extLst>
                    <a:ext uri="{9D8B030D-6E8A-4147-A177-3AD203B41FA5}">
                      <a16:colId xmlns:a16="http://schemas.microsoft.com/office/drawing/2014/main" val="2886893425"/>
                    </a:ext>
                  </a:extLst>
                </a:gridCol>
              </a:tblGrid>
              <a:tr h="575497">
                <a:tc gridSpan="2">
                  <a:txBody>
                    <a:bodyPr/>
                    <a:lstStyle/>
                    <a:p>
                      <a:pPr algn="ctr"/>
                      <a:r>
                        <a:rPr lang="en-US" sz="3600" dirty="0"/>
                        <a:t>2019</a:t>
                      </a:r>
                    </a:p>
                  </a:txBody>
                  <a:tcPr/>
                </a:tc>
                <a:tc hMerge="1">
                  <a:txBody>
                    <a:bodyPr/>
                    <a:lstStyle/>
                    <a:p>
                      <a:endParaRPr lang="en-US" dirty="0"/>
                    </a:p>
                  </a:txBody>
                  <a:tcPr/>
                </a:tc>
                <a:extLst>
                  <a:ext uri="{0D108BD9-81ED-4DB2-BD59-A6C34878D82A}">
                    <a16:rowId xmlns:a16="http://schemas.microsoft.com/office/drawing/2014/main" val="1713600056"/>
                  </a:ext>
                </a:extLst>
              </a:tr>
              <a:tr h="583490">
                <a:tc>
                  <a:txBody>
                    <a:bodyPr/>
                    <a:lstStyle/>
                    <a:p>
                      <a:r>
                        <a:rPr lang="en-US" sz="2400" dirty="0"/>
                        <a:t>Total Economic Impact</a:t>
                      </a:r>
                    </a:p>
                  </a:txBody>
                  <a:tcPr/>
                </a:tc>
                <a:tc>
                  <a:txBody>
                    <a:bodyPr/>
                    <a:lstStyle/>
                    <a:p>
                      <a:r>
                        <a:rPr lang="en-US" sz="2400" dirty="0"/>
                        <a:t>$22 Million</a:t>
                      </a:r>
                    </a:p>
                  </a:txBody>
                  <a:tcPr/>
                </a:tc>
                <a:extLst>
                  <a:ext uri="{0D108BD9-81ED-4DB2-BD59-A6C34878D82A}">
                    <a16:rowId xmlns:a16="http://schemas.microsoft.com/office/drawing/2014/main" val="1976841181"/>
                  </a:ext>
                </a:extLst>
              </a:tr>
              <a:tr h="583490">
                <a:tc>
                  <a:txBody>
                    <a:bodyPr/>
                    <a:lstStyle/>
                    <a:p>
                      <a:r>
                        <a:rPr lang="en-US" sz="2400" dirty="0"/>
                        <a:t>Jobs Created</a:t>
                      </a:r>
                    </a:p>
                  </a:txBody>
                  <a:tcPr/>
                </a:tc>
                <a:tc>
                  <a:txBody>
                    <a:bodyPr/>
                    <a:lstStyle/>
                    <a:p>
                      <a:r>
                        <a:rPr lang="en-US" sz="2400" dirty="0"/>
                        <a:t>301 Full-Time-Equivalents</a:t>
                      </a:r>
                    </a:p>
                  </a:txBody>
                  <a:tcPr/>
                </a:tc>
                <a:extLst>
                  <a:ext uri="{0D108BD9-81ED-4DB2-BD59-A6C34878D82A}">
                    <a16:rowId xmlns:a16="http://schemas.microsoft.com/office/drawing/2014/main" val="4061744478"/>
                  </a:ext>
                </a:extLst>
              </a:tr>
              <a:tr h="583490">
                <a:tc>
                  <a:txBody>
                    <a:bodyPr/>
                    <a:lstStyle/>
                    <a:p>
                      <a:r>
                        <a:rPr lang="en-US" sz="2400" dirty="0"/>
                        <a:t>Annual Visitors</a:t>
                      </a:r>
                    </a:p>
                  </a:txBody>
                  <a:tcPr/>
                </a:tc>
                <a:tc>
                  <a:txBody>
                    <a:bodyPr/>
                    <a:lstStyle/>
                    <a:p>
                      <a:r>
                        <a:rPr lang="en-US" sz="2400" dirty="0"/>
                        <a:t>~250,000 Visitors</a:t>
                      </a:r>
                    </a:p>
                  </a:txBody>
                  <a:tcPr/>
                </a:tc>
                <a:extLst>
                  <a:ext uri="{0D108BD9-81ED-4DB2-BD59-A6C34878D82A}">
                    <a16:rowId xmlns:a16="http://schemas.microsoft.com/office/drawing/2014/main" val="1081918516"/>
                  </a:ext>
                </a:extLst>
              </a:tr>
            </a:tbl>
          </a:graphicData>
        </a:graphic>
      </p:graphicFrame>
    </p:spTree>
    <p:extLst>
      <p:ext uri="{BB962C8B-B14F-4D97-AF65-F5344CB8AC3E}">
        <p14:creationId xmlns:p14="http://schemas.microsoft.com/office/powerpoint/2010/main" val="184591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6603" y="338328"/>
            <a:ext cx="11573301" cy="1252728"/>
          </a:xfrm>
        </p:spPr>
        <p:txBody>
          <a:bodyPr>
            <a:normAutofit/>
          </a:bodyPr>
          <a:lstStyle/>
          <a:p>
            <a:r>
              <a:rPr lang="en-US" sz="4000" b="1" dirty="0"/>
              <a:t>A Destination for All of Minnesota and the Midwest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2897" y="5860257"/>
            <a:ext cx="2209473" cy="85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450411D1-A0B4-4CA1-8F58-51DD9A7E9951}"/>
              </a:ext>
            </a:extLst>
          </p:cNvPr>
          <p:cNvPicPr>
            <a:picLocks noChangeAspect="1"/>
          </p:cNvPicPr>
          <p:nvPr/>
        </p:nvPicPr>
        <p:blipFill>
          <a:blip r:embed="rId4"/>
          <a:stretch>
            <a:fillRect/>
          </a:stretch>
        </p:blipFill>
        <p:spPr>
          <a:xfrm>
            <a:off x="-1" y="5648824"/>
            <a:ext cx="1610121" cy="1207590"/>
          </a:xfrm>
          <a:prstGeom prst="rect">
            <a:avLst/>
          </a:prstGeom>
        </p:spPr>
      </p:pic>
      <p:graphicFrame>
        <p:nvGraphicFramePr>
          <p:cNvPr id="6" name="Table 5">
            <a:extLst>
              <a:ext uri="{FF2B5EF4-FFF2-40B4-BE49-F238E27FC236}">
                <a16:creationId xmlns:a16="http://schemas.microsoft.com/office/drawing/2014/main" id="{6173BE41-E40D-4A29-94B7-18F47647052E}"/>
              </a:ext>
            </a:extLst>
          </p:cNvPr>
          <p:cNvGraphicFramePr>
            <a:graphicFrameLocks noGrp="1"/>
          </p:cNvGraphicFramePr>
          <p:nvPr>
            <p:extLst>
              <p:ext uri="{D42A27DB-BD31-4B8C-83A1-F6EECF244321}">
                <p14:modId xmlns:p14="http://schemas.microsoft.com/office/powerpoint/2010/main" val="2881124233"/>
              </p:ext>
            </p:extLst>
          </p:nvPr>
        </p:nvGraphicFramePr>
        <p:xfrm>
          <a:off x="528270" y="2311428"/>
          <a:ext cx="6056255" cy="2858100"/>
        </p:xfrm>
        <a:graphic>
          <a:graphicData uri="http://schemas.openxmlformats.org/drawingml/2006/table">
            <a:tbl>
              <a:tblPr firstRow="1" bandRow="1">
                <a:tableStyleId>{5C22544A-7EE6-4342-B048-85BDC9FD1C3A}</a:tableStyleId>
              </a:tblPr>
              <a:tblGrid>
                <a:gridCol w="3129330">
                  <a:extLst>
                    <a:ext uri="{9D8B030D-6E8A-4147-A177-3AD203B41FA5}">
                      <a16:colId xmlns:a16="http://schemas.microsoft.com/office/drawing/2014/main" val="4105548881"/>
                    </a:ext>
                  </a:extLst>
                </a:gridCol>
                <a:gridCol w="2926925">
                  <a:extLst>
                    <a:ext uri="{9D8B030D-6E8A-4147-A177-3AD203B41FA5}">
                      <a16:colId xmlns:a16="http://schemas.microsoft.com/office/drawing/2014/main" val="2205921827"/>
                    </a:ext>
                  </a:extLst>
                </a:gridCol>
              </a:tblGrid>
              <a:tr h="871249">
                <a:tc>
                  <a:txBody>
                    <a:bodyPr/>
                    <a:lstStyle/>
                    <a:p>
                      <a:pPr algn="ctr"/>
                      <a:r>
                        <a:rPr lang="en-US" sz="2800" dirty="0"/>
                        <a:t>*Visitor Origin</a:t>
                      </a:r>
                    </a:p>
                  </a:txBody>
                  <a:tcPr/>
                </a:tc>
                <a:tc>
                  <a:txBody>
                    <a:bodyPr/>
                    <a:lstStyle/>
                    <a:p>
                      <a:pPr algn="ctr"/>
                      <a:r>
                        <a:rPr lang="en-US" sz="2800" dirty="0"/>
                        <a:t>% of Spirit Visitors (</a:t>
                      </a:r>
                      <a:r>
                        <a:rPr lang="en-US" sz="2800" dirty="0" err="1"/>
                        <a:t>Approx</a:t>
                      </a:r>
                      <a:r>
                        <a:rPr lang="en-US" sz="2800" dirty="0"/>
                        <a:t>) </a:t>
                      </a:r>
                    </a:p>
                  </a:txBody>
                  <a:tcPr/>
                </a:tc>
                <a:extLst>
                  <a:ext uri="{0D108BD9-81ED-4DB2-BD59-A6C34878D82A}">
                    <a16:rowId xmlns:a16="http://schemas.microsoft.com/office/drawing/2014/main" val="2440714889"/>
                  </a:ext>
                </a:extLst>
              </a:tr>
              <a:tr h="637740">
                <a:tc>
                  <a:txBody>
                    <a:bodyPr/>
                    <a:lstStyle/>
                    <a:p>
                      <a:r>
                        <a:rPr lang="en-US" sz="2800" dirty="0"/>
                        <a:t>Duluth</a:t>
                      </a:r>
                    </a:p>
                  </a:txBody>
                  <a:tcPr/>
                </a:tc>
                <a:tc>
                  <a:txBody>
                    <a:bodyPr/>
                    <a:lstStyle/>
                    <a:p>
                      <a:pPr algn="ctr"/>
                      <a:r>
                        <a:rPr lang="en-US" sz="2800" dirty="0"/>
                        <a:t>20%</a:t>
                      </a:r>
                    </a:p>
                  </a:txBody>
                  <a:tcPr/>
                </a:tc>
                <a:extLst>
                  <a:ext uri="{0D108BD9-81ED-4DB2-BD59-A6C34878D82A}">
                    <a16:rowId xmlns:a16="http://schemas.microsoft.com/office/drawing/2014/main" val="1744633215"/>
                  </a:ext>
                </a:extLst>
              </a:tr>
              <a:tr h="637740">
                <a:tc>
                  <a:txBody>
                    <a:bodyPr/>
                    <a:lstStyle/>
                    <a:p>
                      <a:r>
                        <a:rPr lang="en-US" sz="2800" dirty="0"/>
                        <a:t>Other Minnesota</a:t>
                      </a:r>
                    </a:p>
                  </a:txBody>
                  <a:tcPr/>
                </a:tc>
                <a:tc>
                  <a:txBody>
                    <a:bodyPr/>
                    <a:lstStyle/>
                    <a:p>
                      <a:pPr algn="ctr"/>
                      <a:r>
                        <a:rPr lang="en-US" sz="2800" dirty="0"/>
                        <a:t>65%</a:t>
                      </a:r>
                    </a:p>
                  </a:txBody>
                  <a:tcPr/>
                </a:tc>
                <a:extLst>
                  <a:ext uri="{0D108BD9-81ED-4DB2-BD59-A6C34878D82A}">
                    <a16:rowId xmlns:a16="http://schemas.microsoft.com/office/drawing/2014/main" val="1175356927"/>
                  </a:ext>
                </a:extLst>
              </a:tr>
              <a:tr h="637740">
                <a:tc>
                  <a:txBody>
                    <a:bodyPr/>
                    <a:lstStyle/>
                    <a:p>
                      <a:r>
                        <a:rPr lang="en-US" sz="2800" dirty="0"/>
                        <a:t>Other States</a:t>
                      </a:r>
                    </a:p>
                  </a:txBody>
                  <a:tcPr/>
                </a:tc>
                <a:tc>
                  <a:txBody>
                    <a:bodyPr/>
                    <a:lstStyle/>
                    <a:p>
                      <a:pPr algn="ctr"/>
                      <a:r>
                        <a:rPr lang="en-US" sz="2800" dirty="0"/>
                        <a:t>15%</a:t>
                      </a:r>
                    </a:p>
                  </a:txBody>
                  <a:tcPr/>
                </a:tc>
                <a:extLst>
                  <a:ext uri="{0D108BD9-81ED-4DB2-BD59-A6C34878D82A}">
                    <a16:rowId xmlns:a16="http://schemas.microsoft.com/office/drawing/2014/main" val="300356066"/>
                  </a:ext>
                </a:extLst>
              </a:tr>
            </a:tbl>
          </a:graphicData>
        </a:graphic>
      </p:graphicFrame>
      <p:sp>
        <p:nvSpPr>
          <p:cNvPr id="8" name="TextBox 7">
            <a:extLst>
              <a:ext uri="{FF2B5EF4-FFF2-40B4-BE49-F238E27FC236}">
                <a16:creationId xmlns:a16="http://schemas.microsoft.com/office/drawing/2014/main" id="{E05812E1-7388-4A44-8E2B-1609E32A46F8}"/>
              </a:ext>
            </a:extLst>
          </p:cNvPr>
          <p:cNvSpPr txBox="1"/>
          <p:nvPr/>
        </p:nvSpPr>
        <p:spPr>
          <a:xfrm>
            <a:off x="1373729" y="5224510"/>
            <a:ext cx="3696846" cy="369332"/>
          </a:xfrm>
          <a:prstGeom prst="rect">
            <a:avLst/>
          </a:prstGeom>
          <a:noFill/>
        </p:spPr>
        <p:txBody>
          <a:bodyPr wrap="none" rtlCol="0">
            <a:spAutoFit/>
          </a:bodyPr>
          <a:lstStyle/>
          <a:p>
            <a:r>
              <a:rPr lang="en-US" dirty="0"/>
              <a:t>*For the period Fall 2020 to Fall 2021</a:t>
            </a:r>
          </a:p>
        </p:txBody>
      </p:sp>
      <p:pic>
        <p:nvPicPr>
          <p:cNvPr id="9" name="Picture 8">
            <a:extLst>
              <a:ext uri="{FF2B5EF4-FFF2-40B4-BE49-F238E27FC236}">
                <a16:creationId xmlns:a16="http://schemas.microsoft.com/office/drawing/2014/main" id="{F70C79E5-CFD3-4EB9-8332-A0A8360DB93C}"/>
              </a:ext>
            </a:extLst>
          </p:cNvPr>
          <p:cNvPicPr>
            <a:picLocks noChangeAspect="1"/>
          </p:cNvPicPr>
          <p:nvPr/>
        </p:nvPicPr>
        <p:blipFill rotWithShape="1">
          <a:blip r:embed="rId5"/>
          <a:srcRect b="4644"/>
          <a:stretch/>
        </p:blipFill>
        <p:spPr>
          <a:xfrm>
            <a:off x="7114404" y="1490218"/>
            <a:ext cx="4215622" cy="3913055"/>
          </a:xfrm>
          <a:prstGeom prst="rect">
            <a:avLst/>
          </a:prstGeom>
        </p:spPr>
      </p:pic>
      <p:sp>
        <p:nvSpPr>
          <p:cNvPr id="10" name="TextBox 9">
            <a:extLst>
              <a:ext uri="{FF2B5EF4-FFF2-40B4-BE49-F238E27FC236}">
                <a16:creationId xmlns:a16="http://schemas.microsoft.com/office/drawing/2014/main" id="{FDF1B86C-9D08-4B92-9978-6292FBCF73A5}"/>
              </a:ext>
            </a:extLst>
          </p:cNvPr>
          <p:cNvSpPr txBox="1"/>
          <p:nvPr/>
        </p:nvSpPr>
        <p:spPr>
          <a:xfrm>
            <a:off x="7362186" y="5409176"/>
            <a:ext cx="3720057" cy="369332"/>
          </a:xfrm>
          <a:prstGeom prst="rect">
            <a:avLst/>
          </a:prstGeom>
          <a:noFill/>
        </p:spPr>
        <p:txBody>
          <a:bodyPr wrap="none" rtlCol="0">
            <a:spAutoFit/>
          </a:bodyPr>
          <a:lstStyle/>
          <a:p>
            <a:r>
              <a:rPr lang="en-US" dirty="0"/>
              <a:t>Top 50 residences of 21 Spirit visitors</a:t>
            </a:r>
          </a:p>
        </p:txBody>
      </p:sp>
    </p:spTree>
    <p:extLst>
      <p:ext uri="{BB962C8B-B14F-4D97-AF65-F5344CB8AC3E}">
        <p14:creationId xmlns:p14="http://schemas.microsoft.com/office/powerpoint/2010/main" val="3226605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6603" y="338328"/>
            <a:ext cx="11573301" cy="1252728"/>
          </a:xfrm>
        </p:spPr>
        <p:txBody>
          <a:bodyPr>
            <a:normAutofit/>
          </a:bodyPr>
          <a:lstStyle/>
          <a:p>
            <a:r>
              <a:rPr lang="en-US" sz="6600" b="1" dirty="0"/>
              <a:t>A Destination at Risk</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2897" y="5860257"/>
            <a:ext cx="2209473" cy="85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450411D1-A0B4-4CA1-8F58-51DD9A7E9951}"/>
              </a:ext>
            </a:extLst>
          </p:cNvPr>
          <p:cNvPicPr>
            <a:picLocks noChangeAspect="1"/>
          </p:cNvPicPr>
          <p:nvPr/>
        </p:nvPicPr>
        <p:blipFill>
          <a:blip r:embed="rId4"/>
          <a:stretch>
            <a:fillRect/>
          </a:stretch>
        </p:blipFill>
        <p:spPr>
          <a:xfrm>
            <a:off x="-1" y="5648824"/>
            <a:ext cx="1610121" cy="1207590"/>
          </a:xfrm>
          <a:prstGeom prst="rect">
            <a:avLst/>
          </a:prstGeom>
        </p:spPr>
      </p:pic>
      <p:graphicFrame>
        <p:nvGraphicFramePr>
          <p:cNvPr id="7" name="Table 6">
            <a:extLst>
              <a:ext uri="{FF2B5EF4-FFF2-40B4-BE49-F238E27FC236}">
                <a16:creationId xmlns:a16="http://schemas.microsoft.com/office/drawing/2014/main" id="{F5403719-4E21-4F26-B0C9-C3D6DE9DBA0B}"/>
              </a:ext>
            </a:extLst>
          </p:cNvPr>
          <p:cNvGraphicFramePr>
            <a:graphicFrameLocks noGrp="1"/>
          </p:cNvGraphicFramePr>
          <p:nvPr>
            <p:extLst>
              <p:ext uri="{D42A27DB-BD31-4B8C-83A1-F6EECF244321}">
                <p14:modId xmlns:p14="http://schemas.microsoft.com/office/powerpoint/2010/main" val="1187033421"/>
              </p:ext>
            </p:extLst>
          </p:nvPr>
        </p:nvGraphicFramePr>
        <p:xfrm>
          <a:off x="2501731" y="2082179"/>
          <a:ext cx="7188538" cy="4204212"/>
        </p:xfrm>
        <a:graphic>
          <a:graphicData uri="http://schemas.openxmlformats.org/drawingml/2006/table">
            <a:tbl>
              <a:tblPr firstRow="1" bandRow="1">
                <a:tableStyleId>{5C22544A-7EE6-4342-B048-85BDC9FD1C3A}</a:tableStyleId>
              </a:tblPr>
              <a:tblGrid>
                <a:gridCol w="3594269">
                  <a:extLst>
                    <a:ext uri="{9D8B030D-6E8A-4147-A177-3AD203B41FA5}">
                      <a16:colId xmlns:a16="http://schemas.microsoft.com/office/drawing/2014/main" val="4105548881"/>
                    </a:ext>
                  </a:extLst>
                </a:gridCol>
                <a:gridCol w="3594269">
                  <a:extLst>
                    <a:ext uri="{9D8B030D-6E8A-4147-A177-3AD203B41FA5}">
                      <a16:colId xmlns:a16="http://schemas.microsoft.com/office/drawing/2014/main" val="2205921827"/>
                    </a:ext>
                  </a:extLst>
                </a:gridCol>
              </a:tblGrid>
              <a:tr h="700702">
                <a:tc>
                  <a:txBody>
                    <a:bodyPr/>
                    <a:lstStyle/>
                    <a:p>
                      <a:pPr algn="ctr"/>
                      <a:r>
                        <a:rPr lang="en-US" sz="2800" dirty="0"/>
                        <a:t>Spirit Infrastructure</a:t>
                      </a:r>
                    </a:p>
                  </a:txBody>
                  <a:tcPr/>
                </a:tc>
                <a:tc>
                  <a:txBody>
                    <a:bodyPr/>
                    <a:lstStyle/>
                    <a:p>
                      <a:pPr algn="ctr"/>
                      <a:r>
                        <a:rPr lang="en-US" sz="2800" dirty="0"/>
                        <a:t>Year Constructed/Age</a:t>
                      </a:r>
                    </a:p>
                  </a:txBody>
                  <a:tcPr/>
                </a:tc>
                <a:extLst>
                  <a:ext uri="{0D108BD9-81ED-4DB2-BD59-A6C34878D82A}">
                    <a16:rowId xmlns:a16="http://schemas.microsoft.com/office/drawing/2014/main" val="2440714889"/>
                  </a:ext>
                </a:extLst>
              </a:tr>
              <a:tr h="700702">
                <a:tc>
                  <a:txBody>
                    <a:bodyPr/>
                    <a:lstStyle/>
                    <a:p>
                      <a:r>
                        <a:rPr lang="en-US" sz="2800" dirty="0"/>
                        <a:t>Summit Chairlift</a:t>
                      </a:r>
                    </a:p>
                  </a:txBody>
                  <a:tcPr/>
                </a:tc>
                <a:tc>
                  <a:txBody>
                    <a:bodyPr/>
                    <a:lstStyle/>
                    <a:p>
                      <a:pPr algn="ctr"/>
                      <a:r>
                        <a:rPr lang="en-US" sz="2800" dirty="0"/>
                        <a:t>1974/ 47 Years</a:t>
                      </a:r>
                    </a:p>
                  </a:txBody>
                  <a:tcPr/>
                </a:tc>
                <a:extLst>
                  <a:ext uri="{0D108BD9-81ED-4DB2-BD59-A6C34878D82A}">
                    <a16:rowId xmlns:a16="http://schemas.microsoft.com/office/drawing/2014/main" val="1744633215"/>
                  </a:ext>
                </a:extLst>
              </a:tr>
              <a:tr h="700702">
                <a:tc>
                  <a:txBody>
                    <a:bodyPr/>
                    <a:lstStyle/>
                    <a:p>
                      <a:r>
                        <a:rPr lang="en-US" sz="2800" dirty="0"/>
                        <a:t>Double Jaw Chairlift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1974/ 47 Years</a:t>
                      </a:r>
                    </a:p>
                  </a:txBody>
                  <a:tcPr/>
                </a:tc>
                <a:extLst>
                  <a:ext uri="{0D108BD9-81ED-4DB2-BD59-A6C34878D82A}">
                    <a16:rowId xmlns:a16="http://schemas.microsoft.com/office/drawing/2014/main" val="1175356927"/>
                  </a:ext>
                </a:extLst>
              </a:tr>
              <a:tr h="700702">
                <a:tc>
                  <a:txBody>
                    <a:bodyPr/>
                    <a:lstStyle/>
                    <a:p>
                      <a:r>
                        <a:rPr lang="en-US" sz="2800" dirty="0"/>
                        <a:t>Gandy Chairlift</a:t>
                      </a:r>
                    </a:p>
                  </a:txBody>
                  <a:tcPr/>
                </a:tc>
                <a:tc>
                  <a:txBody>
                    <a:bodyPr/>
                    <a:lstStyle/>
                    <a:p>
                      <a:pPr algn="ctr"/>
                      <a:r>
                        <a:rPr lang="en-US" sz="2800" dirty="0"/>
                        <a:t>1976/ 45 Years</a:t>
                      </a:r>
                    </a:p>
                  </a:txBody>
                  <a:tcPr/>
                </a:tc>
                <a:extLst>
                  <a:ext uri="{0D108BD9-81ED-4DB2-BD59-A6C34878D82A}">
                    <a16:rowId xmlns:a16="http://schemas.microsoft.com/office/drawing/2014/main" val="300356066"/>
                  </a:ext>
                </a:extLst>
              </a:tr>
              <a:tr h="700702">
                <a:tc>
                  <a:txBody>
                    <a:bodyPr/>
                    <a:lstStyle/>
                    <a:p>
                      <a:r>
                        <a:rPr lang="en-US" sz="2800" dirty="0"/>
                        <a:t>Main Lodge</a:t>
                      </a:r>
                    </a:p>
                  </a:txBody>
                  <a:tcPr/>
                </a:tc>
                <a:tc>
                  <a:txBody>
                    <a:bodyPr/>
                    <a:lstStyle/>
                    <a:p>
                      <a:pPr algn="ctr"/>
                      <a:r>
                        <a:rPr lang="en-US" sz="2800" dirty="0"/>
                        <a:t>1974/ 47 Years</a:t>
                      </a:r>
                    </a:p>
                  </a:txBody>
                  <a:tcPr/>
                </a:tc>
                <a:extLst>
                  <a:ext uri="{0D108BD9-81ED-4DB2-BD59-A6C34878D82A}">
                    <a16:rowId xmlns:a16="http://schemas.microsoft.com/office/drawing/2014/main" val="2881737892"/>
                  </a:ext>
                </a:extLst>
              </a:tr>
              <a:tr h="700702">
                <a:tc>
                  <a:txBody>
                    <a:bodyPr/>
                    <a:lstStyle/>
                    <a:p>
                      <a:r>
                        <a:rPr lang="en-US" sz="2800" dirty="0"/>
                        <a:t>Campground</a:t>
                      </a:r>
                    </a:p>
                  </a:txBody>
                  <a:tcPr/>
                </a:tc>
                <a:tc>
                  <a:txBody>
                    <a:bodyPr/>
                    <a:lstStyle/>
                    <a:p>
                      <a:pPr algn="ctr"/>
                      <a:r>
                        <a:rPr lang="en-US" sz="2800" dirty="0"/>
                        <a:t>1974/ 47 Years</a:t>
                      </a:r>
                    </a:p>
                  </a:txBody>
                  <a:tcPr/>
                </a:tc>
                <a:extLst>
                  <a:ext uri="{0D108BD9-81ED-4DB2-BD59-A6C34878D82A}">
                    <a16:rowId xmlns:a16="http://schemas.microsoft.com/office/drawing/2014/main" val="3516031381"/>
                  </a:ext>
                </a:extLst>
              </a:tr>
            </a:tbl>
          </a:graphicData>
        </a:graphic>
      </p:graphicFrame>
    </p:spTree>
    <p:extLst>
      <p:ext uri="{BB962C8B-B14F-4D97-AF65-F5344CB8AC3E}">
        <p14:creationId xmlns:p14="http://schemas.microsoft.com/office/powerpoint/2010/main" val="199764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6603" y="338328"/>
            <a:ext cx="11573301" cy="1252728"/>
          </a:xfrm>
        </p:spPr>
        <p:txBody>
          <a:bodyPr>
            <a:normAutofit/>
          </a:bodyPr>
          <a:lstStyle/>
          <a:p>
            <a:r>
              <a:rPr lang="en-US" sz="5400" b="1" dirty="0"/>
              <a:t>The Spirit Mountain Task Force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2897" y="5860257"/>
            <a:ext cx="2209473" cy="85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450411D1-A0B4-4CA1-8F58-51DD9A7E9951}"/>
              </a:ext>
            </a:extLst>
          </p:cNvPr>
          <p:cNvPicPr>
            <a:picLocks noChangeAspect="1"/>
          </p:cNvPicPr>
          <p:nvPr/>
        </p:nvPicPr>
        <p:blipFill>
          <a:blip r:embed="rId4"/>
          <a:stretch>
            <a:fillRect/>
          </a:stretch>
        </p:blipFill>
        <p:spPr>
          <a:xfrm>
            <a:off x="-1" y="5648824"/>
            <a:ext cx="1610121" cy="1207590"/>
          </a:xfrm>
          <a:prstGeom prst="rect">
            <a:avLst/>
          </a:prstGeom>
        </p:spPr>
      </p:pic>
      <p:sp>
        <p:nvSpPr>
          <p:cNvPr id="5" name="TextBox 4">
            <a:extLst>
              <a:ext uri="{FF2B5EF4-FFF2-40B4-BE49-F238E27FC236}">
                <a16:creationId xmlns:a16="http://schemas.microsoft.com/office/drawing/2014/main" id="{788A0FD4-F582-4AD6-9D3F-CBE2157C7603}"/>
              </a:ext>
            </a:extLst>
          </p:cNvPr>
          <p:cNvSpPr txBox="1"/>
          <p:nvPr/>
        </p:nvSpPr>
        <p:spPr>
          <a:xfrm>
            <a:off x="797163" y="2227870"/>
            <a:ext cx="11062741" cy="3754874"/>
          </a:xfrm>
          <a:prstGeom prst="rect">
            <a:avLst/>
          </a:prstGeom>
          <a:noFill/>
        </p:spPr>
        <p:txBody>
          <a:bodyPr wrap="square" rtlCol="0">
            <a:spAutoFit/>
          </a:bodyPr>
          <a:lstStyle/>
          <a:p>
            <a:pPr marL="457200" indent="-457200">
              <a:buFont typeface="Arial" panose="020B0604020202020204" pitchFamily="34" charset="0"/>
              <a:buChar char="•"/>
            </a:pPr>
            <a:r>
              <a:rPr lang="en-US" sz="4400" dirty="0">
                <a:latin typeface="Calibri" panose="020F0502020204030204" pitchFamily="34" charset="0"/>
                <a:cs typeface="Calibri" panose="020F0502020204030204" pitchFamily="34" charset="0"/>
              </a:rPr>
              <a:t>16-person Mayoral task force</a:t>
            </a:r>
          </a:p>
          <a:p>
            <a:pPr marL="457200" indent="-457200">
              <a:buFont typeface="Arial" panose="020B0604020202020204" pitchFamily="34" charset="0"/>
              <a:buChar char="•"/>
            </a:pPr>
            <a:r>
              <a:rPr lang="en-US" sz="4400" dirty="0">
                <a:latin typeface="Calibri" panose="020F0502020204030204" pitchFamily="34" charset="0"/>
                <a:cs typeface="Calibri" panose="020F0502020204030204" pitchFamily="34" charset="0"/>
              </a:rPr>
              <a:t>Supported by ski industry consultant</a:t>
            </a:r>
          </a:p>
          <a:p>
            <a:pPr marL="457200" indent="-457200">
              <a:buFont typeface="Arial" panose="020B0604020202020204" pitchFamily="34" charset="0"/>
              <a:buChar char="•"/>
            </a:pPr>
            <a:r>
              <a:rPr lang="en-US" sz="4400" dirty="0">
                <a:latin typeface="Calibri" panose="020F0502020204030204" pitchFamily="34" charset="0"/>
                <a:cs typeface="Calibri" panose="020F0502020204030204" pitchFamily="34" charset="0"/>
              </a:rPr>
              <a:t>20 meetings over nearly a year</a:t>
            </a:r>
          </a:p>
          <a:p>
            <a:pPr marL="457200" indent="-457200">
              <a:buFont typeface="Arial" panose="020B0604020202020204" pitchFamily="34" charset="0"/>
              <a:buChar char="•"/>
            </a:pPr>
            <a:r>
              <a:rPr lang="en-US" sz="4400" dirty="0">
                <a:latin typeface="Calibri" panose="020F0502020204030204" pitchFamily="34" charset="0"/>
                <a:cs typeface="Calibri" panose="020F0502020204030204" pitchFamily="34" charset="0"/>
              </a:rPr>
              <a:t>Comprehensive report and recommendations including major capital reinvestment</a:t>
            </a:r>
          </a:p>
          <a:p>
            <a:endParaRPr lang="en-US" dirty="0"/>
          </a:p>
        </p:txBody>
      </p:sp>
    </p:spTree>
    <p:extLst>
      <p:ext uri="{BB962C8B-B14F-4D97-AF65-F5344CB8AC3E}">
        <p14:creationId xmlns:p14="http://schemas.microsoft.com/office/powerpoint/2010/main" val="1111548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D8B6E41-3332-4122-B397-4BD90F106950}"/>
              </a:ext>
            </a:extLst>
          </p:cNvPr>
          <p:cNvGraphicFramePr>
            <a:graphicFrameLocks noGrp="1"/>
          </p:cNvGraphicFramePr>
          <p:nvPr>
            <p:extLst>
              <p:ext uri="{D42A27DB-BD31-4B8C-83A1-F6EECF244321}">
                <p14:modId xmlns:p14="http://schemas.microsoft.com/office/powerpoint/2010/main" val="4057541713"/>
              </p:ext>
            </p:extLst>
          </p:nvPr>
        </p:nvGraphicFramePr>
        <p:xfrm>
          <a:off x="1126897" y="197328"/>
          <a:ext cx="10354235" cy="5760390"/>
        </p:xfrm>
        <a:graphic>
          <a:graphicData uri="http://schemas.openxmlformats.org/drawingml/2006/table">
            <a:tbl>
              <a:tblPr firstRow="1" bandRow="1">
                <a:tableStyleId>{5C22544A-7EE6-4342-B048-85BDC9FD1C3A}</a:tableStyleId>
              </a:tblPr>
              <a:tblGrid>
                <a:gridCol w="7159147">
                  <a:extLst>
                    <a:ext uri="{9D8B030D-6E8A-4147-A177-3AD203B41FA5}">
                      <a16:colId xmlns:a16="http://schemas.microsoft.com/office/drawing/2014/main" val="4105548881"/>
                    </a:ext>
                  </a:extLst>
                </a:gridCol>
                <a:gridCol w="3195088">
                  <a:extLst>
                    <a:ext uri="{9D8B030D-6E8A-4147-A177-3AD203B41FA5}">
                      <a16:colId xmlns:a16="http://schemas.microsoft.com/office/drawing/2014/main" val="2205921827"/>
                    </a:ext>
                  </a:extLst>
                </a:gridCol>
              </a:tblGrid>
              <a:tr h="586571">
                <a:tc gridSpan="2">
                  <a:txBody>
                    <a:bodyPr/>
                    <a:lstStyle/>
                    <a:p>
                      <a:pPr algn="ctr"/>
                      <a:r>
                        <a:rPr lang="en-US" sz="3600" dirty="0"/>
                        <a:t>$24 Million Spirit Mountain Capital Investment Plan</a:t>
                      </a:r>
                    </a:p>
                  </a:txBody>
                  <a:tcPr/>
                </a:tc>
                <a:tc hMerge="1">
                  <a:txBody>
                    <a:bodyPr/>
                    <a:lstStyle/>
                    <a:p>
                      <a:pPr algn="ctr"/>
                      <a:endParaRPr lang="en-US" sz="2800" dirty="0"/>
                    </a:p>
                  </a:txBody>
                  <a:tcPr/>
                </a:tc>
                <a:extLst>
                  <a:ext uri="{0D108BD9-81ED-4DB2-BD59-A6C34878D82A}">
                    <a16:rowId xmlns:a16="http://schemas.microsoft.com/office/drawing/2014/main" val="2440714889"/>
                  </a:ext>
                </a:extLst>
              </a:tr>
              <a:tr h="524435">
                <a:tc>
                  <a:txBody>
                    <a:bodyPr/>
                    <a:lstStyle/>
                    <a:p>
                      <a:r>
                        <a:rPr lang="en-US" sz="2800" dirty="0"/>
                        <a:t>Main Lodge Renovation</a:t>
                      </a:r>
                    </a:p>
                  </a:txBody>
                  <a:tcPr/>
                </a:tc>
                <a:tc>
                  <a:txBody>
                    <a:bodyPr/>
                    <a:lstStyle/>
                    <a:p>
                      <a:pPr algn="ctr"/>
                      <a:r>
                        <a:rPr lang="en-US" sz="2800" dirty="0"/>
                        <a:t>$11.8m</a:t>
                      </a:r>
                    </a:p>
                  </a:txBody>
                  <a:tcPr/>
                </a:tc>
                <a:extLst>
                  <a:ext uri="{0D108BD9-81ED-4DB2-BD59-A6C34878D82A}">
                    <a16:rowId xmlns:a16="http://schemas.microsoft.com/office/drawing/2014/main" val="1744633215"/>
                  </a:ext>
                </a:extLst>
              </a:tr>
              <a:tr h="534705">
                <a:tc>
                  <a:txBody>
                    <a:bodyPr/>
                    <a:lstStyle/>
                    <a:p>
                      <a:r>
                        <a:rPr lang="en-US" sz="2800" dirty="0"/>
                        <a:t>Lift Replacement and Renewal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$3.6m</a:t>
                      </a:r>
                    </a:p>
                  </a:txBody>
                  <a:tcPr/>
                </a:tc>
                <a:extLst>
                  <a:ext uri="{0D108BD9-81ED-4DB2-BD59-A6C34878D82A}">
                    <a16:rowId xmlns:a16="http://schemas.microsoft.com/office/drawing/2014/main" val="1175356927"/>
                  </a:ext>
                </a:extLst>
              </a:tr>
              <a:tr h="527613">
                <a:tc>
                  <a:txBody>
                    <a:bodyPr/>
                    <a:lstStyle/>
                    <a:p>
                      <a:r>
                        <a:rPr lang="en-US" sz="2800" dirty="0"/>
                        <a:t>Adventure Park Renewal and Expansion</a:t>
                      </a:r>
                    </a:p>
                  </a:txBody>
                  <a:tcPr/>
                </a:tc>
                <a:tc>
                  <a:txBody>
                    <a:bodyPr/>
                    <a:lstStyle/>
                    <a:p>
                      <a:pPr algn="ctr"/>
                      <a:r>
                        <a:rPr lang="en-US" sz="2800" dirty="0"/>
                        <a:t>$1.9m</a:t>
                      </a:r>
                    </a:p>
                  </a:txBody>
                  <a:tcPr/>
                </a:tc>
                <a:extLst>
                  <a:ext uri="{0D108BD9-81ED-4DB2-BD59-A6C34878D82A}">
                    <a16:rowId xmlns:a16="http://schemas.microsoft.com/office/drawing/2014/main" val="3144440240"/>
                  </a:ext>
                </a:extLst>
              </a:tr>
              <a:tr h="527613">
                <a:tc>
                  <a:txBody>
                    <a:bodyPr/>
                    <a:lstStyle/>
                    <a:p>
                      <a:r>
                        <a:rPr lang="en-US" sz="2800" dirty="0"/>
                        <a:t>Snowmaking System Renewal and Expansion</a:t>
                      </a:r>
                    </a:p>
                  </a:txBody>
                  <a:tcPr/>
                </a:tc>
                <a:tc>
                  <a:txBody>
                    <a:bodyPr/>
                    <a:lstStyle/>
                    <a:p>
                      <a:pPr algn="ctr"/>
                      <a:r>
                        <a:rPr lang="en-US" sz="2800" dirty="0"/>
                        <a:t>$1.2m</a:t>
                      </a:r>
                    </a:p>
                  </a:txBody>
                  <a:tcPr/>
                </a:tc>
                <a:extLst>
                  <a:ext uri="{0D108BD9-81ED-4DB2-BD59-A6C34878D82A}">
                    <a16:rowId xmlns:a16="http://schemas.microsoft.com/office/drawing/2014/main" val="300356066"/>
                  </a:ext>
                </a:extLst>
              </a:tr>
              <a:tr h="564776">
                <a:tc>
                  <a:txBody>
                    <a:bodyPr/>
                    <a:lstStyle/>
                    <a:p>
                      <a:r>
                        <a:rPr lang="en-US" sz="2800" dirty="0"/>
                        <a:t>LED Lighting Conversion</a:t>
                      </a:r>
                    </a:p>
                  </a:txBody>
                  <a:tcPr/>
                </a:tc>
                <a:tc>
                  <a:txBody>
                    <a:bodyPr/>
                    <a:lstStyle/>
                    <a:p>
                      <a:pPr algn="ctr"/>
                      <a:r>
                        <a:rPr lang="en-US" sz="2800" dirty="0"/>
                        <a:t>$1.0m</a:t>
                      </a:r>
                    </a:p>
                  </a:txBody>
                  <a:tcPr/>
                </a:tc>
                <a:extLst>
                  <a:ext uri="{0D108BD9-81ED-4DB2-BD59-A6C34878D82A}">
                    <a16:rowId xmlns:a16="http://schemas.microsoft.com/office/drawing/2014/main" val="2881737892"/>
                  </a:ext>
                </a:extLst>
              </a:tr>
              <a:tr h="508000">
                <a:tc>
                  <a:txBody>
                    <a:bodyPr/>
                    <a:lstStyle/>
                    <a:p>
                      <a:r>
                        <a:rPr lang="en-US" sz="2800" dirty="0"/>
                        <a:t>Campground Renewal</a:t>
                      </a:r>
                    </a:p>
                  </a:txBody>
                  <a:tcPr/>
                </a:tc>
                <a:tc>
                  <a:txBody>
                    <a:bodyPr/>
                    <a:lstStyle/>
                    <a:p>
                      <a:pPr algn="ctr"/>
                      <a:r>
                        <a:rPr lang="en-US" sz="2800" dirty="0"/>
                        <a:t>$.6m</a:t>
                      </a:r>
                    </a:p>
                  </a:txBody>
                  <a:tcPr/>
                </a:tc>
                <a:extLst>
                  <a:ext uri="{0D108BD9-81ED-4DB2-BD59-A6C34878D82A}">
                    <a16:rowId xmlns:a16="http://schemas.microsoft.com/office/drawing/2014/main" val="542992748"/>
                  </a:ext>
                </a:extLst>
              </a:tr>
              <a:tr h="0">
                <a:tc>
                  <a:txBody>
                    <a:bodyPr/>
                    <a:lstStyle/>
                    <a:p>
                      <a:r>
                        <a:rPr lang="en-US" sz="2800" dirty="0"/>
                        <a:t>General Maintenance</a:t>
                      </a:r>
                    </a:p>
                  </a:txBody>
                  <a:tcPr/>
                </a:tc>
                <a:tc>
                  <a:txBody>
                    <a:bodyPr/>
                    <a:lstStyle/>
                    <a:p>
                      <a:pPr algn="ctr"/>
                      <a:r>
                        <a:rPr lang="en-US" sz="2800" dirty="0"/>
                        <a:t>$.9m</a:t>
                      </a:r>
                    </a:p>
                  </a:txBody>
                  <a:tcPr/>
                </a:tc>
                <a:extLst>
                  <a:ext uri="{0D108BD9-81ED-4DB2-BD59-A6C34878D82A}">
                    <a16:rowId xmlns:a16="http://schemas.microsoft.com/office/drawing/2014/main" val="4173929550"/>
                  </a:ext>
                </a:extLst>
              </a:tr>
              <a:tr h="702424">
                <a:tc>
                  <a:txBody>
                    <a:bodyPr/>
                    <a:lstStyle/>
                    <a:p>
                      <a:r>
                        <a:rPr lang="en-US" sz="2800" dirty="0"/>
                        <a:t>Design and Contingency</a:t>
                      </a:r>
                    </a:p>
                  </a:txBody>
                  <a:tcPr/>
                </a:tc>
                <a:tc>
                  <a:txBody>
                    <a:bodyPr/>
                    <a:lstStyle/>
                    <a:p>
                      <a:pPr algn="ctr"/>
                      <a:r>
                        <a:rPr lang="en-US" sz="2800" dirty="0"/>
                        <a:t>$3.0m</a:t>
                      </a:r>
                    </a:p>
                  </a:txBody>
                  <a:tcPr/>
                </a:tc>
                <a:extLst>
                  <a:ext uri="{0D108BD9-81ED-4DB2-BD59-A6C34878D82A}">
                    <a16:rowId xmlns:a16="http://schemas.microsoft.com/office/drawing/2014/main" val="138522007"/>
                  </a:ext>
                </a:extLst>
              </a:tr>
              <a:tr h="702424">
                <a:tc>
                  <a:txBody>
                    <a:bodyPr/>
                    <a:lstStyle/>
                    <a:p>
                      <a:pPr algn="r"/>
                      <a:r>
                        <a:rPr lang="en-US" sz="2800" b="1" dirty="0"/>
                        <a:t>Total</a:t>
                      </a:r>
                    </a:p>
                  </a:txBody>
                  <a:tcPr/>
                </a:tc>
                <a:tc>
                  <a:txBody>
                    <a:bodyPr/>
                    <a:lstStyle/>
                    <a:p>
                      <a:pPr algn="ctr"/>
                      <a:r>
                        <a:rPr lang="en-US" sz="2800" b="1" dirty="0"/>
                        <a:t>$24 Million</a:t>
                      </a:r>
                    </a:p>
                  </a:txBody>
                  <a:tcPr/>
                </a:tc>
                <a:extLst>
                  <a:ext uri="{0D108BD9-81ED-4DB2-BD59-A6C34878D82A}">
                    <a16:rowId xmlns:a16="http://schemas.microsoft.com/office/drawing/2014/main" val="2641047782"/>
                  </a:ext>
                </a:extLst>
              </a:tr>
            </a:tbl>
          </a:graphicData>
        </a:graphic>
      </p:graphicFrame>
    </p:spTree>
    <p:extLst>
      <p:ext uri="{BB962C8B-B14F-4D97-AF65-F5344CB8AC3E}">
        <p14:creationId xmlns:p14="http://schemas.microsoft.com/office/powerpoint/2010/main" val="1130227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6603" y="338328"/>
            <a:ext cx="11573301" cy="1252728"/>
          </a:xfrm>
        </p:spPr>
        <p:txBody>
          <a:bodyPr>
            <a:normAutofit fontScale="90000"/>
          </a:bodyPr>
          <a:lstStyle/>
          <a:p>
            <a:r>
              <a:rPr lang="en-US" sz="5400" b="1" dirty="0"/>
              <a:t>Proposed Capital Investment Financing</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2897" y="5860257"/>
            <a:ext cx="2209473" cy="85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450411D1-A0B4-4CA1-8F58-51DD9A7E9951}"/>
              </a:ext>
            </a:extLst>
          </p:cNvPr>
          <p:cNvPicPr>
            <a:picLocks noChangeAspect="1"/>
          </p:cNvPicPr>
          <p:nvPr/>
        </p:nvPicPr>
        <p:blipFill>
          <a:blip r:embed="rId4"/>
          <a:stretch>
            <a:fillRect/>
          </a:stretch>
        </p:blipFill>
        <p:spPr>
          <a:xfrm>
            <a:off x="-1" y="5648824"/>
            <a:ext cx="1610121" cy="1207590"/>
          </a:xfrm>
          <a:prstGeom prst="rect">
            <a:avLst/>
          </a:prstGeom>
        </p:spPr>
      </p:pic>
      <p:sp>
        <p:nvSpPr>
          <p:cNvPr id="6" name="Content Placeholder 2">
            <a:extLst>
              <a:ext uri="{FF2B5EF4-FFF2-40B4-BE49-F238E27FC236}">
                <a16:creationId xmlns:a16="http://schemas.microsoft.com/office/drawing/2014/main" id="{D0FC821B-4D93-43E4-863F-B39AF7CA1B40}"/>
              </a:ext>
            </a:extLst>
          </p:cNvPr>
          <p:cNvSpPr>
            <a:spLocks noGrp="1"/>
          </p:cNvSpPr>
          <p:nvPr>
            <p:ph idx="1"/>
          </p:nvPr>
        </p:nvSpPr>
        <p:spPr>
          <a:xfrm>
            <a:off x="591065" y="2664937"/>
            <a:ext cx="2967681" cy="1975410"/>
          </a:xfrm>
        </p:spPr>
        <p:txBody>
          <a:bodyPr>
            <a:noAutofit/>
          </a:bodyPr>
          <a:lstStyle/>
          <a:p>
            <a:pPr marL="0" indent="0" algn="ctr">
              <a:buNone/>
            </a:pPr>
            <a:r>
              <a:rPr lang="en-US" sz="4400" b="1" dirty="0"/>
              <a:t>State Bonding</a:t>
            </a:r>
          </a:p>
          <a:p>
            <a:pPr marL="0" indent="0" algn="ctr">
              <a:buNone/>
            </a:pPr>
            <a:r>
              <a:rPr lang="en-US" sz="4400" b="1" dirty="0"/>
              <a:t>$12 Million</a:t>
            </a:r>
          </a:p>
        </p:txBody>
      </p:sp>
      <p:sp>
        <p:nvSpPr>
          <p:cNvPr id="7" name="Content Placeholder 2">
            <a:extLst>
              <a:ext uri="{FF2B5EF4-FFF2-40B4-BE49-F238E27FC236}">
                <a16:creationId xmlns:a16="http://schemas.microsoft.com/office/drawing/2014/main" id="{C5AC5A08-15F2-4820-B943-046DA0B9CFFA}"/>
              </a:ext>
            </a:extLst>
          </p:cNvPr>
          <p:cNvSpPr txBox="1">
            <a:spLocks/>
          </p:cNvSpPr>
          <p:nvPr/>
        </p:nvSpPr>
        <p:spPr>
          <a:xfrm>
            <a:off x="4558552" y="2785228"/>
            <a:ext cx="3491753" cy="19754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chemeClr val="tx2"/>
                </a:solidFill>
              </a:rPr>
              <a:t>Local Government</a:t>
            </a:r>
          </a:p>
          <a:p>
            <a:pPr marL="0" indent="0" algn="ctr">
              <a:buNone/>
            </a:pPr>
            <a:r>
              <a:rPr lang="en-US" sz="4400" b="1" dirty="0">
                <a:solidFill>
                  <a:schemeClr val="tx2"/>
                </a:solidFill>
              </a:rPr>
              <a:t>$12 Million</a:t>
            </a:r>
          </a:p>
        </p:txBody>
      </p:sp>
      <p:sp>
        <p:nvSpPr>
          <p:cNvPr id="8" name="TextBox 7">
            <a:extLst>
              <a:ext uri="{FF2B5EF4-FFF2-40B4-BE49-F238E27FC236}">
                <a16:creationId xmlns:a16="http://schemas.microsoft.com/office/drawing/2014/main" id="{7EB2FB9C-5486-40A5-8C0B-22AE27FED5CD}"/>
              </a:ext>
            </a:extLst>
          </p:cNvPr>
          <p:cNvSpPr txBox="1"/>
          <p:nvPr/>
        </p:nvSpPr>
        <p:spPr>
          <a:xfrm>
            <a:off x="3641485" y="3098644"/>
            <a:ext cx="606256" cy="1107996"/>
          </a:xfrm>
          <a:prstGeom prst="rect">
            <a:avLst/>
          </a:prstGeom>
          <a:noFill/>
        </p:spPr>
        <p:txBody>
          <a:bodyPr wrap="none" rtlCol="0">
            <a:spAutoFit/>
          </a:bodyPr>
          <a:lstStyle/>
          <a:p>
            <a:r>
              <a:rPr lang="en-US" sz="6600" b="1" dirty="0">
                <a:solidFill>
                  <a:schemeClr val="tx2"/>
                </a:solidFill>
              </a:rPr>
              <a:t>+</a:t>
            </a:r>
          </a:p>
        </p:txBody>
      </p:sp>
      <p:sp>
        <p:nvSpPr>
          <p:cNvPr id="9" name="TextBox 8">
            <a:extLst>
              <a:ext uri="{FF2B5EF4-FFF2-40B4-BE49-F238E27FC236}">
                <a16:creationId xmlns:a16="http://schemas.microsoft.com/office/drawing/2014/main" id="{5A025D82-12A8-433C-BBC7-A1029BDAFF29}"/>
              </a:ext>
            </a:extLst>
          </p:cNvPr>
          <p:cNvSpPr txBox="1"/>
          <p:nvPr/>
        </p:nvSpPr>
        <p:spPr>
          <a:xfrm>
            <a:off x="8050305" y="3098644"/>
            <a:ext cx="606256" cy="1107996"/>
          </a:xfrm>
          <a:prstGeom prst="rect">
            <a:avLst/>
          </a:prstGeom>
          <a:noFill/>
        </p:spPr>
        <p:txBody>
          <a:bodyPr wrap="none" rtlCol="0">
            <a:spAutoFit/>
          </a:bodyPr>
          <a:lstStyle/>
          <a:p>
            <a:r>
              <a:rPr lang="en-US" sz="6600" b="1" dirty="0">
                <a:solidFill>
                  <a:schemeClr val="tx2"/>
                </a:solidFill>
              </a:rPr>
              <a:t>=</a:t>
            </a:r>
          </a:p>
        </p:txBody>
      </p:sp>
      <p:sp>
        <p:nvSpPr>
          <p:cNvPr id="11" name="Content Placeholder 2">
            <a:extLst>
              <a:ext uri="{FF2B5EF4-FFF2-40B4-BE49-F238E27FC236}">
                <a16:creationId xmlns:a16="http://schemas.microsoft.com/office/drawing/2014/main" id="{A86AABA3-CDFF-4D36-A84A-B26EF50A1FF9}"/>
              </a:ext>
            </a:extLst>
          </p:cNvPr>
          <p:cNvSpPr txBox="1">
            <a:spLocks/>
          </p:cNvSpPr>
          <p:nvPr/>
        </p:nvSpPr>
        <p:spPr>
          <a:xfrm>
            <a:off x="8590617" y="2785228"/>
            <a:ext cx="3491753" cy="19754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chemeClr val="tx2"/>
                </a:solidFill>
              </a:rPr>
              <a:t>Total Investment</a:t>
            </a:r>
          </a:p>
          <a:p>
            <a:pPr marL="0" indent="0" algn="ctr">
              <a:buNone/>
            </a:pPr>
            <a:r>
              <a:rPr lang="en-US" sz="4400" b="1" dirty="0">
                <a:solidFill>
                  <a:schemeClr val="tx2"/>
                </a:solidFill>
              </a:rPr>
              <a:t>$24 Million</a:t>
            </a:r>
          </a:p>
        </p:txBody>
      </p:sp>
    </p:spTree>
    <p:extLst>
      <p:ext uri="{BB962C8B-B14F-4D97-AF65-F5344CB8AC3E}">
        <p14:creationId xmlns:p14="http://schemas.microsoft.com/office/powerpoint/2010/main" val="334120567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1011</Words>
  <Application>Microsoft Office PowerPoint</Application>
  <PresentationFormat>Widescreen</PresentationFormat>
  <Paragraphs>136</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Candara</vt:lpstr>
      <vt:lpstr>Symbol</vt:lpstr>
      <vt:lpstr>Office Theme</vt:lpstr>
      <vt:lpstr>Waveform</vt:lpstr>
      <vt:lpstr>Duluth Spirit Mountain Tourism Industry Infrastructure</vt:lpstr>
      <vt:lpstr>The Legislature Established Spirit Mountain in 1973 to:</vt:lpstr>
      <vt:lpstr>Year-Round Outdoor Recreation for ALL</vt:lpstr>
      <vt:lpstr>Regionally Significant Economic Impact</vt:lpstr>
      <vt:lpstr>A Destination for All of Minnesota and the Midwest</vt:lpstr>
      <vt:lpstr>A Destination at Risk</vt:lpstr>
      <vt:lpstr>The Spirit Mountain Task Force</vt:lpstr>
      <vt:lpstr>PowerPoint Presentation</vt:lpstr>
      <vt:lpstr>Proposed Capital Investment Financing</vt:lpstr>
      <vt:lpstr>Capital Investment will Boost Economic Impact</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Filby Williams</dc:creator>
  <cp:lastModifiedBy>Phil Jents</cp:lastModifiedBy>
  <cp:revision>101</cp:revision>
  <dcterms:created xsi:type="dcterms:W3CDTF">2021-09-21T22:49:12Z</dcterms:created>
  <dcterms:modified xsi:type="dcterms:W3CDTF">2021-09-23T14:38:12Z</dcterms:modified>
</cp:coreProperties>
</file>