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6"/>
  </p:notesMasterIdLst>
  <p:handoutMasterIdLst>
    <p:handoutMasterId r:id="rId27"/>
  </p:handoutMasterIdLst>
  <p:sldIdLst>
    <p:sldId id="460" r:id="rId2"/>
    <p:sldId id="465" r:id="rId3"/>
    <p:sldId id="466" r:id="rId4"/>
    <p:sldId id="464" r:id="rId5"/>
    <p:sldId id="472" r:id="rId6"/>
    <p:sldId id="474" r:id="rId7"/>
    <p:sldId id="475" r:id="rId8"/>
    <p:sldId id="467" r:id="rId9"/>
    <p:sldId id="470" r:id="rId10"/>
    <p:sldId id="469" r:id="rId11"/>
    <p:sldId id="476" r:id="rId12"/>
    <p:sldId id="480" r:id="rId13"/>
    <p:sldId id="481" r:id="rId14"/>
    <p:sldId id="477" r:id="rId15"/>
    <p:sldId id="479" r:id="rId16"/>
    <p:sldId id="478" r:id="rId17"/>
    <p:sldId id="482" r:id="rId18"/>
    <p:sldId id="483" r:id="rId19"/>
    <p:sldId id="484" r:id="rId20"/>
    <p:sldId id="485" r:id="rId21"/>
    <p:sldId id="487" r:id="rId22"/>
    <p:sldId id="446" r:id="rId23"/>
    <p:sldId id="426" r:id="rId24"/>
    <p:sldId id="453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99CC"/>
    <a:srgbClr val="009999"/>
    <a:srgbClr val="006600"/>
    <a:srgbClr val="FFFF99"/>
    <a:srgbClr val="993366"/>
    <a:srgbClr val="CC3399"/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88451" autoAdjust="0"/>
  </p:normalViewPr>
  <p:slideViewPr>
    <p:cSldViewPr>
      <p:cViewPr varScale="1">
        <p:scale>
          <a:sx n="74" d="100"/>
          <a:sy n="74" d="100"/>
        </p:scale>
        <p:origin x="-39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142" y="-120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Laurie.hacking@state.mn.us" TargetMode="External"/><Relationship Id="rId2" Type="http://schemas.openxmlformats.org/officeDocument/2006/relationships/hyperlink" Target="mailto:Mary.vanek@state.mn.us" TargetMode="External"/><Relationship Id="rId1" Type="http://schemas.openxmlformats.org/officeDocument/2006/relationships/hyperlink" Target="mailto:Dave.Bergstrom@state.mn.u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D8099-1CF0-4C0D-BF59-8844D8DF39F9}" type="doc">
      <dgm:prSet loTypeId="urn:microsoft.com/office/officeart/2005/8/layout/pyramid2" loCatId="list" qsTypeId="urn:microsoft.com/office/officeart/2005/8/quickstyle/simple1#1" qsCatId="simple" csTypeId="urn:microsoft.com/office/officeart/2005/8/colors/accent1_2#1" csCatId="accent1" phldr="1"/>
      <dgm:spPr/>
    </dgm:pt>
    <dgm:pt modelId="{9827DD30-1AA8-43E3-A55C-7A7E30BD7946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MSRS</a:t>
          </a:r>
        </a:p>
        <a:p>
          <a:r>
            <a:rPr lang="en-US" sz="1400" b="1" dirty="0" smtClean="0">
              <a:latin typeface="+mj-lt"/>
              <a:hlinkClick xmlns:r="http://schemas.openxmlformats.org/officeDocument/2006/relationships" r:id="rId1"/>
            </a:rPr>
            <a:t>Dave.Bergstrom@state.mn.us</a:t>
          </a:r>
          <a:endParaRPr lang="en-US" sz="1400" b="1" dirty="0" smtClean="0">
            <a:latin typeface="+mj-lt"/>
          </a:endParaRPr>
        </a:p>
        <a:p>
          <a:r>
            <a:rPr lang="en-US" sz="1400" b="1" dirty="0" smtClean="0">
              <a:latin typeface="+mj-lt"/>
            </a:rPr>
            <a:t>651-284-7888</a:t>
          </a:r>
          <a:endParaRPr lang="en-US" sz="1400" dirty="0"/>
        </a:p>
      </dgm:t>
    </dgm:pt>
    <dgm:pt modelId="{6B1D322B-E3DD-49B2-944C-6E5D87675E53}" type="parTrans" cxnId="{ABBDA3A3-B975-4D49-B4DF-59AEB4261F74}">
      <dgm:prSet/>
      <dgm:spPr/>
      <dgm:t>
        <a:bodyPr/>
        <a:lstStyle/>
        <a:p>
          <a:endParaRPr lang="en-US"/>
        </a:p>
      </dgm:t>
    </dgm:pt>
    <dgm:pt modelId="{A1B3EA80-29B9-4293-B984-FCB48A20D15E}" type="sibTrans" cxnId="{ABBDA3A3-B975-4D49-B4DF-59AEB4261F74}">
      <dgm:prSet/>
      <dgm:spPr/>
      <dgm:t>
        <a:bodyPr/>
        <a:lstStyle/>
        <a:p>
          <a:endParaRPr lang="en-US"/>
        </a:p>
      </dgm:t>
    </dgm:pt>
    <dgm:pt modelId="{DDBAA7D3-574A-42EF-9084-D6FADDB437AA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PERA</a:t>
          </a:r>
        </a:p>
        <a:p>
          <a:r>
            <a:rPr lang="en-US" sz="1400" b="1" dirty="0" smtClean="0">
              <a:latin typeface="+mj-lt"/>
              <a:hlinkClick xmlns:r="http://schemas.openxmlformats.org/officeDocument/2006/relationships" r:id="rId2"/>
            </a:rPr>
            <a:t>Mary.vanek@state.mn.us</a:t>
          </a:r>
          <a:endParaRPr lang="en-US" sz="1400" b="1" dirty="0" smtClean="0">
            <a:latin typeface="+mj-lt"/>
          </a:endParaRPr>
        </a:p>
        <a:p>
          <a:r>
            <a:rPr lang="en-US" sz="1400" b="1" dirty="0" smtClean="0">
              <a:latin typeface="+mj-lt"/>
            </a:rPr>
            <a:t>651-296-8358</a:t>
          </a:r>
          <a:endParaRPr lang="en-US" sz="1400" b="1" dirty="0">
            <a:latin typeface="+mj-lt"/>
          </a:endParaRPr>
        </a:p>
      </dgm:t>
    </dgm:pt>
    <dgm:pt modelId="{A9BF98B4-4F4A-4415-B598-3FEDA7D82457}" type="parTrans" cxnId="{7DD24230-8E4C-44B1-9236-4BCAB0BCB8D3}">
      <dgm:prSet/>
      <dgm:spPr/>
      <dgm:t>
        <a:bodyPr/>
        <a:lstStyle/>
        <a:p>
          <a:endParaRPr lang="en-US"/>
        </a:p>
      </dgm:t>
    </dgm:pt>
    <dgm:pt modelId="{5487515D-889D-42EB-9D18-EE155A31C24B}" type="sibTrans" cxnId="{7DD24230-8E4C-44B1-9236-4BCAB0BCB8D3}">
      <dgm:prSet/>
      <dgm:spPr/>
      <dgm:t>
        <a:bodyPr/>
        <a:lstStyle/>
        <a:p>
          <a:endParaRPr lang="en-US"/>
        </a:p>
      </dgm:t>
    </dgm:pt>
    <dgm:pt modelId="{5E31B999-FD49-46DB-85E4-CC2C50913B63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TRA</a:t>
          </a:r>
        </a:p>
        <a:p>
          <a:r>
            <a:rPr lang="en-US" sz="1400" b="1" dirty="0" smtClean="0">
              <a:latin typeface="+mj-lt"/>
              <a:hlinkClick xmlns:r="http://schemas.openxmlformats.org/officeDocument/2006/relationships" r:id="rId3"/>
            </a:rPr>
            <a:t>Laurie.hacking@state.mn.us</a:t>
          </a:r>
          <a:endParaRPr lang="en-US" sz="1400" b="1" dirty="0" smtClean="0">
            <a:latin typeface="+mj-lt"/>
          </a:endParaRPr>
        </a:p>
        <a:p>
          <a:r>
            <a:rPr lang="en-US" sz="1400" b="1" dirty="0" smtClean="0">
              <a:latin typeface="+mj-lt"/>
            </a:rPr>
            <a:t>651- 296-6523</a:t>
          </a:r>
          <a:endParaRPr lang="en-US" sz="1400" b="1" dirty="0">
            <a:latin typeface="+mj-lt"/>
          </a:endParaRPr>
        </a:p>
      </dgm:t>
    </dgm:pt>
    <dgm:pt modelId="{750B05FA-1062-48DA-A7CF-8D5FAD347698}" type="parTrans" cxnId="{10188C55-8A92-4B44-805F-5A2C7FD06D6C}">
      <dgm:prSet/>
      <dgm:spPr/>
      <dgm:t>
        <a:bodyPr/>
        <a:lstStyle/>
        <a:p>
          <a:endParaRPr lang="en-US"/>
        </a:p>
      </dgm:t>
    </dgm:pt>
    <dgm:pt modelId="{603761FF-6B6F-432A-974D-7C0B37DFA791}" type="sibTrans" cxnId="{10188C55-8A92-4B44-805F-5A2C7FD06D6C}">
      <dgm:prSet/>
      <dgm:spPr/>
      <dgm:t>
        <a:bodyPr/>
        <a:lstStyle/>
        <a:p>
          <a:endParaRPr lang="en-US"/>
        </a:p>
      </dgm:t>
    </dgm:pt>
    <dgm:pt modelId="{84CB9CF9-E1B0-4068-A536-C0F77F2ABC9E}" type="pres">
      <dgm:prSet presAssocID="{50AD8099-1CF0-4C0D-BF59-8844D8DF39F9}" presName="compositeShape" presStyleCnt="0">
        <dgm:presLayoutVars>
          <dgm:dir/>
          <dgm:resizeHandles/>
        </dgm:presLayoutVars>
      </dgm:prSet>
      <dgm:spPr/>
    </dgm:pt>
    <dgm:pt modelId="{544C5D1C-901D-4853-AB93-61F8C8DAAC11}" type="pres">
      <dgm:prSet presAssocID="{50AD8099-1CF0-4C0D-BF59-8844D8DF39F9}" presName="pyramid" presStyleLbl="node1" presStyleIdx="0" presStyleCnt="1" custScaleX="150000" custScaleY="98750"/>
      <dgm:spPr/>
    </dgm:pt>
    <dgm:pt modelId="{A709A619-9466-4BB7-9DDD-93EA6A1388A7}" type="pres">
      <dgm:prSet presAssocID="{50AD8099-1CF0-4C0D-BF59-8844D8DF39F9}" presName="theList" presStyleCnt="0"/>
      <dgm:spPr/>
    </dgm:pt>
    <dgm:pt modelId="{D25E64C5-CDDD-46F2-ADB6-4E56BACE3995}" type="pres">
      <dgm:prSet presAssocID="{9827DD30-1AA8-43E3-A55C-7A7E30BD7946}" presName="aNode" presStyleLbl="fgAcc1" presStyleIdx="0" presStyleCnt="3" custScaleX="120914" custScaleY="112903" custLinFactNeighborX="0" custLinFactNeighborY="-22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B5A4E-D532-4D30-847F-0CC067593510}" type="pres">
      <dgm:prSet presAssocID="{9827DD30-1AA8-43E3-A55C-7A7E30BD7946}" presName="aSpace" presStyleCnt="0"/>
      <dgm:spPr/>
    </dgm:pt>
    <dgm:pt modelId="{6A043AD1-249C-48BB-A775-62ECED44F6ED}" type="pres">
      <dgm:prSet presAssocID="{DDBAA7D3-574A-42EF-9084-D6FADDB437AA}" presName="aNode" presStyleLbl="fgAcc1" presStyleIdx="1" presStyleCnt="3" custScaleX="12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694AF-495D-470C-A128-007B38AF87D5}" type="pres">
      <dgm:prSet presAssocID="{DDBAA7D3-574A-42EF-9084-D6FADDB437AA}" presName="aSpace" presStyleCnt="0"/>
      <dgm:spPr/>
    </dgm:pt>
    <dgm:pt modelId="{71B1674F-ED7C-4319-86D0-6588CB54C290}" type="pres">
      <dgm:prSet presAssocID="{5E31B999-FD49-46DB-85E4-CC2C50913B63}" presName="aNode" presStyleLbl="fgAcc1" presStyleIdx="2" presStyleCnt="3" custScaleX="12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E977D-1F72-4523-91C0-205D263B13B5}" type="pres">
      <dgm:prSet presAssocID="{5E31B999-FD49-46DB-85E4-CC2C50913B63}" presName="aSpace" presStyleCnt="0"/>
      <dgm:spPr/>
    </dgm:pt>
  </dgm:ptLst>
  <dgm:cxnLst>
    <dgm:cxn modelId="{77098AE1-1124-4AA9-83BA-86BF77F583B8}" type="presOf" srcId="{9827DD30-1AA8-43E3-A55C-7A7E30BD7946}" destId="{D25E64C5-CDDD-46F2-ADB6-4E56BACE3995}" srcOrd="0" destOrd="0" presId="urn:microsoft.com/office/officeart/2005/8/layout/pyramid2"/>
    <dgm:cxn modelId="{ABBDA3A3-B975-4D49-B4DF-59AEB4261F74}" srcId="{50AD8099-1CF0-4C0D-BF59-8844D8DF39F9}" destId="{9827DD30-1AA8-43E3-A55C-7A7E30BD7946}" srcOrd="0" destOrd="0" parTransId="{6B1D322B-E3DD-49B2-944C-6E5D87675E53}" sibTransId="{A1B3EA80-29B9-4293-B984-FCB48A20D15E}"/>
    <dgm:cxn modelId="{10188C55-8A92-4B44-805F-5A2C7FD06D6C}" srcId="{50AD8099-1CF0-4C0D-BF59-8844D8DF39F9}" destId="{5E31B999-FD49-46DB-85E4-CC2C50913B63}" srcOrd="2" destOrd="0" parTransId="{750B05FA-1062-48DA-A7CF-8D5FAD347698}" sibTransId="{603761FF-6B6F-432A-974D-7C0B37DFA791}"/>
    <dgm:cxn modelId="{B4CFF0CB-3626-462D-AF01-614D23E9043A}" type="presOf" srcId="{5E31B999-FD49-46DB-85E4-CC2C50913B63}" destId="{71B1674F-ED7C-4319-86D0-6588CB54C290}" srcOrd="0" destOrd="0" presId="urn:microsoft.com/office/officeart/2005/8/layout/pyramid2"/>
    <dgm:cxn modelId="{34DCA2A9-73C5-4DC7-836E-F64185AA49EF}" type="presOf" srcId="{50AD8099-1CF0-4C0D-BF59-8844D8DF39F9}" destId="{84CB9CF9-E1B0-4068-A536-C0F77F2ABC9E}" srcOrd="0" destOrd="0" presId="urn:microsoft.com/office/officeart/2005/8/layout/pyramid2"/>
    <dgm:cxn modelId="{7DD24230-8E4C-44B1-9236-4BCAB0BCB8D3}" srcId="{50AD8099-1CF0-4C0D-BF59-8844D8DF39F9}" destId="{DDBAA7D3-574A-42EF-9084-D6FADDB437AA}" srcOrd="1" destOrd="0" parTransId="{A9BF98B4-4F4A-4415-B598-3FEDA7D82457}" sibTransId="{5487515D-889D-42EB-9D18-EE155A31C24B}"/>
    <dgm:cxn modelId="{72835A76-6057-49BA-9C30-143A90068468}" type="presOf" srcId="{DDBAA7D3-574A-42EF-9084-D6FADDB437AA}" destId="{6A043AD1-249C-48BB-A775-62ECED44F6ED}" srcOrd="0" destOrd="0" presId="urn:microsoft.com/office/officeart/2005/8/layout/pyramid2"/>
    <dgm:cxn modelId="{EF3A1995-163E-4AE5-BAE1-24DC33E5CFDB}" type="presParOf" srcId="{84CB9CF9-E1B0-4068-A536-C0F77F2ABC9E}" destId="{544C5D1C-901D-4853-AB93-61F8C8DAAC11}" srcOrd="0" destOrd="0" presId="urn:microsoft.com/office/officeart/2005/8/layout/pyramid2"/>
    <dgm:cxn modelId="{3B3BC044-E768-47AC-96FD-3B15633BB94F}" type="presParOf" srcId="{84CB9CF9-E1B0-4068-A536-C0F77F2ABC9E}" destId="{A709A619-9466-4BB7-9DDD-93EA6A1388A7}" srcOrd="1" destOrd="0" presId="urn:microsoft.com/office/officeart/2005/8/layout/pyramid2"/>
    <dgm:cxn modelId="{66C72365-CF4E-4B30-8904-0EA4300484D2}" type="presParOf" srcId="{A709A619-9466-4BB7-9DDD-93EA6A1388A7}" destId="{D25E64C5-CDDD-46F2-ADB6-4E56BACE3995}" srcOrd="0" destOrd="0" presId="urn:microsoft.com/office/officeart/2005/8/layout/pyramid2"/>
    <dgm:cxn modelId="{87B0DC96-39CE-4251-A1D6-B42DCC8B0822}" type="presParOf" srcId="{A709A619-9466-4BB7-9DDD-93EA6A1388A7}" destId="{7F9B5A4E-D532-4D30-847F-0CC067593510}" srcOrd="1" destOrd="0" presId="urn:microsoft.com/office/officeart/2005/8/layout/pyramid2"/>
    <dgm:cxn modelId="{B9E7F299-D9CA-4CCD-8463-B054EA62AE8E}" type="presParOf" srcId="{A709A619-9466-4BB7-9DDD-93EA6A1388A7}" destId="{6A043AD1-249C-48BB-A775-62ECED44F6ED}" srcOrd="2" destOrd="0" presId="urn:microsoft.com/office/officeart/2005/8/layout/pyramid2"/>
    <dgm:cxn modelId="{78B7B073-8785-48B7-94A4-C14553974B12}" type="presParOf" srcId="{A709A619-9466-4BB7-9DDD-93EA6A1388A7}" destId="{7B4694AF-495D-470C-A128-007B38AF87D5}" srcOrd="3" destOrd="0" presId="urn:microsoft.com/office/officeart/2005/8/layout/pyramid2"/>
    <dgm:cxn modelId="{3C807F40-06A9-447C-9284-E9DC07075F51}" type="presParOf" srcId="{A709A619-9466-4BB7-9DDD-93EA6A1388A7}" destId="{71B1674F-ED7C-4319-86D0-6588CB54C290}" srcOrd="4" destOrd="0" presId="urn:microsoft.com/office/officeart/2005/8/layout/pyramid2"/>
    <dgm:cxn modelId="{548D682C-9C9E-4B07-9329-26382F0675F6}" type="presParOf" srcId="{A709A619-9466-4BB7-9DDD-93EA6A1388A7}" destId="{9C4E977D-1F72-4523-91C0-205D263B13B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9C3553E-8EF8-414E-A1FB-3D3044F8D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349AA3BE-BCC0-40B6-BECA-429D8A21C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58C1A-AC21-41A8-9975-5A68F9357A3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4816F-F5EF-4138-B669-37BEF030883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1294A-406F-4550-BC8B-C29841F34223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15DF7-B22B-4B90-9EBB-AC0E8F25F8E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A191A-4091-4EF2-B807-A4BD0A68EA99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7457C-C5F1-4643-9D7E-5D9B4A3302C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814A8-CED5-440A-8115-4C4B4551267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E2522-05C1-4D1E-8429-F39425C90B2D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2D07A-D3CE-426F-A76C-795EB49D861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2C0D2-0C94-4C0B-90C1-B9138162E37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73C2B-28DC-40E4-B466-A7FA24D0477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0C308-8FFD-4589-98C5-81651B00AEEE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30F5E30-2596-455E-9A49-A47B55DCE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C70E-E12E-4CA8-87F9-ABA739738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41086-7161-462F-A26F-0085E6B27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F292A-0114-4849-987B-632BA6FD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585113-FE37-498C-BBA5-A6868E10A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2D0-BAC6-4731-A55C-370D7F397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E51083-0831-4AE4-BA65-FD33B7B78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CB7798-0610-406A-9C2C-E7F855F31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C784-9684-4A78-AECD-B9AD81CB9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6C02EC-4EDD-4C36-8C4A-5CD0891D9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17304B-A7FA-42FA-A07A-DEFFC70B4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7DD5574-0431-4A1B-9F6E-4D866E175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493" name="Picture 11" descr="CombinedLogoColo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" y="152400"/>
            <a:ext cx="646906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  <p:sldLayoutId id="2147483684" r:id="rId4"/>
    <p:sldLayoutId id="2147483685" r:id="rId5"/>
    <p:sldLayoutId id="2147483686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Chart8.xls"/><Relationship Id="rId4" Type="http://schemas.openxmlformats.org/officeDocument/2006/relationships/oleObject" Target="../embeddings/Microsoft_Office_Excel_Chart7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Excel_Chart10.xls"/><Relationship Id="rId4" Type="http://schemas.openxmlformats.org/officeDocument/2006/relationships/oleObject" Target="../embeddings/Microsoft_Office_Excel_Chart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Microsoft_Office_Excel_Chart12.xls"/><Relationship Id="rId4" Type="http://schemas.openxmlformats.org/officeDocument/2006/relationships/oleObject" Target="../embeddings/Microsoft_Office_Excel_Chart1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Chart13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Microsoft_Office_Excel_97-2003_Worksheet15.xls"/><Relationship Id="rId4" Type="http://schemas.openxmlformats.org/officeDocument/2006/relationships/oleObject" Target="../embeddings/Microsoft_Office_Excel_Chart14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Chart4.xls"/><Relationship Id="rId4" Type="http://schemas.openxmlformats.org/officeDocument/2006/relationships/oleObject" Target="../embeddings/Microsoft_Office_Excel_Chart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Chart6.xls"/><Relationship Id="rId4" Type="http://schemas.openxmlformats.org/officeDocument/2006/relationships/oleObject" Target="../embeddings/Microsoft_Office_Excel_Chart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229600" cy="137159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endParaRPr lang="en-US" dirty="0"/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685800" y="59436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chemeClr val="bg2"/>
                </a:solidFill>
              </a:rPr>
              <a:t>January 18, 2011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2971800"/>
            <a:ext cx="7620000" cy="2057400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>
                <a:solidFill>
                  <a:schemeClr val="tx2"/>
                </a:solidFill>
              </a:rPr>
              <a:t>Howard Bicker, Executive Director, SBI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>
                <a:solidFill>
                  <a:schemeClr val="tx2"/>
                </a:solidFill>
              </a:rPr>
              <a:t>Dave Bergstrom - Executive Director, MSRS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000">
                <a:solidFill>
                  <a:schemeClr val="tx2"/>
                </a:solidFill>
              </a:rPr>
              <a:t>Mary Most Vanek - Executive Director, PERA</a:t>
            </a:r>
          </a:p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000">
                <a:solidFill>
                  <a:schemeClr val="tx2"/>
                </a:solidFill>
              </a:rPr>
              <a:t>Laurie Fiori Hacking - Executive Director, TRA</a:t>
            </a:r>
          </a:p>
          <a:p>
            <a:pPr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700" b="0">
              <a:solidFill>
                <a:schemeClr val="tx2"/>
              </a:solidFill>
              <a:latin typeface="Lucida Sans Unicode" pitchFamily="34" charset="0"/>
            </a:endParaRPr>
          </a:p>
          <a:p>
            <a:pPr algn="r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700" b="0">
              <a:solidFill>
                <a:schemeClr val="tx2"/>
              </a:solidFill>
              <a:latin typeface="Lucida Sans Unicode" pitchFamily="34" charset="0"/>
            </a:endParaRPr>
          </a:p>
        </p:txBody>
      </p:sp>
      <p:pic>
        <p:nvPicPr>
          <p:cNvPr id="15364" name="Picture 3" descr="Combined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7630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1524000"/>
            <a:ext cx="7848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Introduction to Statewide </a:t>
            </a:r>
          </a:p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Retirement Funds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1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6705600" cy="2057400"/>
        </p:xfrm>
        <a:graphic>
          <a:graphicData uri="http://schemas.openxmlformats.org/presentationml/2006/ole">
            <p:oleObj spid="_x0000_s30721" r:id="rId4" imgW="6706181" imgH="2054530" progId="Excel.Chart.8">
              <p:embed/>
            </p:oleObj>
          </a:graphicData>
        </a:graphic>
      </p:graphicFrame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BEE83BA-41DE-4BEF-A4A4-B464F7380754}" type="slidenum">
              <a:rPr lang="en-US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  <a:latin typeface="Garamond (W1)" pitchFamily="18" charset="0"/>
              </a:rPr>
              <a:t>MSRS State Patrol Plan Funding History</a:t>
            </a:r>
            <a:endParaRPr lang="en-US" sz="3200" dirty="0">
              <a:effectLst/>
              <a:latin typeface="Garamond (W1)" pitchFamily="18" charset="0"/>
            </a:endParaRPr>
          </a:p>
        </p:txBody>
      </p:sp>
      <p:sp>
        <p:nvSpPr>
          <p:cNvPr id="30724" name="TextBox 10"/>
          <p:cNvSpPr txBox="1">
            <a:spLocks noChangeArrowheads="1"/>
          </p:cNvSpPr>
          <p:nvPr/>
        </p:nvSpPr>
        <p:spPr bwMode="auto">
          <a:xfrm>
            <a:off x="4724400" y="1524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Market Value</a:t>
            </a:r>
          </a:p>
        </p:txBody>
      </p:sp>
      <p:sp>
        <p:nvSpPr>
          <p:cNvPr id="30725" name="TextBox 11"/>
          <p:cNvSpPr txBox="1">
            <a:spLocks noChangeArrowheads="1"/>
          </p:cNvSpPr>
          <p:nvPr/>
        </p:nvSpPr>
        <p:spPr bwMode="auto">
          <a:xfrm>
            <a:off x="1524000" y="1524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Actuarial Value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9238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0748" name="Chart 15"/>
          <p:cNvGraphicFramePr>
            <a:graphicFrameLocks/>
          </p:cNvGraphicFramePr>
          <p:nvPr/>
        </p:nvGraphicFramePr>
        <p:xfrm>
          <a:off x="457200" y="3581400"/>
          <a:ext cx="8382000" cy="2895600"/>
        </p:xfrm>
        <a:graphic>
          <a:graphicData uri="http://schemas.openxmlformats.org/presentationml/2006/ole">
            <p:oleObj spid="_x0000_s30748" r:id="rId5" imgW="8382727" imgH="2895851" progId="Excel.Chart.8">
              <p:embed/>
            </p:oleObj>
          </a:graphicData>
        </a:graphic>
      </p:graphicFrame>
      <p:sp>
        <p:nvSpPr>
          <p:cNvPr id="30749" name="TextBox 9"/>
          <p:cNvSpPr txBox="1">
            <a:spLocks noChangeArrowheads="1"/>
          </p:cNvSpPr>
          <p:nvPr/>
        </p:nvSpPr>
        <p:spPr bwMode="auto">
          <a:xfrm>
            <a:off x="3048000" y="5029200"/>
            <a:ext cx="487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Current rate: 10.4% employee/15.6% employer*</a:t>
            </a:r>
          </a:p>
        </p:txBody>
      </p:sp>
      <p:sp>
        <p:nvSpPr>
          <p:cNvPr id="30750" name="TextBox 12"/>
          <p:cNvSpPr txBox="1">
            <a:spLocks noChangeArrowheads="1"/>
          </p:cNvSpPr>
          <p:nvPr/>
        </p:nvSpPr>
        <p:spPr bwMode="auto">
          <a:xfrm>
            <a:off x="4876800" y="6581775"/>
            <a:ext cx="426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* Not covered by Social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51240" cy="533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714500"/>
                <a:gridCol w="2095500"/>
                <a:gridCol w="2250440"/>
              </a:tblGrid>
              <a:tr h="333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General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Correctional</a:t>
                      </a:r>
                      <a:r>
                        <a:rPr lang="en-US" sz="1600" baseline="0" dirty="0" smtClean="0"/>
                        <a:t>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State Patrol</a:t>
                      </a:r>
                      <a:r>
                        <a:rPr lang="en-US" sz="1600" baseline="0" dirty="0" smtClean="0"/>
                        <a:t> Plan</a:t>
                      </a:r>
                      <a:endParaRPr lang="en-US" sz="1600" dirty="0"/>
                    </a:p>
                  </a:txBody>
                  <a:tcPr/>
                </a:tc>
              </a:tr>
              <a:tr h="8836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Post</a:t>
                      </a:r>
                      <a:r>
                        <a:rPr lang="en-US" b="1" baseline="0" dirty="0" smtClean="0"/>
                        <a:t> Retirement Increase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Future</a:t>
                      </a:r>
                      <a:r>
                        <a:rPr lang="en-US" baseline="0" dirty="0" smtClean="0"/>
                        <a:t> increases of 2% until a funding ratio of 90% is reached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Future</a:t>
                      </a:r>
                      <a:r>
                        <a:rPr lang="en-US" baseline="0" dirty="0" smtClean="0"/>
                        <a:t> increases of 1.5% until funding ratio 90% </a:t>
                      </a:r>
                      <a:endParaRPr lang="en-US" dirty="0" smtClean="0"/>
                    </a:p>
                  </a:txBody>
                  <a:tcPr/>
                </a:tc>
              </a:tr>
              <a:tr h="5832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Deferred Augmentation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2% for future</a:t>
                      </a:r>
                      <a:r>
                        <a:rPr lang="en-US" baseline="0" dirty="0" smtClean="0"/>
                        <a:t> years beginning January 2012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31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Contribution</a:t>
                      </a:r>
                      <a:r>
                        <a:rPr lang="en-US" b="1" baseline="0" dirty="0" smtClean="0"/>
                        <a:t> Rate Increases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 employee</a:t>
                      </a:r>
                    </a:p>
                    <a:p>
                      <a:r>
                        <a:rPr lang="en-US" dirty="0" smtClean="0"/>
                        <a:t>3% employer (7/1/2011)</a:t>
                      </a:r>
                      <a:endParaRPr lang="en-US" dirty="0"/>
                    </a:p>
                  </a:txBody>
                  <a:tcPr/>
                </a:tc>
              </a:tr>
              <a:tr h="83318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Vesting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r>
                        <a:rPr lang="en-US" b="1" baseline="0" dirty="0" smtClean="0"/>
                        <a:t>Hired after 7/1/2010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Five</a:t>
                      </a:r>
                      <a:r>
                        <a:rPr lang="en-US" baseline="0" dirty="0" smtClean="0"/>
                        <a:t>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Phased in from five to ten years of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Five</a:t>
                      </a:r>
                      <a:r>
                        <a:rPr lang="en-US" baseline="0" dirty="0" smtClean="0"/>
                        <a:t> years</a:t>
                      </a:r>
                      <a:endParaRPr lang="en-US" dirty="0" smtClean="0"/>
                    </a:p>
                  </a:txBody>
                  <a:tcPr/>
                </a:tc>
              </a:tr>
              <a:tr h="5832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Refund Interest </a:t>
                      </a:r>
                      <a:endParaRPr lang="en-US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Lowered from 6 percent to 4 percent beginning 7/1/2011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32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Reduction</a:t>
                      </a:r>
                      <a:r>
                        <a:rPr lang="en-US" b="1" baseline="0" dirty="0" smtClean="0"/>
                        <a:t> in Unfunded Liabilities*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$650 million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$45 million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$62 million</a:t>
                      </a:r>
                    </a:p>
                  </a:txBody>
                  <a:tcPr/>
                </a:tc>
              </a:tr>
              <a:tr h="304799">
                <a:tc gridSpan="4">
                  <a:txBody>
                    <a:bodyPr/>
                    <a:lstStyle/>
                    <a:p>
                      <a:r>
                        <a:rPr lang="en-US" sz="1200" b="0" dirty="0" smtClean="0"/>
                        <a:t>* Source:</a:t>
                      </a:r>
                      <a:r>
                        <a:rPr lang="en-US" sz="1200" b="0" baseline="0" dirty="0" smtClean="0"/>
                        <a:t>  Mercer FY2010 Actuarial Evaluation</a:t>
                      </a:r>
                      <a:endParaRPr lang="en-US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AA6CA6E-8D6D-4222-928A-5CD5C93F49D2}" type="slidenum">
              <a:rPr lang="en-US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effectLst/>
                <a:latin typeface="Garamond (W1)" pitchFamily="18" charset="0"/>
              </a:rPr>
              <a:t>MSRS 2010 Benefit Reforms</a:t>
            </a:r>
            <a:endParaRPr lang="en-US" sz="3600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100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Covers City, County &amp; Non-teaching School District employees</a:t>
            </a:r>
          </a:p>
          <a:p>
            <a:r>
              <a:rPr lang="en-US" smtClean="0">
                <a:latin typeface="Calibri" pitchFamily="34" charset="0"/>
              </a:rPr>
              <a:t>Governed by an eleven-member Board of Trustees</a:t>
            </a:r>
          </a:p>
          <a:p>
            <a:pPr lvl="1"/>
            <a:r>
              <a:rPr lang="en-US" sz="1900" smtClean="0">
                <a:latin typeface="Calibri" pitchFamily="34" charset="0"/>
              </a:rPr>
              <a:t>Five elected by the PERA membership</a:t>
            </a:r>
          </a:p>
          <a:p>
            <a:pPr lvl="2"/>
            <a:r>
              <a:rPr lang="en-US" sz="1700" smtClean="0">
                <a:latin typeface="Calibri" pitchFamily="34" charset="0"/>
              </a:rPr>
              <a:t>Three General Plan members</a:t>
            </a:r>
          </a:p>
          <a:p>
            <a:pPr lvl="2"/>
            <a:r>
              <a:rPr lang="en-US" sz="1700" smtClean="0">
                <a:latin typeface="Calibri" pitchFamily="34" charset="0"/>
              </a:rPr>
              <a:t>One Police &amp; Fire</a:t>
            </a:r>
          </a:p>
          <a:p>
            <a:pPr lvl="2"/>
            <a:r>
              <a:rPr lang="en-US" sz="1700" smtClean="0">
                <a:latin typeface="Calibri" pitchFamily="34" charset="0"/>
              </a:rPr>
              <a:t>One Retiree</a:t>
            </a:r>
          </a:p>
          <a:p>
            <a:pPr lvl="1"/>
            <a:r>
              <a:rPr lang="en-US" sz="1900" smtClean="0">
                <a:latin typeface="Calibri" pitchFamily="34" charset="0"/>
              </a:rPr>
              <a:t>Five Governor appointees representing cities, counties, schools boards, retirees, and the general public, respectively</a:t>
            </a:r>
          </a:p>
          <a:p>
            <a:pPr lvl="1"/>
            <a:r>
              <a:rPr lang="en-US" sz="1900" smtClean="0">
                <a:latin typeface="Calibri" pitchFamily="34" charset="0"/>
              </a:rPr>
              <a:t>The State Auditor</a:t>
            </a:r>
          </a:p>
          <a:p>
            <a:r>
              <a:rPr lang="en-US" smtClean="0">
                <a:latin typeface="Calibri" pitchFamily="34" charset="0"/>
              </a:rPr>
              <a:t>Total net assets of all PERA administered plans totaled $16.9 billion on June 30, 2010</a:t>
            </a:r>
          </a:p>
        </p:txBody>
      </p:sp>
      <p:sp>
        <p:nvSpPr>
          <p:cNvPr id="3379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581674F-BC72-4564-849D-4DFF9718CBCC}" type="slidenum">
              <a:rPr lang="en-US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85800"/>
            <a:ext cx="84582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  <a:latin typeface="Garamond (W1)" pitchFamily="18" charset="0"/>
              </a:rPr>
              <a:t>Public Employee Retirement Association</a:t>
            </a:r>
            <a:endParaRPr lang="en-US" sz="3200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464451"/>
                <a:gridCol w="1469249"/>
                <a:gridCol w="1608667"/>
                <a:gridCol w="20108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Retirement</a:t>
                      </a:r>
                      <a:r>
                        <a:rPr lang="en-US" sz="1600" baseline="0" dirty="0" smtClean="0"/>
                        <a:t> Plan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Assets</a:t>
                      </a:r>
                    </a:p>
                    <a:p>
                      <a:pPr algn="ctr"/>
                      <a:r>
                        <a:rPr lang="en-US" sz="1600" dirty="0" smtClean="0"/>
                        <a:t>(6/30/2010)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Active</a:t>
                      </a:r>
                      <a:r>
                        <a:rPr lang="en-US" sz="1600" baseline="0" dirty="0" smtClean="0"/>
                        <a:t> Participants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Benefit</a:t>
                      </a:r>
                      <a:r>
                        <a:rPr lang="en-US" sz="1600" baseline="0" dirty="0" smtClean="0"/>
                        <a:t> Recipients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Deferred</a:t>
                      </a:r>
                      <a:r>
                        <a:rPr lang="en-US" sz="1600" baseline="0" dirty="0" smtClean="0"/>
                        <a:t>, Vested Participants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$11.3</a:t>
                      </a:r>
                      <a:r>
                        <a:rPr lang="en-US" sz="1600" baseline="0" dirty="0" smtClean="0"/>
                        <a:t> billion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140,389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68,474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45,151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Police</a:t>
                      </a:r>
                      <a:r>
                        <a:rPr lang="en-US" sz="1600" baseline="0" dirty="0" smtClean="0"/>
                        <a:t> &amp; Fire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$4.4</a:t>
                      </a:r>
                      <a:r>
                        <a:rPr lang="en-US" sz="1600" baseline="0" dirty="0" smtClean="0"/>
                        <a:t> billion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11,002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7,541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1,315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$211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3,521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1,895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Defined</a:t>
                      </a:r>
                      <a:r>
                        <a:rPr lang="en-US" sz="1600" baseline="0" dirty="0" smtClean="0"/>
                        <a:t> Contribution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$32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7,227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N/A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Minneapolis</a:t>
                      </a:r>
                      <a:r>
                        <a:rPr lang="en-US" sz="1600" baseline="0" dirty="0" smtClean="0"/>
                        <a:t> Employees Retirement Fund</a:t>
                      </a:r>
                    </a:p>
                    <a:p>
                      <a:r>
                        <a:rPr lang="en-US" sz="1600" baseline="0" dirty="0" smtClean="0"/>
                        <a:t>(MERF)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$844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4,343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6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E4804BF-7E08-4F11-8B71-6FCCFAB69394}" type="slidenum">
              <a:rPr lang="en-US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Garamond (W1)" pitchFamily="18" charset="0"/>
              </a:rPr>
              <a:t>PERA Plans</a:t>
            </a:r>
            <a:endParaRPr lang="en-US" dirty="0">
              <a:effectLst/>
              <a:latin typeface="Garamond (W1)" pitchFamily="18" charset="0"/>
            </a:endParaRPr>
          </a:p>
        </p:txBody>
      </p:sp>
      <p:sp>
        <p:nvSpPr>
          <p:cNvPr id="34863" name="TextBox 6"/>
          <p:cNvSpPr txBox="1">
            <a:spLocks noChangeArrowheads="1"/>
          </p:cNvSpPr>
          <p:nvPr/>
        </p:nvSpPr>
        <p:spPr bwMode="auto">
          <a:xfrm>
            <a:off x="2743200" y="5715000"/>
            <a:ext cx="640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Also, administrators of the </a:t>
            </a:r>
          </a:p>
          <a:p>
            <a:r>
              <a:rPr lang="en-US" sz="2400">
                <a:latin typeface="Calibri" pitchFamily="34" charset="0"/>
              </a:rPr>
              <a:t>Statewide Volunteer Firefighter Retirement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600200"/>
          <a:ext cx="6705600" cy="2057400"/>
        </p:xfrm>
        <a:graphic>
          <a:graphicData uri="http://schemas.openxmlformats.org/presentationml/2006/ole">
            <p:oleObj spid="_x0000_s35841" r:id="rId4" imgW="6706181" imgH="2054530" progId="Excel.Chart.8">
              <p:embed/>
            </p:oleObj>
          </a:graphicData>
        </a:graphic>
      </p:graphicFrame>
      <p:sp>
        <p:nvSpPr>
          <p:cNvPr id="358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D5DA23C-9001-4D1F-8072-CC43633CE6C9}" type="slidenum">
              <a:rPr lang="en-US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Garamond (W1)" pitchFamily="18" charset="0"/>
              </a:rPr>
              <a:t>PERA General Plan Funding History</a:t>
            </a:r>
            <a:endParaRPr lang="en-US" dirty="0">
              <a:effectLst/>
              <a:latin typeface="Garamond (W1)" pitchFamily="18" charset="0"/>
            </a:endParaRPr>
          </a:p>
        </p:txBody>
      </p:sp>
      <p:sp>
        <p:nvSpPr>
          <p:cNvPr id="35844" name="TextBox 10"/>
          <p:cNvSpPr txBox="1">
            <a:spLocks noChangeArrowheads="1"/>
          </p:cNvSpPr>
          <p:nvPr/>
        </p:nvSpPr>
        <p:spPr bwMode="auto">
          <a:xfrm>
            <a:off x="4724400" y="1524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Market Value</a:t>
            </a:r>
          </a:p>
        </p:txBody>
      </p:sp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1524000" y="1524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Actuarial Value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9238"/>
          <a:ext cx="3048000" cy="563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868" name="Chart 15"/>
          <p:cNvGraphicFramePr>
            <a:graphicFrameLocks/>
          </p:cNvGraphicFramePr>
          <p:nvPr/>
        </p:nvGraphicFramePr>
        <p:xfrm>
          <a:off x="457200" y="3581400"/>
          <a:ext cx="8382000" cy="2895600"/>
        </p:xfrm>
        <a:graphic>
          <a:graphicData uri="http://schemas.openxmlformats.org/presentationml/2006/ole">
            <p:oleObj spid="_x0000_s35868" r:id="rId5" imgW="8382727" imgH="2895851" progId="Excel.Chart.8">
              <p:embed/>
            </p:oleObj>
          </a:graphicData>
        </a:graphic>
      </p:graphicFrame>
      <p:sp>
        <p:nvSpPr>
          <p:cNvPr id="35869" name="TextBox 9"/>
          <p:cNvSpPr txBox="1">
            <a:spLocks noChangeArrowheads="1"/>
          </p:cNvSpPr>
          <p:nvPr/>
        </p:nvSpPr>
        <p:spPr bwMode="auto">
          <a:xfrm>
            <a:off x="3048000" y="49530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Current rate: 6.25% employee/7.25% employer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6705600" cy="2057400"/>
        </p:xfrm>
        <a:graphic>
          <a:graphicData uri="http://schemas.openxmlformats.org/presentationml/2006/ole">
            <p:oleObj spid="_x0000_s37889" r:id="rId4" imgW="6706181" imgH="2054530" progId="Excel.Chart.8">
              <p:embed/>
            </p:oleObj>
          </a:graphicData>
        </a:graphic>
      </p:graphicFrame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57ABBE8-59AE-4025-9045-A5E1B3919566}" type="slidenum">
              <a:rPr lang="en-US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effectLst/>
                <a:latin typeface="Garamond (W1)" pitchFamily="18" charset="0"/>
              </a:rPr>
              <a:t>PERA Police &amp; Fire Funding History</a:t>
            </a:r>
            <a:endParaRPr lang="en-US" sz="3600" dirty="0">
              <a:effectLst/>
              <a:latin typeface="Garamond (W1)" pitchFamily="18" charset="0"/>
            </a:endParaRPr>
          </a:p>
        </p:txBody>
      </p:sp>
      <p:sp>
        <p:nvSpPr>
          <p:cNvPr id="37892" name="TextBox 10"/>
          <p:cNvSpPr txBox="1">
            <a:spLocks noChangeArrowheads="1"/>
          </p:cNvSpPr>
          <p:nvPr/>
        </p:nvSpPr>
        <p:spPr bwMode="auto">
          <a:xfrm>
            <a:off x="4724400" y="1524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Market Value</a:t>
            </a:r>
          </a:p>
        </p:txBody>
      </p:sp>
      <p:sp>
        <p:nvSpPr>
          <p:cNvPr id="37893" name="TextBox 11"/>
          <p:cNvSpPr txBox="1">
            <a:spLocks noChangeArrowheads="1"/>
          </p:cNvSpPr>
          <p:nvPr/>
        </p:nvSpPr>
        <p:spPr bwMode="auto">
          <a:xfrm>
            <a:off x="1524000" y="1524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Actuarial Value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9238"/>
          <a:ext cx="3048000" cy="563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916" name="Chart 15"/>
          <p:cNvGraphicFramePr>
            <a:graphicFrameLocks/>
          </p:cNvGraphicFramePr>
          <p:nvPr/>
        </p:nvGraphicFramePr>
        <p:xfrm>
          <a:off x="457200" y="3581400"/>
          <a:ext cx="8382000" cy="2895600"/>
        </p:xfrm>
        <a:graphic>
          <a:graphicData uri="http://schemas.openxmlformats.org/presentationml/2006/ole">
            <p:oleObj spid="_x0000_s37916" r:id="rId5" imgW="8382727" imgH="2895851" progId="Excel.Chart.8">
              <p:embed/>
            </p:oleObj>
          </a:graphicData>
        </a:graphic>
      </p:graphicFrame>
      <p:sp>
        <p:nvSpPr>
          <p:cNvPr id="37917" name="TextBox 9"/>
          <p:cNvSpPr txBox="1">
            <a:spLocks noChangeArrowheads="1"/>
          </p:cNvSpPr>
          <p:nvPr/>
        </p:nvSpPr>
        <p:spPr bwMode="auto">
          <a:xfrm>
            <a:off x="3048000" y="51054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Current rate: 9.6% employee/14.4% employer*</a:t>
            </a:r>
          </a:p>
        </p:txBody>
      </p:sp>
      <p:sp>
        <p:nvSpPr>
          <p:cNvPr id="37918" name="TextBox 12"/>
          <p:cNvSpPr txBox="1">
            <a:spLocks noChangeArrowheads="1"/>
          </p:cNvSpPr>
          <p:nvPr/>
        </p:nvSpPr>
        <p:spPr bwMode="auto">
          <a:xfrm>
            <a:off x="5257800" y="6400800"/>
            <a:ext cx="3276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* Not covered by Social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600200"/>
          <a:ext cx="6705600" cy="2057400"/>
        </p:xfrm>
        <a:graphic>
          <a:graphicData uri="http://schemas.openxmlformats.org/presentationml/2006/ole">
            <p:oleObj spid="_x0000_s39937" r:id="rId4" imgW="6706181" imgH="2054530" progId="Excel.Chart.8">
              <p:embed/>
            </p:oleObj>
          </a:graphicData>
        </a:graphic>
      </p:graphicFrame>
      <p:sp>
        <p:nvSpPr>
          <p:cNvPr id="399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82C5E60-48D4-4D63-9BD2-10162E394710}" type="slidenum">
              <a:rPr lang="en-US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  <a:latin typeface="Garamond (W1)" pitchFamily="18" charset="0"/>
              </a:rPr>
              <a:t>PERA Correctional Plan Funding History</a:t>
            </a:r>
            <a:endParaRPr lang="en-US" sz="3200" dirty="0">
              <a:effectLst/>
              <a:latin typeface="Garamond (W1)" pitchFamily="18" charset="0"/>
            </a:endParaRPr>
          </a:p>
        </p:txBody>
      </p:sp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724400" y="13716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Market Value</a:t>
            </a:r>
          </a:p>
        </p:txBody>
      </p:sp>
      <p:sp>
        <p:nvSpPr>
          <p:cNvPr id="39941" name="TextBox 11"/>
          <p:cNvSpPr txBox="1">
            <a:spLocks noChangeArrowheads="1"/>
          </p:cNvSpPr>
          <p:nvPr/>
        </p:nvSpPr>
        <p:spPr bwMode="auto">
          <a:xfrm>
            <a:off x="1524000" y="13716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Actuarial Value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9238"/>
          <a:ext cx="3048000" cy="563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964" name="TextBox 11"/>
          <p:cNvSpPr txBox="1">
            <a:spLocks noChangeArrowheads="1"/>
          </p:cNvSpPr>
          <p:nvPr/>
        </p:nvSpPr>
        <p:spPr bwMode="auto">
          <a:xfrm>
            <a:off x="1981200" y="38100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Correctional Plan Contribution Rate History</a:t>
            </a:r>
          </a:p>
        </p:txBody>
      </p:sp>
      <p:sp>
        <p:nvSpPr>
          <p:cNvPr id="39965" name="Text Box 46"/>
          <p:cNvSpPr txBox="1">
            <a:spLocks noChangeArrowheads="1"/>
          </p:cNvSpPr>
          <p:nvPr/>
        </p:nvSpPr>
        <p:spPr bwMode="auto">
          <a:xfrm>
            <a:off x="1600200" y="4267200"/>
            <a:ext cx="6629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latin typeface="Arial" charset="0"/>
              </a:rPr>
              <a:t>Established in 1999, the Correctional Plan has maintained a level contribution rate; 5.83% employee &amp; 8.75% employer</a:t>
            </a:r>
            <a:r>
              <a:rPr lang="en-US" sz="1600" b="0">
                <a:latin typeface="Arial" charset="0"/>
              </a:rPr>
              <a:t/>
            </a:r>
            <a:br>
              <a:rPr lang="en-US" sz="1600" b="0">
                <a:latin typeface="Arial" charset="0"/>
              </a:rPr>
            </a:br>
            <a:endParaRPr lang="en-US" sz="16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32" name="Group 48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786813" cy="5588000"/>
        </p:xfrm>
        <a:graphic>
          <a:graphicData uri="http://schemas.openxmlformats.org/drawingml/2006/table">
            <a:tbl>
              <a:tblPr/>
              <a:tblGrid>
                <a:gridCol w="2362200"/>
                <a:gridCol w="1943100"/>
                <a:gridCol w="182563"/>
                <a:gridCol w="1973262"/>
                <a:gridCol w="182563"/>
                <a:gridCol w="182562"/>
                <a:gridCol w="1960563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General Plan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Police &amp; Fire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Correctional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3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Post Retirement Increase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Future increases of 1% until funding ratio of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Increases of 1% for 2011 &amp; 2012; then CPI up to 1.5%  until funding ratio of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Future increases of 1% until funding ratio of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Deferred Augmentation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1% for future years beginning January 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Contribution Rate Increases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0.25% employee 0.25% employer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0.2% employee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0.3% employer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Vesting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Hired after 7/1/2010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Five years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Phased in from five to ten years of service; fully vested at ten years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Refund Interest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Lowered from 6 percent to 4 percent beginning 7/1/2011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Reduction in Unfunded Liabilities*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$2.8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$625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$15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*Source:  Mercer FY2010 Actuarial Valuation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02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F6F21D-7384-4A48-A464-7422BE26F196}" type="slidenum">
              <a:rPr lang="en-US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effectLst/>
                <a:latin typeface="Garamond (W1)" pitchFamily="18" charset="0"/>
              </a:rPr>
              <a:t>PERA 2010 Benefit Reforms</a:t>
            </a:r>
            <a:endParaRPr lang="en-US" sz="3600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724400"/>
          </a:xfrm>
        </p:spPr>
        <p:txBody>
          <a:bodyPr/>
          <a:lstStyle/>
          <a:p>
            <a:r>
              <a:rPr lang="en-US" sz="2000" smtClean="0">
                <a:latin typeface="Calibri" pitchFamily="34" charset="0"/>
              </a:rPr>
              <a:t>Covers all K-12 public school teachers &amp; administrators, charter schools, some State Universities &amp; Community College faculty</a:t>
            </a:r>
          </a:p>
          <a:p>
            <a:r>
              <a:rPr lang="en-US" sz="2000" smtClean="0">
                <a:latin typeface="Calibri" pitchFamily="34" charset="0"/>
              </a:rPr>
              <a:t>Governed by an eight-member Board of Trustees</a:t>
            </a:r>
          </a:p>
          <a:p>
            <a:pPr lvl="1"/>
            <a:r>
              <a:rPr lang="en-US" sz="1900" smtClean="0">
                <a:latin typeface="Calibri" pitchFamily="34" charset="0"/>
              </a:rPr>
              <a:t>Four elected by active members</a:t>
            </a:r>
          </a:p>
          <a:p>
            <a:pPr lvl="1"/>
            <a:r>
              <a:rPr lang="en-US" sz="1900" smtClean="0">
                <a:latin typeface="Calibri" pitchFamily="34" charset="0"/>
              </a:rPr>
              <a:t>An elected retiree member</a:t>
            </a:r>
          </a:p>
          <a:p>
            <a:pPr lvl="1"/>
            <a:r>
              <a:rPr lang="en-US" sz="1900" smtClean="0">
                <a:latin typeface="Calibri" pitchFamily="34" charset="0"/>
              </a:rPr>
              <a:t>Three statutory appointments made by the:</a:t>
            </a:r>
          </a:p>
          <a:p>
            <a:pPr lvl="2"/>
            <a:r>
              <a:rPr lang="en-US" sz="1700" smtClean="0">
                <a:latin typeface="Calibri" pitchFamily="34" charset="0"/>
              </a:rPr>
              <a:t>Commissioner of Minnesota Management &amp; Budget;</a:t>
            </a:r>
          </a:p>
          <a:p>
            <a:pPr lvl="2"/>
            <a:r>
              <a:rPr lang="en-US" sz="1700" smtClean="0">
                <a:latin typeface="Calibri" pitchFamily="34" charset="0"/>
              </a:rPr>
              <a:t>Commissioner of Education; and</a:t>
            </a:r>
          </a:p>
          <a:p>
            <a:pPr lvl="2"/>
            <a:r>
              <a:rPr lang="en-US" sz="1700" smtClean="0">
                <a:latin typeface="Calibri" pitchFamily="34" charset="0"/>
              </a:rPr>
              <a:t>the Minnesota School Boards Association</a:t>
            </a:r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E3837A-75BC-42FB-88A4-651F49F8D916}" type="slidenum">
              <a:rPr lang="en-US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85800"/>
            <a:ext cx="84582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  <a:latin typeface="Garamond (W1)" pitchFamily="18" charset="0"/>
              </a:rPr>
              <a:t>Teachers Retirement Association </a:t>
            </a:r>
            <a:endParaRPr lang="en-US" sz="3200" dirty="0">
              <a:effectLst/>
              <a:latin typeface="Garamond (W1)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24400" y="1828800"/>
          <a:ext cx="3810000" cy="3663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676400"/>
              </a:tblGrid>
              <a:tr h="598682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Plan</a:t>
                      </a:r>
                      <a:r>
                        <a:rPr lang="en-US" baseline="0" dirty="0" smtClean="0"/>
                        <a:t> Information</a:t>
                      </a:r>
                    </a:p>
                    <a:p>
                      <a:pPr algn="ctr"/>
                      <a:r>
                        <a:rPr lang="en-US" baseline="0" dirty="0" smtClean="0"/>
                        <a:t>6/30/2010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8682">
                <a:tc>
                  <a:txBody>
                    <a:bodyPr/>
                    <a:lstStyle/>
                    <a:p>
                      <a:r>
                        <a:rPr lang="en-US" dirty="0" smtClean="0"/>
                        <a:t>Assets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$14.9 billion</a:t>
                      </a:r>
                      <a:endParaRPr lang="en-US" dirty="0"/>
                    </a:p>
                  </a:txBody>
                  <a:tcPr/>
                </a:tc>
              </a:tr>
              <a:tr h="655699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77,356</a:t>
                      </a:r>
                      <a:endParaRPr lang="en-US" dirty="0"/>
                    </a:p>
                  </a:txBody>
                  <a:tcPr/>
                </a:tc>
              </a:tr>
              <a:tr h="712716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 Recipients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51,853</a:t>
                      </a:r>
                      <a:endParaRPr lang="en-US" dirty="0"/>
                    </a:p>
                  </a:txBody>
                  <a:tcPr/>
                </a:tc>
              </a:tr>
              <a:tr h="1015621">
                <a:tc>
                  <a:txBody>
                    <a:bodyPr/>
                    <a:lstStyle/>
                    <a:p>
                      <a:r>
                        <a:rPr lang="en-US" dirty="0" smtClean="0"/>
                        <a:t>Deferred,</a:t>
                      </a:r>
                      <a:r>
                        <a:rPr lang="en-US" baseline="0" dirty="0" smtClean="0"/>
                        <a:t> Vested Members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12,756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752600"/>
          <a:ext cx="6705600" cy="2057400"/>
        </p:xfrm>
        <a:graphic>
          <a:graphicData uri="http://schemas.openxmlformats.org/presentationml/2006/ole">
            <p:oleObj spid="_x0000_s23554" r:id="rId4" imgW="6706181" imgH="2054530" progId="Excel.Chart.8">
              <p:embed/>
            </p:oleObj>
          </a:graphicData>
        </a:graphic>
      </p:graphicFrame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D1E9BE6-2330-484F-B7FB-696BB19C8A7F}" type="slidenum">
              <a:rPr lang="en-US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Garamond (W1)" pitchFamily="18" charset="0"/>
              </a:rPr>
              <a:t>TRA Funding History</a:t>
            </a:r>
            <a:endParaRPr lang="en-US" dirty="0">
              <a:effectLst/>
              <a:latin typeface="Garamond (W1)" pitchFamily="18" charset="0"/>
            </a:endParaRPr>
          </a:p>
        </p:txBody>
      </p:sp>
      <p:sp>
        <p:nvSpPr>
          <p:cNvPr id="23557" name="TextBox 10"/>
          <p:cNvSpPr txBox="1">
            <a:spLocks noChangeArrowheads="1"/>
          </p:cNvSpPr>
          <p:nvPr/>
        </p:nvSpPr>
        <p:spPr bwMode="auto">
          <a:xfrm>
            <a:off x="4724400" y="1524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Market Value</a:t>
            </a: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1524000" y="1524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Actuarial Value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9238"/>
          <a:ext cx="3048000" cy="563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5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8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53" name="Object 1"/>
          <p:cNvGraphicFramePr>
            <a:graphicFrameLocks/>
          </p:cNvGraphicFramePr>
          <p:nvPr/>
        </p:nvGraphicFramePr>
        <p:xfrm>
          <a:off x="1524000" y="3810000"/>
          <a:ext cx="6586538" cy="2711450"/>
        </p:xfrm>
        <a:graphic>
          <a:graphicData uri="http://schemas.openxmlformats.org/presentationml/2006/ole">
            <p:oleObj spid="_x0000_s23553" name="Worksheet" r:id="rId5" imgW="6134267" imgH="3152894" progId="Excel.Sheet.8">
              <p:embed/>
            </p:oleObj>
          </a:graphicData>
        </a:graphic>
      </p:graphicFrame>
      <p:sp>
        <p:nvSpPr>
          <p:cNvPr id="23582" name="TextBox 12"/>
          <p:cNvSpPr txBox="1">
            <a:spLocks noChangeArrowheads="1"/>
          </p:cNvSpPr>
          <p:nvPr/>
        </p:nvSpPr>
        <p:spPr bwMode="auto">
          <a:xfrm>
            <a:off x="2819400" y="52578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Current rate: 5.5% employee/5.5% employer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BAF637-41D1-4E46-BCFA-1133E33DAB08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14400" y="685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Garamond (W1)" pitchFamily="18" charset="0"/>
              </a:rPr>
              <a:t>State Board of Investment (SBI)</a:t>
            </a:r>
            <a:endParaRPr lang="en-US" dirty="0">
              <a:effectLst/>
              <a:latin typeface="Garamond (W1)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1752600"/>
            <a:ext cx="4040188" cy="4094163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Calibri" pitchFamily="34" charset="0"/>
              </a:rPr>
              <a:t>Invest assets of the Pension Funds and other State Funds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Calibri" pitchFamily="34" charset="0"/>
              </a:rPr>
              <a:t>Board is defined in Article XI of Minnesota Constitution: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Calibri" pitchFamily="34" charset="0"/>
              </a:rPr>
              <a:t>Governor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Calibri" pitchFamily="34" charset="0"/>
              </a:rPr>
              <a:t>State Auditor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Calibri" pitchFamily="34" charset="0"/>
              </a:rPr>
              <a:t>Attorney General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Calibri" pitchFamily="34" charset="0"/>
              </a:rPr>
              <a:t>Secretary of State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741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876800" y="1752600"/>
            <a:ext cx="4041775" cy="4094163"/>
          </a:xfrm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Assisted by 17 member Investment Advisory Council (IAC)</a:t>
            </a:r>
          </a:p>
          <a:p>
            <a:pPr lvl="1"/>
            <a:r>
              <a:rPr lang="en-US" smtClean="0">
                <a:latin typeface="Calibri" pitchFamily="34" charset="0"/>
              </a:rPr>
              <a:t>10 experienced investment professionals</a:t>
            </a:r>
          </a:p>
          <a:p>
            <a:pPr lvl="1"/>
            <a:r>
              <a:rPr lang="en-US" smtClean="0">
                <a:latin typeface="Calibri" pitchFamily="34" charset="0"/>
              </a:rPr>
              <a:t> Executive Directors of statewide retirement plans</a:t>
            </a:r>
          </a:p>
          <a:p>
            <a:pPr lvl="1"/>
            <a:r>
              <a:rPr lang="en-US" smtClean="0">
                <a:latin typeface="Calibri" pitchFamily="34" charset="0"/>
              </a:rPr>
              <a:t>Commissioner of MMB</a:t>
            </a:r>
          </a:p>
          <a:p>
            <a:pPr lvl="1"/>
            <a:r>
              <a:rPr lang="en-US" smtClean="0">
                <a:latin typeface="Calibri" pitchFamily="34" charset="0"/>
              </a:rPr>
              <a:t>Three Governor Appointees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1295400"/>
          <a:ext cx="7567613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4519041"/>
              </a:tblGrid>
              <a:tr h="3557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88929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Post</a:t>
                      </a:r>
                      <a:r>
                        <a:rPr lang="en-US" b="1" baseline="0" dirty="0" smtClean="0"/>
                        <a:t> Retirement Increase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increases in 2011 &amp; 2012; future increases of 2% until funding ratio of 90%</a:t>
                      </a:r>
                      <a:endParaRPr lang="en-US" dirty="0"/>
                    </a:p>
                  </a:txBody>
                  <a:tcPr/>
                </a:tc>
              </a:tr>
              <a:tr h="62250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Deferred Augmentation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 for future</a:t>
                      </a:r>
                      <a:r>
                        <a:rPr lang="en-US" baseline="0" dirty="0" smtClean="0"/>
                        <a:t> years beginning July 2012</a:t>
                      </a:r>
                      <a:endParaRPr lang="en-US" dirty="0"/>
                    </a:p>
                  </a:txBody>
                  <a:tcPr/>
                </a:tc>
              </a:tr>
              <a:tr h="62250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Contribution</a:t>
                      </a:r>
                      <a:r>
                        <a:rPr lang="en-US" b="1" baseline="0" dirty="0" smtClean="0"/>
                        <a:t> Rate Increases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r>
                        <a:rPr lang="en-US" baseline="0" dirty="0" smtClean="0"/>
                        <a:t> employee &amp; 2% employer phased in over four years beginning 7/1/2011</a:t>
                      </a:r>
                      <a:endParaRPr lang="en-US" dirty="0"/>
                    </a:p>
                  </a:txBody>
                  <a:tcPr/>
                </a:tc>
              </a:tr>
              <a:tr h="35571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Vesting</a:t>
                      </a:r>
                      <a:r>
                        <a:rPr lang="en-US" b="1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change; three years</a:t>
                      </a:r>
                      <a:endParaRPr lang="en-US" dirty="0"/>
                    </a:p>
                  </a:txBody>
                  <a:tcPr/>
                </a:tc>
              </a:tr>
              <a:tr h="56321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Refund Interest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Lowered from 6 percent to 4 percent beginning 7/1/2011</a:t>
                      </a:r>
                      <a:endParaRPr lang="en-US" sz="1600" dirty="0"/>
                    </a:p>
                  </a:txBody>
                  <a:tcPr/>
                </a:tc>
              </a:tr>
              <a:tr h="889294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Reduction</a:t>
                      </a:r>
                      <a:r>
                        <a:rPr lang="en-US" b="1" baseline="0" dirty="0" smtClean="0"/>
                        <a:t> in Unfunded Liabilities*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$1.75</a:t>
                      </a:r>
                      <a:r>
                        <a:rPr lang="en-US" b="1" baseline="0" dirty="0" smtClean="0"/>
                        <a:t> billion</a:t>
                      </a:r>
                      <a:endParaRPr lang="en-US" b="1" dirty="0"/>
                    </a:p>
                  </a:txBody>
                  <a:tcPr/>
                </a:tc>
              </a:tr>
              <a:tr h="426146">
                <a:tc gridSpan="2">
                  <a:txBody>
                    <a:bodyPr/>
                    <a:lstStyle/>
                    <a:p>
                      <a:endParaRPr lang="en-US" sz="1200" b="0" dirty="0" smtClean="0"/>
                    </a:p>
                    <a:p>
                      <a:r>
                        <a:rPr lang="en-US" sz="1200" b="0" dirty="0" smtClean="0"/>
                        <a:t>*Source:  Mercer FY2010 Actuarial Valuation</a:t>
                      </a:r>
                      <a:endParaRPr lang="en-US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15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C241090-5F98-41C3-B14B-34D9C8021B4D}" type="slidenum">
              <a:rPr lang="en-US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effectLst/>
                <a:latin typeface="Garamond (W1)" pitchFamily="18" charset="0"/>
              </a:rPr>
              <a:t>TRA 2010 Benefit Reforms</a:t>
            </a:r>
            <a:endParaRPr lang="en-US" sz="3600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511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029200"/>
              </a:tblGrid>
              <a:tr h="382239">
                <a:tc>
                  <a:txBody>
                    <a:bodyPr/>
                    <a:lstStyle/>
                    <a:p>
                      <a:r>
                        <a:rPr lang="en-US" dirty="0" smtClean="0"/>
                        <a:t>Change Made in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 </a:t>
                      </a:r>
                      <a:endParaRPr lang="en-US" dirty="0"/>
                    </a:p>
                  </a:txBody>
                  <a:tcPr/>
                </a:tc>
              </a:tr>
              <a:tr h="659755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Contributions</a:t>
                      </a:r>
                      <a:r>
                        <a:rPr lang="en-US" baseline="0" dirty="0" smtClean="0"/>
                        <a:t> for Employees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Colorado, Mississippi,</a:t>
                      </a:r>
                      <a:r>
                        <a:rPr lang="en-US" baseline="0" dirty="0" smtClean="0"/>
                        <a:t> Vermont, Missouri*, Louisiana, Iowa, Wyoming</a:t>
                      </a:r>
                      <a:endParaRPr lang="en-US" dirty="0"/>
                    </a:p>
                  </a:txBody>
                  <a:tcPr/>
                </a:tc>
              </a:tr>
              <a:tr h="659755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Contribution</a:t>
                      </a:r>
                      <a:r>
                        <a:rPr lang="en-US" baseline="0" dirty="0" smtClean="0"/>
                        <a:t> for Employers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California, Florida,</a:t>
                      </a:r>
                      <a:r>
                        <a:rPr lang="en-US" baseline="0" dirty="0" smtClean="0"/>
                        <a:t> New Jersey</a:t>
                      </a:r>
                      <a:endParaRPr lang="en-US" dirty="0"/>
                    </a:p>
                  </a:txBody>
                  <a:tcPr/>
                </a:tc>
              </a:tr>
              <a:tr h="659755">
                <a:tc>
                  <a:txBody>
                    <a:bodyPr/>
                    <a:lstStyle/>
                    <a:p>
                      <a:r>
                        <a:rPr lang="en-US" dirty="0" smtClean="0"/>
                        <a:t>Changes to Cost of Living Adjustments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Colorado, Illinois*, Maryland, Michigan*, Rhode Island, South Dakota, Virginia*</a:t>
                      </a:r>
                      <a:endParaRPr lang="en-US" dirty="0"/>
                    </a:p>
                  </a:txBody>
                  <a:tcPr/>
                </a:tc>
              </a:tr>
              <a:tr h="942507">
                <a:tc>
                  <a:txBody>
                    <a:bodyPr/>
                    <a:lstStyle/>
                    <a:p>
                      <a:r>
                        <a:rPr lang="en-US" dirty="0" smtClean="0"/>
                        <a:t>Plan Design</a:t>
                      </a:r>
                      <a:r>
                        <a:rPr lang="en-US" baseline="0" dirty="0" smtClean="0"/>
                        <a:t> Changes (existing plan)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Arizona*,California*,Colorado, Illinois*,</a:t>
                      </a:r>
                      <a:r>
                        <a:rPr lang="en-US" baseline="0" dirty="0" smtClean="0"/>
                        <a:t> Missouri*, Louisiana*, New Jersey, Vermont, Iowa*, Mississippi*</a:t>
                      </a:r>
                      <a:endParaRPr lang="en-US" dirty="0"/>
                    </a:p>
                  </a:txBody>
                  <a:tcPr/>
                </a:tc>
              </a:tr>
              <a:tr h="382239">
                <a:tc>
                  <a:txBody>
                    <a:bodyPr/>
                    <a:lstStyle/>
                    <a:p>
                      <a:r>
                        <a:rPr lang="en-US" dirty="0" smtClean="0"/>
                        <a:t>New Hybrid</a:t>
                      </a:r>
                      <a:r>
                        <a:rPr lang="en-US" baseline="0" dirty="0" smtClean="0"/>
                        <a:t> Plan added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Michigan*, Utah*</a:t>
                      </a:r>
                      <a:endParaRPr lang="en-US" dirty="0"/>
                    </a:p>
                  </a:txBody>
                  <a:tcPr/>
                </a:tc>
              </a:tr>
              <a:tr h="659755"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 in Investment</a:t>
                      </a:r>
                      <a:r>
                        <a:rPr lang="en-US" baseline="0" dirty="0" smtClean="0"/>
                        <a:t> Return Assumption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Colorado, Pennsylvania,</a:t>
                      </a:r>
                      <a:r>
                        <a:rPr lang="en-US" baseline="0" dirty="0" smtClean="0"/>
                        <a:t> Virginia, New York, Indiana, District of Columbia, Illinois</a:t>
                      </a:r>
                      <a:endParaRPr lang="en-US" dirty="0"/>
                    </a:p>
                  </a:txBody>
                  <a:tcPr/>
                </a:tc>
              </a:tr>
              <a:tr h="382239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Connecticut,</a:t>
                      </a:r>
                      <a:r>
                        <a:rPr lang="en-US" baseline="0" dirty="0" smtClean="0"/>
                        <a:t> Puerto Rico, Virginia</a:t>
                      </a:r>
                      <a:endParaRPr lang="en-US" dirty="0"/>
                    </a:p>
                  </a:txBody>
                  <a:tcPr/>
                </a:tc>
              </a:tr>
              <a:tr h="382239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i="1" dirty="0" smtClean="0"/>
                        <a:t>* Only impacts new employees or those who are not vested</a:t>
                      </a:r>
                      <a:endParaRPr lang="en-US" sz="1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18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F3195A3-0B63-4C42-BB4E-A73B3A185287}" type="slidenum">
              <a:rPr lang="en-US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Garamond (W1)" pitchFamily="18" charset="0"/>
              </a:rPr>
              <a:t>What happened in other states?</a:t>
            </a:r>
            <a:endParaRPr lang="en-US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z="2400" smtClean="0">
                <a:latin typeface="Calibri" pitchFamily="34" charset="0"/>
              </a:rPr>
              <a:t>Unlike other states, MN public pensions have: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>
                <a:latin typeface="Calibri" pitchFamily="34" charset="0"/>
              </a:rPr>
              <a:t>Disciplined funding – correct problems as they occur with positive effect on state’s bond rating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>
                <a:latin typeface="Calibri" pitchFamily="34" charset="0"/>
              </a:rPr>
              <a:t>Modest benefits – public employer contributions represent only 1.6% of total MN state &amp; local government spending, compared to 2.9% of spending of other states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>
                <a:latin typeface="Calibri" pitchFamily="34" charset="0"/>
              </a:rPr>
              <a:t>Proactive benefit reforms -- Post Fund eliminated, age 66 retirement age (passed in 1989), Rule of 90 eliminated</a:t>
            </a:r>
          </a:p>
          <a:p>
            <a:pPr lvl="1">
              <a:buFont typeface="Wingdings" pitchFamily="2" charset="2"/>
              <a:buChar char="ü"/>
            </a:pPr>
            <a:r>
              <a:rPr lang="en-US" sz="2400" smtClean="0">
                <a:latin typeface="Calibri" pitchFamily="34" charset="0"/>
              </a:rPr>
              <a:t>Employee contributes half the cost (except public safety)</a:t>
            </a: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latin typeface="Calibri" pitchFamily="34" charset="0"/>
              </a:rPr>
              <a:t>2010 Pension Reform Bill – bold corrective action that is working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C741AE0-E54F-4E05-A3B4-95239BEB15E7}" type="slidenum">
              <a:rPr lang="en-US"/>
              <a:pPr/>
              <a:t>22</a:t>
            </a:fld>
            <a:endParaRPr lang="en-US"/>
          </a:p>
        </p:txBody>
      </p:sp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398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effectLst/>
                <a:latin typeface="Garamond (W1)" pitchFamily="18" charset="0"/>
              </a:rPr>
              <a:t>MN Pensions More Conservative than Other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6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smtClean="0">
                <a:latin typeface="Calibri" pitchFamily="34" charset="0"/>
                <a:cs typeface="Times New Roman" pitchFamily="18" charset="0"/>
              </a:rPr>
              <a:t>Legal challenge </a:t>
            </a:r>
          </a:p>
          <a:p>
            <a:pPr lvl="1">
              <a:buFont typeface="Arial" charset="0"/>
              <a:buChar char="•"/>
            </a:pPr>
            <a:r>
              <a:rPr lang="en-US" sz="2800" smtClean="0">
                <a:latin typeface="Calibri" pitchFamily="34" charset="0"/>
                <a:cs typeface="Times New Roman" pitchFamily="18" charset="0"/>
              </a:rPr>
              <a:t>Class action suit filed by retirees claiming contract right to annual increases  - hearing in March</a:t>
            </a:r>
            <a:endParaRPr lang="en-US" sz="2800" smtClean="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smtClean="0">
                <a:latin typeface="Calibri" pitchFamily="34" charset="0"/>
                <a:cs typeface="Times New Roman" pitchFamily="18" charset="0"/>
              </a:rPr>
              <a:t>Benefit Design Study (2010 Legislative directive)</a:t>
            </a:r>
          </a:p>
          <a:p>
            <a:pPr lvl="1">
              <a:buFont typeface="Arial" charset="0"/>
              <a:buChar char="•"/>
            </a:pPr>
            <a:r>
              <a:rPr lang="en-US" sz="2800" smtClean="0">
                <a:latin typeface="Calibri" pitchFamily="34" charset="0"/>
                <a:cs typeface="Times New Roman" pitchFamily="18" charset="0"/>
              </a:rPr>
              <a:t>System directors analyzing DB, DC and alternative designs, report due June 1, 2011</a:t>
            </a:r>
          </a:p>
          <a:p>
            <a:pPr lvl="1">
              <a:buFont typeface="Arial" charset="0"/>
              <a:buChar char="•"/>
            </a:pPr>
            <a:r>
              <a:rPr lang="en-US" sz="2800" smtClean="0">
                <a:latin typeface="Calibri" pitchFamily="34" charset="0"/>
                <a:cs typeface="Times New Roman" pitchFamily="18" charset="0"/>
              </a:rPr>
              <a:t>Public stakeholder meetings held in September, next meeting scheduled for February 1</a:t>
            </a:r>
          </a:p>
          <a:p>
            <a:pPr lvl="1">
              <a:buFont typeface="Arial" charset="0"/>
              <a:buChar char="•"/>
            </a:pPr>
            <a:r>
              <a:rPr lang="en-US" sz="2800" smtClean="0">
                <a:latin typeface="Calibri" pitchFamily="34" charset="0"/>
                <a:cs typeface="Times New Roman" pitchFamily="18" charset="0"/>
              </a:rPr>
              <a:t>Actuarial analysis is in process</a:t>
            </a:r>
          </a:p>
          <a:p>
            <a:pPr lvl="1">
              <a:buFont typeface="Arial" charset="0"/>
              <a:buChar char="•"/>
            </a:pPr>
            <a:r>
              <a:rPr lang="en-US" sz="2800" smtClean="0">
                <a:latin typeface="Calibri" pitchFamily="34" charset="0"/>
                <a:cs typeface="Times New Roman" pitchFamily="18" charset="0"/>
              </a:rPr>
              <a:t>Draft circulated late March, early April for comment  </a:t>
            </a:r>
          </a:p>
        </p:txBody>
      </p:sp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E353A9D-1771-4DB2-BD8A-1286E5CE87C8}" type="slidenum">
              <a:rPr lang="en-US"/>
              <a:pPr/>
              <a:t>23</a:t>
            </a:fld>
            <a:endParaRPr lang="en-US"/>
          </a:p>
        </p:txBody>
      </p:sp>
      <p:sp>
        <p:nvSpPr>
          <p:cNvPr id="38913" name="Title 5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064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effectLst/>
                <a:latin typeface="Garamond (W1)" pitchFamily="18" charset="0"/>
              </a:rPr>
              <a:t>Other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latin typeface="Garamond (W1)"/>
              </a:rPr>
              <a:t>Please contact us:</a:t>
            </a: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40E2079-62A4-4478-BF8D-0F257692A864}" type="slidenum">
              <a:rPr lang="en-US"/>
              <a:pPr/>
              <a:t>24</a:t>
            </a:fld>
            <a:endParaRPr lang="en-US"/>
          </a:p>
        </p:txBody>
      </p:sp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Garamond (W1)" pitchFamily="18" charset="0"/>
              </a:rPr>
              <a:t>Questions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981200"/>
          <a:ext cx="7086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Content Placeholder 9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8229600" cy="4525963"/>
        </p:xfrm>
        <a:graphic>
          <a:graphicData uri="http://schemas.openxmlformats.org/presentationml/2006/ole">
            <p:oleObj spid="_x0000_s18433" r:id="rId4" imgW="8230313" imgH="4523624" progId="Excel.Chart.8">
              <p:embed/>
            </p:oleObj>
          </a:graphicData>
        </a:graphic>
      </p:graphicFrame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A4135D9-D573-48CD-95F0-EDEB404F6D45}" type="slidenum">
              <a:rPr lang="en-US"/>
              <a:pPr/>
              <a:t>3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  <a:latin typeface="Garamond (W1)" pitchFamily="18" charset="0"/>
              </a:rPr>
              <a:t>Target Investment Allocation</a:t>
            </a:r>
            <a:endParaRPr lang="en-US" sz="3200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09638" y="1481138"/>
          <a:ext cx="7324725" cy="4525962"/>
        </p:xfrm>
        <a:graphic>
          <a:graphicData uri="http://schemas.openxmlformats.org/presentationml/2006/ole">
            <p:oleObj spid="_x0000_s1026" name="Worksheet" r:id="rId4" imgW="7353419" imgH="4543568" progId="Excel.Sheet.8">
              <p:embed/>
            </p:oleObj>
          </a:graphicData>
        </a:graphic>
      </p:graphicFrame>
      <p:sp>
        <p:nvSpPr>
          <p:cNvPr id="102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349A00-824B-4917-8DA4-21F054617809}" type="slidenum">
              <a:rPr lang="en-US"/>
              <a:pPr/>
              <a:t>4</a:t>
            </a:fld>
            <a:endParaRPr lang="en-US"/>
          </a:p>
        </p:txBody>
      </p:sp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Garamond (W1)" pitchFamily="18" charset="0"/>
              </a:rPr>
              <a:t>Short and Long-Term Net Investment Returns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362200" y="1371600"/>
            <a:ext cx="487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/>
              <a:t>SBI Returns – </a:t>
            </a:r>
            <a:r>
              <a:rPr lang="en-US" sz="1400"/>
              <a:t>for periods ending  6/30/2010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8077200" y="2362200"/>
            <a:ext cx="762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rgbClr val="008080"/>
                </a:solidFill>
              </a:rPr>
              <a:t>8.5%</a:t>
            </a:r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1828800" y="2743200"/>
            <a:ext cx="6019800" cy="0"/>
          </a:xfrm>
          <a:prstGeom prst="line">
            <a:avLst/>
          </a:prstGeom>
          <a:noFill/>
          <a:ln w="25400">
            <a:solidFill>
              <a:srgbClr val="0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7696200" y="2743200"/>
            <a:ext cx="160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solidFill>
                  <a:srgbClr val="008080"/>
                </a:solidFill>
              </a:rPr>
              <a:t>Actuarial Required Return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6019800"/>
            <a:ext cx="31242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600" dirty="0">
                <a:solidFill>
                  <a:schemeClr val="bg1"/>
                </a:solidFill>
              </a:rPr>
              <a:t>July – Dec 2010 return = 16% 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458200" cy="990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  <a:latin typeface="Garamond (W1)" pitchFamily="18" charset="0"/>
              </a:rPr>
              <a:t>Investment Returns Fund Most of Pensions</a:t>
            </a:r>
          </a:p>
        </p:txBody>
      </p:sp>
      <p:sp>
        <p:nvSpPr>
          <p:cNvPr id="225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sp>
        <p:nvSpPr>
          <p:cNvPr id="2253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EA03DAC-F276-450B-B723-8E2EB369626F}" type="slidenum">
              <a:rPr lang="en-US"/>
              <a:pPr/>
              <a:t>5</a:t>
            </a:fld>
            <a:endParaRPr lang="en-US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828800"/>
            <a:ext cx="6858000" cy="3430588"/>
          </a:xfrm>
        </p:spPr>
      </p:pic>
      <p:sp>
        <p:nvSpPr>
          <p:cNvPr id="11" name="TextBox 10"/>
          <p:cNvSpPr txBox="1"/>
          <p:nvPr/>
        </p:nvSpPr>
        <p:spPr>
          <a:xfrm>
            <a:off x="4114800" y="3429000"/>
            <a:ext cx="14478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67¢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Investment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Earnings 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1447800" y="24384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Pensions are a shared responsibility.</a:t>
            </a:r>
          </a:p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Every dollar paid to retirees comes from three sources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3657600"/>
            <a:ext cx="1219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18¢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Employers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3657600"/>
            <a:ext cx="1143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15¢</a:t>
            </a:r>
          </a:p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Employees</a:t>
            </a:r>
          </a:p>
        </p:txBody>
      </p:sp>
      <p:sp>
        <p:nvSpPr>
          <p:cNvPr id="22537" name="TextBox 3"/>
          <p:cNvSpPr txBox="1">
            <a:spLocks noChangeArrowheads="1"/>
          </p:cNvSpPr>
          <p:nvPr/>
        </p:nvSpPr>
        <p:spPr bwMode="auto">
          <a:xfrm>
            <a:off x="1066800" y="5105400"/>
            <a:ext cx="70104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/>
              <a:t>Sources of MN public pension fund revenue, 1991-2010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1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Calibri" pitchFamily="34" charset="0"/>
              </a:rPr>
              <a:t>Covers state employees, University of Minnesota (non-faculty), Metropolitan Council, MNSCU and others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Calibri" pitchFamily="34" charset="0"/>
              </a:rPr>
              <a:t>Governed by an eleven-member board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900" dirty="0" smtClean="0">
                <a:latin typeface="Calibri" pitchFamily="34" charset="0"/>
              </a:rPr>
              <a:t>Four elected General and/or Unclassified Plan members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900" dirty="0" smtClean="0">
                <a:latin typeface="Calibri" pitchFamily="34" charset="0"/>
              </a:rPr>
              <a:t>Three Governor appointees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900" dirty="0" smtClean="0">
                <a:latin typeface="Calibri" pitchFamily="34" charset="0"/>
              </a:rPr>
              <a:t>An elected State Patrol member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900" dirty="0" smtClean="0">
                <a:latin typeface="Calibri" pitchFamily="34" charset="0"/>
              </a:rPr>
              <a:t>An elected Correctional Plan member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900" dirty="0" smtClean="0">
                <a:latin typeface="Calibri" pitchFamily="34" charset="0"/>
              </a:rPr>
              <a:t>An elected retiree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900" dirty="0" smtClean="0">
                <a:latin typeface="Calibri" pitchFamily="34" charset="0"/>
              </a:rPr>
              <a:t>One appointee representing the Amalgamated Transit Union</a:t>
            </a:r>
            <a:endParaRPr lang="en-US" dirty="0" smtClean="0">
              <a:latin typeface="Calibri" pitchFamily="34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Calibri" pitchFamily="34" charset="0"/>
              </a:rPr>
              <a:t>Total net assets of all MSRS administered plans totaled $13 billion on June 30, 2010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Calibri" pitchFamily="34" charset="0"/>
              </a:rPr>
              <a:t>$9.1 billion in mandatory retirement plans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Calibri" pitchFamily="34" charset="0"/>
              </a:rPr>
              <a:t>$3.9 billion in supplemental/voluntary plans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9E95F25-795C-4485-A6CD-F375CAAAD753}" type="slidenum">
              <a:rPr lang="en-US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Garamond (W1)" pitchFamily="18" charset="0"/>
              </a:rPr>
              <a:t>Minnesota State Retirement System</a:t>
            </a:r>
            <a:endParaRPr lang="en-US" dirty="0">
              <a:effectLst/>
              <a:latin typeface="Garamond (W1)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86800" cy="353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833"/>
                <a:gridCol w="1587218"/>
                <a:gridCol w="1469249"/>
                <a:gridCol w="1608667"/>
                <a:gridCol w="20108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Retirement</a:t>
                      </a:r>
                      <a:r>
                        <a:rPr lang="en-US" sz="1600" baseline="0" dirty="0" smtClean="0"/>
                        <a:t> Plan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Assets</a:t>
                      </a:r>
                    </a:p>
                    <a:p>
                      <a:pPr algn="ctr"/>
                      <a:r>
                        <a:rPr lang="en-US" sz="1600" dirty="0" smtClean="0"/>
                        <a:t>(6/30/2010)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Active</a:t>
                      </a:r>
                      <a:r>
                        <a:rPr lang="en-US" sz="1600" baseline="0" dirty="0" smtClean="0"/>
                        <a:t> Participants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Benefit</a:t>
                      </a:r>
                      <a:r>
                        <a:rPr lang="en-US" sz="1600" baseline="0" dirty="0" smtClean="0"/>
                        <a:t> Recipients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Deferred</a:t>
                      </a:r>
                      <a:r>
                        <a:rPr lang="en-US" sz="1600" baseline="0" dirty="0" smtClean="0"/>
                        <a:t>, Vested Participants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General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$7.7 billion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48,494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28,435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15,388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Correctional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$525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4,268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1,859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993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State Patrol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$489</a:t>
                      </a:r>
                      <a:r>
                        <a:rPr lang="en-US" sz="1600" baseline="0" dirty="0" smtClean="0"/>
                        <a:t>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Judges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$126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Legislators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$26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Elective State Officers</a:t>
                      </a:r>
                      <a:r>
                        <a:rPr lang="en-US" sz="1600" baseline="0" dirty="0" smtClean="0"/>
                        <a:t>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Unclassified </a:t>
                      </a:r>
                      <a:r>
                        <a:rPr lang="en-US" sz="1200" dirty="0" smtClean="0"/>
                        <a:t>(Defined Contribution)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$253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1,430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1,844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5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854786E-3059-4703-9A0D-00D850781EA6}" type="slidenum">
              <a:rPr lang="en-US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Garamond (W1)" pitchFamily="18" charset="0"/>
              </a:rPr>
              <a:t>MSRS Plans</a:t>
            </a:r>
            <a:endParaRPr lang="en-US" dirty="0">
              <a:effectLst/>
              <a:latin typeface="Garamond (W1)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4876800"/>
          <a:ext cx="8686799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5005"/>
                <a:gridCol w="2215297"/>
                <a:gridCol w="24364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Voluntary</a:t>
                      </a:r>
                      <a:r>
                        <a:rPr lang="en-US" sz="1600" baseline="0" dirty="0" smtClean="0"/>
                        <a:t> and/or Supplemental Plans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Assets (6/30/2010)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Active Participants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Minnesota</a:t>
                      </a:r>
                      <a:r>
                        <a:rPr lang="en-US" sz="1600" baseline="0" dirty="0" smtClean="0"/>
                        <a:t> Deferred Compensation Plan (MNDCP)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$3.5 billion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79,822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 Care Savings Plan (HCSP)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$317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63,189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Hennepin County Supplemental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$109 million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1,900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447800"/>
          <a:ext cx="6705600" cy="2057400"/>
        </p:xfrm>
        <a:graphic>
          <a:graphicData uri="http://schemas.openxmlformats.org/presentationml/2006/ole">
            <p:oleObj spid="_x0000_s26625" r:id="rId4" imgW="6706181" imgH="2054530" progId="Excel.Chart.8">
              <p:embed/>
            </p:oleObj>
          </a:graphicData>
        </a:graphic>
      </p:graphicFrame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E965907-64C3-4824-9905-CCE6ADFA9627}" type="slidenum">
              <a:rPr lang="en-US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effectLst/>
                <a:latin typeface="Garamond (W1)" pitchFamily="18" charset="0"/>
              </a:rPr>
              <a:t>MSRS General Plan Funding History</a:t>
            </a:r>
            <a:endParaRPr lang="en-US" dirty="0">
              <a:effectLst/>
              <a:latin typeface="Garamond (W1)" pitchFamily="18" charset="0"/>
            </a:endParaRP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4724400" y="1524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Market Value</a:t>
            </a:r>
          </a:p>
        </p:txBody>
      </p:sp>
      <p:sp>
        <p:nvSpPr>
          <p:cNvPr id="26629" name="TextBox 11"/>
          <p:cNvSpPr txBox="1">
            <a:spLocks noChangeArrowheads="1"/>
          </p:cNvSpPr>
          <p:nvPr/>
        </p:nvSpPr>
        <p:spPr bwMode="auto">
          <a:xfrm>
            <a:off x="1524000" y="1524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Actuarial Value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9238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652" name="Chart 15"/>
          <p:cNvGraphicFramePr>
            <a:graphicFrameLocks/>
          </p:cNvGraphicFramePr>
          <p:nvPr/>
        </p:nvGraphicFramePr>
        <p:xfrm>
          <a:off x="457200" y="3581400"/>
          <a:ext cx="8382000" cy="2895600"/>
        </p:xfrm>
        <a:graphic>
          <a:graphicData uri="http://schemas.openxmlformats.org/presentationml/2006/ole">
            <p:oleObj spid="_x0000_s26652" r:id="rId5" imgW="8382727" imgH="2895851" progId="Excel.Chart.8">
              <p:embed/>
            </p:oleObj>
          </a:graphicData>
        </a:graphic>
      </p:graphicFrame>
      <p:sp>
        <p:nvSpPr>
          <p:cNvPr id="26653" name="TextBox 9"/>
          <p:cNvSpPr txBox="1">
            <a:spLocks noChangeArrowheads="1"/>
          </p:cNvSpPr>
          <p:nvPr/>
        </p:nvSpPr>
        <p:spPr bwMode="auto">
          <a:xfrm>
            <a:off x="3048000" y="50292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Current rate: 5% employee/5% employer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Content Placeholder 4"/>
          <p:cNvGraphicFramePr>
            <a:graphicFrameLocks noGrp="1"/>
          </p:cNvGraphicFramePr>
          <p:nvPr>
            <p:ph idx="1"/>
          </p:nvPr>
        </p:nvGraphicFramePr>
        <p:xfrm>
          <a:off x="1219200" y="1600200"/>
          <a:ext cx="6705600" cy="2057400"/>
        </p:xfrm>
        <a:graphic>
          <a:graphicData uri="http://schemas.openxmlformats.org/presentationml/2006/ole">
            <p:oleObj spid="_x0000_s28673" r:id="rId4" imgW="6706181" imgH="2054530" progId="Excel.Chart.8">
              <p:embed/>
            </p:oleObj>
          </a:graphicData>
        </a:graphic>
      </p:graphicFrame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295EE6-54B9-44F1-BACD-B7177295861C}" type="slidenum">
              <a:rPr lang="en-US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318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effectLst/>
                <a:latin typeface="Garamond (W1)" pitchFamily="18" charset="0"/>
              </a:rPr>
              <a:t>MSRS Correctional Plan Funding History</a:t>
            </a:r>
            <a:endParaRPr lang="en-US" sz="3200" dirty="0">
              <a:effectLst/>
              <a:latin typeface="Garamond (W1)" pitchFamily="18" charset="0"/>
            </a:endParaRP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4724400" y="13716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Market Value</a:t>
            </a:r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1524000" y="13716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Funding on Actuarial Value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66800" y="2789238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267200" y="2819400"/>
          <a:ext cx="3048000" cy="5638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3415"/>
                <a:gridCol w="551985"/>
                <a:gridCol w="609600"/>
                <a:gridCol w="609600"/>
                <a:gridCol w="533400"/>
              </a:tblGrid>
              <a:tr h="243894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Year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2007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2008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2010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28950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Return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18.3%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-5%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-18.8%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15.2%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700" name="Chart 15"/>
          <p:cNvGraphicFramePr>
            <a:graphicFrameLocks/>
          </p:cNvGraphicFramePr>
          <p:nvPr/>
        </p:nvGraphicFramePr>
        <p:xfrm>
          <a:off x="457200" y="3581400"/>
          <a:ext cx="8382000" cy="2895600"/>
        </p:xfrm>
        <a:graphic>
          <a:graphicData uri="http://schemas.openxmlformats.org/presentationml/2006/ole">
            <p:oleObj spid="_x0000_s28700" r:id="rId5" imgW="8382727" imgH="2895851" progId="Excel.Chart.8">
              <p:embed/>
            </p:oleObj>
          </a:graphicData>
        </a:graphic>
      </p:graphicFrame>
      <p:sp>
        <p:nvSpPr>
          <p:cNvPr id="28701" name="TextBox 12"/>
          <p:cNvSpPr txBox="1">
            <a:spLocks noChangeArrowheads="1"/>
          </p:cNvSpPr>
          <p:nvPr/>
        </p:nvSpPr>
        <p:spPr bwMode="auto">
          <a:xfrm>
            <a:off x="3048000" y="50292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Current rate: 8.6% employee/12.1% employer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9030</TotalTime>
  <Words>1689</Words>
  <Application>Microsoft Office PowerPoint</Application>
  <PresentationFormat>On-screen Show (4:3)</PresentationFormat>
  <Paragraphs>488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Concourse</vt:lpstr>
      <vt:lpstr>Microsoft Office Excel Chart</vt:lpstr>
      <vt:lpstr>Worksheet</vt:lpstr>
      <vt:lpstr> </vt:lpstr>
      <vt:lpstr>State Board of Investment (SBI)</vt:lpstr>
      <vt:lpstr>Target Investment Allocation</vt:lpstr>
      <vt:lpstr>Short and Long-Term Net Investment Returns</vt:lpstr>
      <vt:lpstr>Investment Returns Fund Most of Pensions</vt:lpstr>
      <vt:lpstr>Minnesota State Retirement System</vt:lpstr>
      <vt:lpstr>MSRS Plans</vt:lpstr>
      <vt:lpstr>MSRS General Plan Funding History</vt:lpstr>
      <vt:lpstr>MSRS Correctional Plan Funding History</vt:lpstr>
      <vt:lpstr>MSRS State Patrol Plan Funding History</vt:lpstr>
      <vt:lpstr>MSRS 2010 Benefit Reforms</vt:lpstr>
      <vt:lpstr>Public Employee Retirement Association</vt:lpstr>
      <vt:lpstr>PERA Plans</vt:lpstr>
      <vt:lpstr>PERA General Plan Funding History</vt:lpstr>
      <vt:lpstr>PERA Police &amp; Fire Funding History</vt:lpstr>
      <vt:lpstr>PERA Correctional Plan Funding History</vt:lpstr>
      <vt:lpstr>PERA 2010 Benefit Reforms</vt:lpstr>
      <vt:lpstr>Teachers Retirement Association </vt:lpstr>
      <vt:lpstr>TRA Funding History</vt:lpstr>
      <vt:lpstr>TRA 2010 Benefit Reforms</vt:lpstr>
      <vt:lpstr>What happened in other states?</vt:lpstr>
      <vt:lpstr>MN Pensions More Conservative than Other States</vt:lpstr>
      <vt:lpstr>Other Updates</vt:lpstr>
      <vt:lpstr>Questions</vt:lpstr>
    </vt:vector>
  </TitlesOfParts>
  <Company>MSRS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eml</dc:creator>
  <cp:lastModifiedBy>Software Administration</cp:lastModifiedBy>
  <cp:revision>338</cp:revision>
  <dcterms:created xsi:type="dcterms:W3CDTF">2007-04-19T15:03:50Z</dcterms:created>
  <dcterms:modified xsi:type="dcterms:W3CDTF">2011-01-26T16:36:20Z</dcterms:modified>
</cp:coreProperties>
</file>