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drawings/drawing3.xml" ContentType="application/vnd.openxmlformats-officedocument.drawingml.chartshape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charts/chart2.xml" ContentType="application/vnd.openxmlformats-officedocument.drawingml.chart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b-fs1\Network%20Storage\LBHomes%20Corp\Administration\Admin\Salary%20Comparisons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b-fs1\Network%20Storage\LBHomes%20Corp\Administration\Admin\Salary%20Comparison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ANNUAL SALARY</a:t>
            </a:r>
          </a:p>
          <a:p>
            <a:pPr>
              <a:defRPr/>
            </a:pPr>
            <a:r>
              <a:rPr lang="en-US"/>
              <a:t>NURSING</a:t>
            </a:r>
            <a:r>
              <a:rPr lang="en-US" baseline="0"/>
              <a:t> ASSISTANT </a:t>
            </a:r>
          </a:p>
        </c:rich>
      </c:tx>
      <c:layout/>
    </c:title>
    <c:plotArea>
      <c:layout/>
      <c:areaChart>
        <c:grouping val="standard"/>
        <c:ser>
          <c:idx val="0"/>
          <c:order val="0"/>
          <c:tx>
            <c:strRef>
              <c:f>Sheet1!$A$52</c:f>
              <c:strCache>
                <c:ptCount val="1"/>
                <c:pt idx="0">
                  <c:v>Veteran's Home</c:v>
                </c:pt>
              </c:strCache>
            </c:strRef>
          </c:tx>
          <c:cat>
            <c:strRef>
              <c:f>Sheet1!$B$51:$C$51</c:f>
              <c:strCache>
                <c:ptCount val="2"/>
                <c:pt idx="0">
                  <c:v>Start</c:v>
                </c:pt>
                <c:pt idx="1">
                  <c:v>16 Years</c:v>
                </c:pt>
              </c:strCache>
            </c:strRef>
          </c:cat>
          <c:val>
            <c:numRef>
              <c:f>Sheet1!$B$52:$C$52</c:f>
              <c:numCache>
                <c:formatCode>_(* #,##0_);_(* \(#,##0\);_(* "-"??_);_(@_)</c:formatCode>
                <c:ptCount val="2"/>
                <c:pt idx="0">
                  <c:v>27622.39999999999</c:v>
                </c:pt>
                <c:pt idx="1">
                  <c:v>43804.8</c:v>
                </c:pt>
              </c:numCache>
            </c:numRef>
          </c:val>
        </c:ser>
        <c:ser>
          <c:idx val="1"/>
          <c:order val="1"/>
          <c:tx>
            <c:strRef>
              <c:f>Sheet1!$A$53</c:f>
              <c:strCache>
                <c:ptCount val="1"/>
                <c:pt idx="0">
                  <c:v>Average Area Nursing Homes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Sheet1!$B$51:$C$51</c:f>
              <c:strCache>
                <c:ptCount val="2"/>
                <c:pt idx="0">
                  <c:v>Start</c:v>
                </c:pt>
                <c:pt idx="1">
                  <c:v>16 Years</c:v>
                </c:pt>
              </c:strCache>
            </c:strRef>
          </c:cat>
          <c:val>
            <c:numRef>
              <c:f>Sheet1!$B$53:$C$53</c:f>
              <c:numCache>
                <c:formatCode>_(* #,##0_);_(* \(#,##0\);_(* "-"??_);_(@_)</c:formatCode>
                <c:ptCount val="2"/>
                <c:pt idx="0">
                  <c:v>22880.0</c:v>
                </c:pt>
                <c:pt idx="1">
                  <c:v>26395.2</c:v>
                </c:pt>
              </c:numCache>
            </c:numRef>
          </c:val>
        </c:ser>
        <c:axId val="492114664"/>
        <c:axId val="471371016"/>
      </c:areaChart>
      <c:catAx>
        <c:axId val="492114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Length of Service</a:t>
                </a:r>
              </a:p>
            </c:rich>
          </c:tx>
          <c:layout/>
        </c:title>
        <c:tickLblPos val="nextTo"/>
        <c:crossAx val="471371016"/>
        <c:crosses val="autoZero"/>
        <c:auto val="1"/>
        <c:lblAlgn val="ctr"/>
        <c:lblOffset val="100"/>
      </c:catAx>
      <c:valAx>
        <c:axId val="471371016"/>
        <c:scaling>
          <c:orientation val="minMax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Salary in Dollars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492114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976560221639"/>
          <c:y val="0.432044692330125"/>
          <c:w val="0.24023439778361"/>
          <c:h val="0.407069735752058"/>
        </c:manualLayout>
      </c:layout>
    </c:legend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ANNUAL SALARY</a:t>
            </a:r>
          </a:p>
          <a:p>
            <a:pPr>
              <a:defRPr/>
            </a:pPr>
            <a:r>
              <a:rPr lang="en-US"/>
              <a:t>LPN</a:t>
            </a:r>
            <a:endParaRPr lang="en-US" baseline="0"/>
          </a:p>
        </c:rich>
      </c:tx>
      <c:layout/>
    </c:title>
    <c:plotArea>
      <c:layout/>
      <c:areaChart>
        <c:grouping val="standard"/>
        <c:ser>
          <c:idx val="0"/>
          <c:order val="0"/>
          <c:tx>
            <c:strRef>
              <c:f>Sheet1!$A$58</c:f>
              <c:strCache>
                <c:ptCount val="1"/>
                <c:pt idx="0">
                  <c:v>Veteran's Home</c:v>
                </c:pt>
              </c:strCache>
            </c:strRef>
          </c:tx>
          <c:cat>
            <c:strRef>
              <c:f>Sheet1!$B$57:$C$57</c:f>
              <c:strCache>
                <c:ptCount val="2"/>
                <c:pt idx="0">
                  <c:v>Start</c:v>
                </c:pt>
                <c:pt idx="1">
                  <c:v>11-12 Years</c:v>
                </c:pt>
              </c:strCache>
            </c:strRef>
          </c:cat>
          <c:val>
            <c:numRef>
              <c:f>Sheet1!$B$58:$C$58</c:f>
              <c:numCache>
                <c:formatCode>_(* #,##0_);_(* \(#,##0\);_(* "-"??_);_(@_)</c:formatCode>
                <c:ptCount val="2"/>
                <c:pt idx="0">
                  <c:v>37128.0</c:v>
                </c:pt>
                <c:pt idx="1">
                  <c:v>50856.0</c:v>
                </c:pt>
              </c:numCache>
            </c:numRef>
          </c:val>
        </c:ser>
        <c:ser>
          <c:idx val="1"/>
          <c:order val="1"/>
          <c:tx>
            <c:strRef>
              <c:f>Sheet1!$A$59</c:f>
              <c:strCache>
                <c:ptCount val="1"/>
                <c:pt idx="0">
                  <c:v>Average Area Nursing Homes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Sheet1!$B$57:$C$57</c:f>
              <c:strCache>
                <c:ptCount val="2"/>
                <c:pt idx="0">
                  <c:v>Start</c:v>
                </c:pt>
                <c:pt idx="1">
                  <c:v>11-12 Years</c:v>
                </c:pt>
              </c:strCache>
            </c:strRef>
          </c:cat>
          <c:val>
            <c:numRef>
              <c:f>Sheet1!$B$59:$C$59</c:f>
              <c:numCache>
                <c:formatCode>_(* #,##0_);_(* \(#,##0\);_(* "-"??_);_(@_)</c:formatCode>
                <c:ptCount val="2"/>
                <c:pt idx="0">
                  <c:v>30617.6</c:v>
                </c:pt>
                <c:pt idx="1">
                  <c:v>34569.6</c:v>
                </c:pt>
              </c:numCache>
            </c:numRef>
          </c:val>
        </c:ser>
        <c:axId val="474230952"/>
        <c:axId val="474241736"/>
      </c:areaChart>
      <c:catAx>
        <c:axId val="474230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Length of Service</a:t>
                </a:r>
              </a:p>
            </c:rich>
          </c:tx>
          <c:layout/>
        </c:title>
        <c:tickLblPos val="nextTo"/>
        <c:crossAx val="474241736"/>
        <c:crosses val="autoZero"/>
        <c:auto val="1"/>
        <c:lblAlgn val="ctr"/>
        <c:lblOffset val="100"/>
      </c:catAx>
      <c:valAx>
        <c:axId val="474241736"/>
        <c:scaling>
          <c:orientation val="minMax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Salary in Dollars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474230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0114464858559"/>
          <c:y val="0.432044692330125"/>
          <c:w val="0.249885535141441"/>
          <c:h val="0.383195538057743"/>
        </c:manualLayout>
      </c:layout>
    </c:legend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ANNUAL SALARY</a:t>
            </a:r>
          </a:p>
          <a:p>
            <a:pPr>
              <a:defRPr/>
            </a:pPr>
            <a:r>
              <a:rPr lang="en-US"/>
              <a:t>RN</a:t>
            </a:r>
            <a:endParaRPr lang="en-US" baseline="0"/>
          </a:p>
        </c:rich>
      </c:tx>
      <c:layout/>
    </c:title>
    <c:plotArea>
      <c:layout/>
      <c:areaChart>
        <c:grouping val="standard"/>
        <c:ser>
          <c:idx val="0"/>
          <c:order val="0"/>
          <c:tx>
            <c:strRef>
              <c:f>Sheet1!$A$64</c:f>
              <c:strCache>
                <c:ptCount val="1"/>
                <c:pt idx="0">
                  <c:v>Veteran's Home</c:v>
                </c:pt>
              </c:strCache>
            </c:strRef>
          </c:tx>
          <c:cat>
            <c:strRef>
              <c:f>Sheet1!$B$63:$C$63</c:f>
              <c:strCache>
                <c:ptCount val="2"/>
                <c:pt idx="0">
                  <c:v>Start</c:v>
                </c:pt>
                <c:pt idx="1">
                  <c:v>10 Years</c:v>
                </c:pt>
              </c:strCache>
            </c:strRef>
          </c:cat>
          <c:val>
            <c:numRef>
              <c:f>Sheet1!$B$64:$C$64</c:f>
              <c:numCache>
                <c:formatCode>_(* #,##0_);_(* \(#,##0\);_(* "-"??_);_(@_)</c:formatCode>
                <c:ptCount val="2"/>
                <c:pt idx="0">
                  <c:v>54600.0</c:v>
                </c:pt>
                <c:pt idx="1">
                  <c:v>80828.8</c:v>
                </c:pt>
              </c:numCache>
            </c:numRef>
          </c:val>
        </c:ser>
        <c:ser>
          <c:idx val="1"/>
          <c:order val="1"/>
          <c:tx>
            <c:strRef>
              <c:f>Sheet1!$A$65</c:f>
              <c:strCache>
                <c:ptCount val="1"/>
                <c:pt idx="0">
                  <c:v>Average Area Nursing Homes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Sheet1!$B$63:$C$63</c:f>
              <c:strCache>
                <c:ptCount val="2"/>
                <c:pt idx="0">
                  <c:v>Start</c:v>
                </c:pt>
                <c:pt idx="1">
                  <c:v>10 Years</c:v>
                </c:pt>
              </c:strCache>
            </c:strRef>
          </c:cat>
          <c:val>
            <c:numRef>
              <c:f>Sheet1!$B$65:$C$65</c:f>
              <c:numCache>
                <c:formatCode>_(* #,##0_);_(* \(#,##0\);_(* "-"??_);_(@_)</c:formatCode>
                <c:ptCount val="2"/>
                <c:pt idx="0">
                  <c:v>43326.4</c:v>
                </c:pt>
                <c:pt idx="1">
                  <c:v>48484.8</c:v>
                </c:pt>
              </c:numCache>
            </c:numRef>
          </c:val>
        </c:ser>
        <c:axId val="474281080"/>
        <c:axId val="474291208"/>
      </c:areaChart>
      <c:catAx>
        <c:axId val="474281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Length of Service</a:t>
                </a:r>
              </a:p>
            </c:rich>
          </c:tx>
          <c:layout/>
        </c:title>
        <c:tickLblPos val="nextTo"/>
        <c:crossAx val="474291208"/>
        <c:crosses val="autoZero"/>
        <c:auto val="1"/>
        <c:lblAlgn val="ctr"/>
        <c:lblOffset val="100"/>
      </c:catAx>
      <c:valAx>
        <c:axId val="474291208"/>
        <c:scaling>
          <c:orientation val="minMax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Salary in Dollars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crossAx val="474281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8827282006416"/>
          <c:y val="0.432044692330125"/>
          <c:w val="0.202931734227666"/>
          <c:h val="0.408100251055575"/>
        </c:manualLayout>
      </c:layout>
    </c:legend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0.72084</cdr:x>
      <cdr:y>0.9174</cdr:y>
    </cdr:from>
    <cdr:to>
      <cdr:x>0.9847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90925" y="2962262"/>
          <a:ext cx="1314432" cy="26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0.5392</cdr:x>
      <cdr:y>0.94395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86049" y="3048000"/>
          <a:ext cx="2295526" cy="18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0.56584</cdr:x>
      <cdr:y>0.9517</cdr:y>
    </cdr:from>
    <cdr:to>
      <cdr:x>0.99644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8950" y="3190875"/>
          <a:ext cx="2305049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600"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0.5392</cdr:x>
      <cdr:y>0.95109</cdr:y>
    </cdr:from>
    <cdr:to>
      <cdr:x>0.99235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6049" y="3333749"/>
          <a:ext cx="2257425" cy="171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600">
            <a:effectLst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12A5-9966-CB49-8646-35FADA2B2A18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C0770-A454-F04B-8221-AA0F1E473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886"/>
            <a:ext cx="7772400" cy="1477328"/>
          </a:xfrm>
        </p:spPr>
        <p:txBody>
          <a:bodyPr wrap="square" lIns="0" tIns="0" rIns="0" bIns="0" anchor="t" anchorCtr="0">
            <a:normAutofit/>
          </a:bodyPr>
          <a:lstStyle/>
          <a:p>
            <a:r>
              <a:rPr lang="en-US" sz="2100" b="1" dirty="0" smtClean="0"/>
              <a:t>2014 Nursing Wage Comparison </a:t>
            </a:r>
            <a:br>
              <a:rPr lang="en-US" sz="2100" b="1" dirty="0" smtClean="0"/>
            </a:br>
            <a:r>
              <a:rPr lang="en-US" sz="2100" b="1" dirty="0" smtClean="0"/>
              <a:t>Minnesota Veterans Home, </a:t>
            </a:r>
            <a:br>
              <a:rPr lang="en-US" sz="2100" b="1" dirty="0" smtClean="0"/>
            </a:br>
            <a:r>
              <a:rPr lang="en-US" sz="2100" b="1" dirty="0" smtClean="0"/>
              <a:t>Pioneer Care, </a:t>
            </a:r>
            <a:r>
              <a:rPr lang="en-US" sz="2100" b="1" dirty="0" err="1" smtClean="0"/>
              <a:t>Broen</a:t>
            </a:r>
            <a:r>
              <a:rPr lang="en-US" sz="2100" b="1" dirty="0" smtClean="0"/>
              <a:t> Home and Battle Lake Good Samaritan</a:t>
            </a:r>
            <a:endParaRPr lang="en-US" sz="2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540" y="1968010"/>
            <a:ext cx="4474936" cy="4313604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Nursing Asst 	Start 	16 Yrs 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MN Vets </a:t>
            </a:r>
            <a:r>
              <a:rPr lang="en-US" sz="1800" dirty="0">
                <a:solidFill>
                  <a:srgbClr val="FF0000"/>
                </a:solidFill>
              </a:rPr>
              <a:t>Home</a:t>
            </a:r>
            <a:r>
              <a:rPr lang="en-US" sz="1800" dirty="0" smtClean="0">
                <a:solidFill>
                  <a:srgbClr val="FF0000"/>
                </a:solidFill>
              </a:rPr>
              <a:t> 	13.28 	21.06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Pioneer Care 	11.27 	13.07 </a:t>
            </a:r>
          </a:p>
          <a:p>
            <a:pPr algn="l">
              <a:spcBef>
                <a:spcPts val="600"/>
              </a:spcBef>
            </a:pPr>
            <a:r>
              <a:rPr lang="en-US" sz="1800" dirty="0" err="1" smtClean="0">
                <a:solidFill>
                  <a:schemeClr val="tx1"/>
                </a:solidFill>
              </a:rPr>
              <a:t>Broen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Home</a:t>
            </a:r>
            <a:r>
              <a:rPr lang="en-US" sz="1800" dirty="0" smtClean="0">
                <a:solidFill>
                  <a:schemeClr val="tx1"/>
                </a:solidFill>
              </a:rPr>
              <a:t> 		11.34 	13.24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BL Good Sam	10.39	n/a </a:t>
            </a:r>
          </a:p>
          <a:p>
            <a:pPr algn="l">
              <a:spcBef>
                <a:spcPts val="60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540" y="4290720"/>
            <a:ext cx="5045360" cy="3981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 Staff 		Start 	10 Yrs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 Vets Home 	26.25 	38.86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Pioneer Care 	20.00 	21.79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Home 		20.30 	23.13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 Good Sam	19.75	22.36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5086" y="1980456"/>
            <a:ext cx="43272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LPN 			Start 	</a:t>
            </a:r>
            <a:r>
              <a:rPr lang="en-US" b="1" dirty="0" smtClean="0"/>
              <a:t>11-12 </a:t>
            </a:r>
            <a:r>
              <a:rPr lang="en-US" b="1" dirty="0" smtClean="0"/>
              <a:t>Yrs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MN Vets Home 	17.85 	25.45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Pioneer Care 	15.37 	17.28 </a:t>
            </a:r>
          </a:p>
          <a:p>
            <a:pPr>
              <a:spcBef>
                <a:spcPts val="600"/>
              </a:spcBef>
            </a:pPr>
            <a:r>
              <a:rPr lang="en-US" dirty="0" err="1" smtClean="0"/>
              <a:t>Broen</a:t>
            </a:r>
            <a:r>
              <a:rPr lang="en-US" dirty="0" smtClean="0"/>
              <a:t> Home 		14.79 	16.74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BL Good Sam	14.00	15.85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Assistant Salary Disparity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94881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970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LPN Salary Disparity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4966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3559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 Salary Disparity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13617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183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166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2014 Nursing Wage Comparison  Minnesota Veterans Home,  Pioneer Care, Broen Home and Battle Lake Good Samaritan</vt:lpstr>
      <vt:lpstr>Nursing Assistant Salary Disparity</vt:lpstr>
      <vt:lpstr>LPN Salary Disparity</vt:lpstr>
      <vt:lpstr>RN Salary Disparity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Nursing Wage Comparison Minnesota Veterans Home,  Pioneer Care and Broen Home</dc:title>
  <dc:creator>Bill Adams</dc:creator>
  <cp:lastModifiedBy>Bill Adams</cp:lastModifiedBy>
  <cp:revision>3</cp:revision>
  <cp:lastPrinted>2015-02-26T15:23:20Z</cp:lastPrinted>
  <dcterms:created xsi:type="dcterms:W3CDTF">2015-02-27T16:26:44Z</dcterms:created>
  <dcterms:modified xsi:type="dcterms:W3CDTF">2015-02-27T16:32:53Z</dcterms:modified>
</cp:coreProperties>
</file>