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85" r:id="rId5"/>
    <p:sldId id="286" r:id="rId6"/>
    <p:sldId id="265" r:id="rId7"/>
    <p:sldId id="266" r:id="rId8"/>
    <p:sldId id="268" r:id="rId9"/>
    <p:sldId id="267" r:id="rId10"/>
    <p:sldId id="271" r:id="rId11"/>
    <p:sldId id="272" r:id="rId12"/>
    <p:sldId id="274" r:id="rId13"/>
    <p:sldId id="273" r:id="rId14"/>
    <p:sldId id="275" r:id="rId15"/>
    <p:sldId id="276" r:id="rId16"/>
    <p:sldId id="278" r:id="rId17"/>
    <p:sldId id="277" r:id="rId18"/>
    <p:sldId id="279" r:id="rId19"/>
    <p:sldId id="287" r:id="rId20"/>
    <p:sldId id="288" r:id="rId21"/>
    <p:sldId id="289" r:id="rId22"/>
    <p:sldId id="28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186" autoAdjust="0"/>
  </p:normalViewPr>
  <p:slideViewPr>
    <p:cSldViewPr>
      <p:cViewPr varScale="1">
        <p:scale>
          <a:sx n="73" d="100"/>
          <a:sy n="73" d="100"/>
        </p:scale>
        <p:origin x="2694" y="72"/>
      </p:cViewPr>
      <p:guideLst>
        <p:guide orient="horz" pos="2160"/>
        <p:guide pos="2880"/>
      </p:guideLst>
    </p:cSldViewPr>
  </p:slideViewPr>
  <p:notesTextViewPr>
    <p:cViewPr>
      <p:scale>
        <a:sx n="1" d="1"/>
        <a:sy n="1" d="1"/>
      </p:scale>
      <p:origin x="0" y="0"/>
    </p:cViewPr>
  </p:notesTextViewPr>
  <p:sorterViewPr>
    <p:cViewPr>
      <p:scale>
        <a:sx n="100" d="100"/>
        <a:sy n="100" d="100"/>
      </p:scale>
      <p:origin x="0" y="-2418"/>
    </p:cViewPr>
  </p:sorterViewPr>
  <p:notesViewPr>
    <p:cSldViewPr>
      <p:cViewPr varScale="1">
        <p:scale>
          <a:sx n="56" d="100"/>
          <a:sy n="56" d="100"/>
        </p:scale>
        <p:origin x="-28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A49502-751B-4535-BB28-C59F035E6E58}" type="datetimeFigureOut">
              <a:rPr lang="en-US" smtClean="0"/>
              <a:t>1/28/2019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DE9507-3083-4CE9-99D2-67D0066290D8}" type="slidenum">
              <a:rPr lang="en-US" smtClean="0"/>
              <a:t>‹#›</a:t>
            </a:fld>
            <a:endParaRPr lang="en-US" dirty="0"/>
          </a:p>
        </p:txBody>
      </p:sp>
    </p:spTree>
    <p:extLst>
      <p:ext uri="{BB962C8B-B14F-4D97-AF65-F5344CB8AC3E}">
        <p14:creationId xmlns:p14="http://schemas.microsoft.com/office/powerpoint/2010/main" val="89712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9742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10</a:t>
            </a:fld>
            <a:endParaRPr lang="en-US" dirty="0"/>
          </a:p>
        </p:txBody>
      </p:sp>
    </p:spTree>
    <p:extLst>
      <p:ext uri="{BB962C8B-B14F-4D97-AF65-F5344CB8AC3E}">
        <p14:creationId xmlns:p14="http://schemas.microsoft.com/office/powerpoint/2010/main" val="374277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11</a:t>
            </a:fld>
            <a:endParaRPr lang="en-US" dirty="0"/>
          </a:p>
        </p:txBody>
      </p:sp>
    </p:spTree>
    <p:extLst>
      <p:ext uri="{BB962C8B-B14F-4D97-AF65-F5344CB8AC3E}">
        <p14:creationId xmlns:p14="http://schemas.microsoft.com/office/powerpoint/2010/main" val="131960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12</a:t>
            </a:fld>
            <a:endParaRPr lang="en-US" dirty="0"/>
          </a:p>
        </p:txBody>
      </p:sp>
    </p:spTree>
    <p:extLst>
      <p:ext uri="{BB962C8B-B14F-4D97-AF65-F5344CB8AC3E}">
        <p14:creationId xmlns:p14="http://schemas.microsoft.com/office/powerpoint/2010/main" val="47252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13</a:t>
            </a:fld>
            <a:endParaRPr lang="en-US" dirty="0"/>
          </a:p>
        </p:txBody>
      </p:sp>
    </p:spTree>
    <p:extLst>
      <p:ext uri="{BB962C8B-B14F-4D97-AF65-F5344CB8AC3E}">
        <p14:creationId xmlns:p14="http://schemas.microsoft.com/office/powerpoint/2010/main" val="307753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14</a:t>
            </a:fld>
            <a:endParaRPr lang="en-US" dirty="0"/>
          </a:p>
        </p:txBody>
      </p:sp>
    </p:spTree>
    <p:extLst>
      <p:ext uri="{BB962C8B-B14F-4D97-AF65-F5344CB8AC3E}">
        <p14:creationId xmlns:p14="http://schemas.microsoft.com/office/powerpoint/2010/main" val="45279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15</a:t>
            </a:fld>
            <a:endParaRPr lang="en-US" dirty="0"/>
          </a:p>
        </p:txBody>
      </p:sp>
    </p:spTree>
    <p:extLst>
      <p:ext uri="{BB962C8B-B14F-4D97-AF65-F5344CB8AC3E}">
        <p14:creationId xmlns:p14="http://schemas.microsoft.com/office/powerpoint/2010/main" val="411011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16</a:t>
            </a:fld>
            <a:endParaRPr lang="en-US" dirty="0"/>
          </a:p>
        </p:txBody>
      </p:sp>
    </p:spTree>
    <p:extLst>
      <p:ext uri="{BB962C8B-B14F-4D97-AF65-F5344CB8AC3E}">
        <p14:creationId xmlns:p14="http://schemas.microsoft.com/office/powerpoint/2010/main" val="127167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17</a:t>
            </a:fld>
            <a:endParaRPr lang="en-US" dirty="0"/>
          </a:p>
        </p:txBody>
      </p:sp>
    </p:spTree>
    <p:extLst>
      <p:ext uri="{BB962C8B-B14F-4D97-AF65-F5344CB8AC3E}">
        <p14:creationId xmlns:p14="http://schemas.microsoft.com/office/powerpoint/2010/main" val="195340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18</a:t>
            </a:fld>
            <a:endParaRPr lang="en-US" dirty="0"/>
          </a:p>
        </p:txBody>
      </p:sp>
    </p:spTree>
    <p:extLst>
      <p:ext uri="{BB962C8B-B14F-4D97-AF65-F5344CB8AC3E}">
        <p14:creationId xmlns:p14="http://schemas.microsoft.com/office/powerpoint/2010/main" val="2830906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2781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2</a:t>
            </a:fld>
            <a:endParaRPr lang="en-US" dirty="0"/>
          </a:p>
        </p:txBody>
      </p:sp>
    </p:spTree>
    <p:extLst>
      <p:ext uri="{BB962C8B-B14F-4D97-AF65-F5344CB8AC3E}">
        <p14:creationId xmlns:p14="http://schemas.microsoft.com/office/powerpoint/2010/main" val="1240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2665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49530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22</a:t>
            </a:fld>
            <a:endParaRPr lang="en-US" dirty="0"/>
          </a:p>
        </p:txBody>
      </p:sp>
    </p:spTree>
    <p:extLst>
      <p:ext uri="{BB962C8B-B14F-4D97-AF65-F5344CB8AC3E}">
        <p14:creationId xmlns:p14="http://schemas.microsoft.com/office/powerpoint/2010/main" val="313748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0227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4057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8758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6</a:t>
            </a:fld>
            <a:endParaRPr lang="en-US" dirty="0"/>
          </a:p>
        </p:txBody>
      </p:sp>
    </p:spTree>
    <p:extLst>
      <p:ext uri="{BB962C8B-B14F-4D97-AF65-F5344CB8AC3E}">
        <p14:creationId xmlns:p14="http://schemas.microsoft.com/office/powerpoint/2010/main" val="416347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7</a:t>
            </a:fld>
            <a:endParaRPr lang="en-US" dirty="0"/>
          </a:p>
        </p:txBody>
      </p:sp>
    </p:spTree>
    <p:extLst>
      <p:ext uri="{BB962C8B-B14F-4D97-AF65-F5344CB8AC3E}">
        <p14:creationId xmlns:p14="http://schemas.microsoft.com/office/powerpoint/2010/main" val="113952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8</a:t>
            </a:fld>
            <a:endParaRPr lang="en-US" dirty="0"/>
          </a:p>
        </p:txBody>
      </p:sp>
    </p:spTree>
    <p:extLst>
      <p:ext uri="{BB962C8B-B14F-4D97-AF65-F5344CB8AC3E}">
        <p14:creationId xmlns:p14="http://schemas.microsoft.com/office/powerpoint/2010/main" val="188393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9</a:t>
            </a:fld>
            <a:endParaRPr lang="en-US" dirty="0"/>
          </a:p>
        </p:txBody>
      </p:sp>
    </p:spTree>
    <p:extLst>
      <p:ext uri="{BB962C8B-B14F-4D97-AF65-F5344CB8AC3E}">
        <p14:creationId xmlns:p14="http://schemas.microsoft.com/office/powerpoint/2010/main" val="3383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nSpc>
                <a:spcPct val="150000"/>
              </a:lnSp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40625483"/>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D52537-D103-46EA-97B7-19A24CA6416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3312087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811164"/>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30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4953000" cy="2163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276600"/>
            <a:ext cx="8229600" cy="2849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591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fade thruBlk="1"/>
  </p:transition>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43200"/>
            <a:ext cx="9144000" cy="28194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152400" y="1295400"/>
            <a:ext cx="5410200" cy="2743200"/>
          </a:xfrm>
        </p:spPr>
        <p:txBody>
          <a:bodyPr>
            <a:noAutofit/>
          </a:bodyPr>
          <a:lstStyle/>
          <a:p>
            <a:pPr algn="l">
              <a:lnSpc>
                <a:spcPct val="100000"/>
              </a:lnSpc>
            </a:pPr>
            <a:r>
              <a:rPr lang="en-US" sz="5500" dirty="0" smtClean="0"/>
              <a:t>Minnesota Department of </a:t>
            </a:r>
            <a:r>
              <a:rPr lang="en-US" sz="5500" dirty="0" smtClean="0">
                <a:solidFill>
                  <a:srgbClr val="01305B"/>
                </a:solidFill>
              </a:rPr>
              <a:t>Public Safety</a:t>
            </a:r>
            <a:r>
              <a:rPr lang="en-US" sz="5500" dirty="0" smtClean="0">
                <a:solidFill>
                  <a:srgbClr val="01539C"/>
                </a:solidFill>
              </a:rPr>
              <a:t/>
            </a:r>
            <a:br>
              <a:rPr lang="en-US" sz="5500" dirty="0" smtClean="0">
                <a:solidFill>
                  <a:srgbClr val="01539C"/>
                </a:solidFill>
              </a:rPr>
            </a:br>
            <a:endParaRPr lang="en-US" sz="5500" dirty="0">
              <a:solidFill>
                <a:srgbClr val="01539C"/>
              </a:solidFill>
            </a:endParaRPr>
          </a:p>
        </p:txBody>
      </p:sp>
      <p:sp>
        <p:nvSpPr>
          <p:cNvPr id="3" name="Subtitle 2"/>
          <p:cNvSpPr>
            <a:spLocks noGrp="1"/>
          </p:cNvSpPr>
          <p:nvPr>
            <p:ph type="subTitle" idx="1"/>
          </p:nvPr>
        </p:nvSpPr>
        <p:spPr>
          <a:xfrm>
            <a:off x="0" y="3868701"/>
            <a:ext cx="5334000" cy="1695450"/>
          </a:xfrm>
        </p:spPr>
        <p:txBody>
          <a:bodyPr>
            <a:normAutofit/>
          </a:bodyPr>
          <a:lstStyle/>
          <a:p>
            <a:pPr lvl="0"/>
            <a:r>
              <a:rPr lang="en-US" sz="4000" b="1" dirty="0">
                <a:ln>
                  <a:solidFill>
                    <a:srgbClr val="FFFFFF"/>
                  </a:solidFill>
                </a:ln>
                <a:solidFill>
                  <a:srgbClr val="01539C"/>
                </a:solidFill>
                <a:effectLst>
                  <a:outerShdw blurRad="38100" dist="38100" dir="2700000" algn="tl">
                    <a:srgbClr val="000000">
                      <a:alpha val="43137"/>
                    </a:srgbClr>
                  </a:outerShdw>
                </a:effectLst>
              </a:rPr>
              <a:t>Agency Overview </a:t>
            </a:r>
          </a:p>
        </p:txBody>
      </p:sp>
      <p:pic>
        <p:nvPicPr>
          <p:cNvPr id="4" name="Picture 2" descr="H:\Logos\DPS\Web\DPS-Color-(122).png"/>
          <p:cNvPicPr>
            <a:picLocks noChangeAspect="1" noChangeArrowheads="1"/>
          </p:cNvPicPr>
          <p:nvPr/>
        </p:nvPicPr>
        <p:blipFill>
          <a:blip r:embed="rId3" cstate="screen"/>
          <a:srcRect/>
          <a:stretch>
            <a:fillRect/>
          </a:stretch>
        </p:blipFill>
        <p:spPr bwMode="auto">
          <a:xfrm>
            <a:off x="5162550" y="1600200"/>
            <a:ext cx="3905250" cy="3905250"/>
          </a:xfrm>
          <a:prstGeom prst="rect">
            <a:avLst/>
          </a:prstGeom>
          <a:noFill/>
        </p:spPr>
      </p:pic>
    </p:spTree>
    <p:extLst>
      <p:ext uri="{BB962C8B-B14F-4D97-AF65-F5344CB8AC3E}">
        <p14:creationId xmlns:p14="http://schemas.microsoft.com/office/powerpoint/2010/main" val="125447649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1981200" y="2514600"/>
            <a:ext cx="5638800" cy="1142999"/>
          </a:xfrm>
        </p:spPr>
        <p:txBody>
          <a:bodyPr>
            <a:noAutofit/>
          </a:bodyPr>
          <a:lstStyle/>
          <a:p>
            <a:r>
              <a:rPr lang="en-US" sz="5500" dirty="0" smtClean="0">
                <a:solidFill>
                  <a:srgbClr val="01305B"/>
                </a:solidFill>
              </a:rPr>
              <a:t>Office of</a:t>
            </a:r>
            <a:br>
              <a:rPr lang="en-US" sz="5500" dirty="0" smtClean="0">
                <a:solidFill>
                  <a:srgbClr val="01305B"/>
                </a:solidFill>
              </a:rPr>
            </a:br>
            <a:r>
              <a:rPr lang="en-US" sz="5500" dirty="0" smtClean="0">
                <a:solidFill>
                  <a:srgbClr val="01305B"/>
                </a:solidFill>
              </a:rPr>
              <a:t> Traffic Safety</a:t>
            </a:r>
            <a:endParaRPr lang="en-US" sz="5500" dirty="0">
              <a:solidFill>
                <a:srgbClr val="01305B"/>
              </a:solidFill>
            </a:endParaRPr>
          </a:p>
        </p:txBody>
      </p:sp>
      <p:cxnSp>
        <p:nvCxnSpPr>
          <p:cNvPr id="10" name="Straight Connector 9"/>
          <p:cNvCxnSpPr/>
          <p:nvPr/>
        </p:nvCxnSpPr>
        <p:spPr>
          <a:xfrm>
            <a:off x="1524000" y="39624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40386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119389332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242" name="Picture 2" descr="H:\Photos\OTS\DWI\Sober-Driver.jpg"/>
          <p:cNvPicPr>
            <a:picLocks noChangeAspect="1" noChangeArrowheads="1"/>
          </p:cNvPicPr>
          <p:nvPr/>
        </p:nvPicPr>
        <p:blipFill>
          <a:blip r:embed="rId3" cstate="screen"/>
          <a:srcRect/>
          <a:stretch>
            <a:fillRect/>
          </a:stretch>
        </p:blipFill>
        <p:spPr bwMode="auto">
          <a:xfrm rot="16200000" flipV="1">
            <a:off x="-1905001" y="1904998"/>
            <a:ext cx="6858001" cy="3048002"/>
          </a:xfrm>
          <a:prstGeom prst="rect">
            <a:avLst/>
          </a:prstGeom>
          <a:noFill/>
        </p:spPr>
      </p:pic>
      <p:sp>
        <p:nvSpPr>
          <p:cNvPr id="5" name="TextBox 4"/>
          <p:cNvSpPr txBox="1"/>
          <p:nvPr/>
        </p:nvSpPr>
        <p:spPr>
          <a:xfrm>
            <a:off x="47472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6" name="TextBox 5"/>
          <p:cNvSpPr txBox="1"/>
          <p:nvPr/>
        </p:nvSpPr>
        <p:spPr>
          <a:xfrm>
            <a:off x="47482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Traffic Safety</a:t>
            </a:r>
          </a:p>
        </p:txBody>
      </p:sp>
      <p:cxnSp>
        <p:nvCxnSpPr>
          <p:cNvPr id="7" name="Straight Connector 6"/>
          <p:cNvCxnSpPr/>
          <p:nvPr/>
        </p:nvCxnSpPr>
        <p:spPr>
          <a:xfrm>
            <a:off x="4800600"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43" name="Picture 3" descr="S:\Web_Redesign\Creative\Logos_artwork_web\top level logos\logo_ots.gif"/>
          <p:cNvPicPr>
            <a:picLocks noChangeAspect="1" noChangeArrowheads="1"/>
          </p:cNvPicPr>
          <p:nvPr/>
        </p:nvPicPr>
        <p:blipFill>
          <a:blip r:embed="rId4" cstate="screen"/>
          <a:srcRect/>
          <a:stretch>
            <a:fillRect/>
          </a:stretch>
        </p:blipFill>
        <p:spPr bwMode="auto">
          <a:xfrm>
            <a:off x="3200400" y="304800"/>
            <a:ext cx="1371600" cy="1043189"/>
          </a:xfrm>
          <a:prstGeom prst="rect">
            <a:avLst/>
          </a:prstGeom>
          <a:noFill/>
          <a:ln>
            <a:solidFill>
              <a:srgbClr val="013D73"/>
            </a:solidFill>
          </a:ln>
        </p:spPr>
      </p:pic>
      <p:pic>
        <p:nvPicPr>
          <p:cNvPr id="10" name="Picture 4" descr="H:\Logos\DPS\Web\DPS-Color-(122).png"/>
          <p:cNvPicPr>
            <a:picLocks noChangeAspect="1" noChangeArrowheads="1"/>
          </p:cNvPicPr>
          <p:nvPr/>
        </p:nvPicPr>
        <p:blipFill>
          <a:blip r:embed="rId5" cstate="screen"/>
          <a:srcRect/>
          <a:stretch>
            <a:fillRect/>
          </a:stretch>
        </p:blipFill>
        <p:spPr bwMode="auto">
          <a:xfrm>
            <a:off x="7724775" y="5486400"/>
            <a:ext cx="1114425" cy="1114425"/>
          </a:xfrm>
          <a:prstGeom prst="rect">
            <a:avLst/>
          </a:prstGeom>
          <a:noFill/>
        </p:spPr>
      </p:pic>
      <p:sp>
        <p:nvSpPr>
          <p:cNvPr id="11" name="Content Placeholder 2"/>
          <p:cNvSpPr txBox="1">
            <a:spLocks/>
          </p:cNvSpPr>
          <p:nvPr/>
        </p:nvSpPr>
        <p:spPr>
          <a:xfrm>
            <a:off x="3581400" y="2362200"/>
            <a:ext cx="4114800" cy="368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763">
              <a:buFont typeface="Arial" pitchFamily="34" charset="0"/>
              <a:buNone/>
              <a:defRPr/>
            </a:pPr>
            <a:r>
              <a:rPr lang="en-US" sz="2000" b="1" i="1" dirty="0" smtClean="0">
                <a:solidFill>
                  <a:srgbClr val="FFFFFF"/>
                </a:solidFill>
              </a:rPr>
              <a:t>Mission</a:t>
            </a:r>
          </a:p>
          <a:p>
            <a:pPr marL="400050" lvl="1" indent="4763">
              <a:lnSpc>
                <a:spcPct val="150000"/>
              </a:lnSpc>
              <a:buFont typeface="Arial" pitchFamily="34" charset="0"/>
              <a:buNone/>
              <a:defRPr/>
            </a:pPr>
            <a:r>
              <a:rPr lang="en-US" sz="1800" dirty="0">
                <a:solidFill>
                  <a:srgbClr val="FFFFFF"/>
                </a:solidFill>
              </a:rPr>
              <a:t>T</a:t>
            </a:r>
            <a:r>
              <a:rPr lang="en-US" sz="1800" dirty="0" smtClean="0">
                <a:solidFill>
                  <a:srgbClr val="FFFFFF"/>
                </a:solidFill>
              </a:rPr>
              <a:t>o </a:t>
            </a:r>
            <a:r>
              <a:rPr lang="en-US" sz="1800" dirty="0">
                <a:solidFill>
                  <a:srgbClr val="FFFFFF"/>
                </a:solidFill>
              </a:rPr>
              <a:t>prevent traffic deaths and serious injuries by changing human behavior in Minnesota through policy development and support, stakeholder engagement, program delivery, leadership, and research and evaluation.</a:t>
            </a:r>
            <a:endParaRPr lang="en-US" sz="2000" dirty="0" smtClean="0">
              <a:solidFill>
                <a:srgbClr val="FFFFFF"/>
              </a:solidFill>
            </a:endParaRPr>
          </a:p>
          <a:p>
            <a:pPr>
              <a:buFont typeface="Arial" pitchFamily="34" charset="0"/>
              <a:buNone/>
              <a:defRPr/>
            </a:pPr>
            <a:endParaRPr lang="en-US" sz="2000" dirty="0" smtClean="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8623137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par>
                                <p:cTn id="10" presetID="29" presetClass="entr" presetSubtype="0" fill="hold" nodeType="with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1000" fill="hold"/>
                                        <p:tgtEl>
                                          <p:spTgt spid="10243"/>
                                        </p:tgtEl>
                                        <p:attrNameLst>
                                          <p:attrName>ppt_x</p:attrName>
                                        </p:attrNameLst>
                                      </p:cBhvr>
                                      <p:tavLst>
                                        <p:tav tm="0">
                                          <p:val>
                                            <p:strVal val="#ppt_x-.2"/>
                                          </p:val>
                                        </p:tav>
                                        <p:tav tm="100000">
                                          <p:val>
                                            <p:strVal val="#ppt_x"/>
                                          </p:val>
                                        </p:tav>
                                      </p:tavLst>
                                    </p:anim>
                                    <p:anim calcmode="lin" valueType="num">
                                      <p:cBhvr>
                                        <p:cTn id="13" dur="1000" fill="hold"/>
                                        <p:tgtEl>
                                          <p:spTgt spid="1024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4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par>
                                <p:cTn id="20" presetID="2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Box 5"/>
          <p:cNvSpPr txBox="1"/>
          <p:nvPr/>
        </p:nvSpPr>
        <p:spPr>
          <a:xfrm>
            <a:off x="47472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7" name="TextBox 6"/>
          <p:cNvSpPr txBox="1"/>
          <p:nvPr/>
        </p:nvSpPr>
        <p:spPr>
          <a:xfrm>
            <a:off x="47482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Traffic Safety</a:t>
            </a:r>
          </a:p>
        </p:txBody>
      </p:sp>
      <p:cxnSp>
        <p:nvCxnSpPr>
          <p:cNvPr id="8" name="Straight Connector 7"/>
          <p:cNvCxnSpPr/>
          <p:nvPr/>
        </p:nvCxnSpPr>
        <p:spPr>
          <a:xfrm>
            <a:off x="4800600"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descr="S:\Web_Redesign\Creative\Logos_artwork_web\top level logos\logo_ots.gif"/>
          <p:cNvPicPr>
            <a:picLocks noChangeAspect="1" noChangeArrowheads="1"/>
          </p:cNvPicPr>
          <p:nvPr/>
        </p:nvPicPr>
        <p:blipFill>
          <a:blip r:embed="rId3" cstate="screen"/>
          <a:srcRect/>
          <a:stretch>
            <a:fillRect/>
          </a:stretch>
        </p:blipFill>
        <p:spPr bwMode="auto">
          <a:xfrm>
            <a:off x="3200400" y="304800"/>
            <a:ext cx="1371600" cy="1043189"/>
          </a:xfrm>
          <a:prstGeom prst="rect">
            <a:avLst/>
          </a:prstGeom>
          <a:noFill/>
          <a:ln>
            <a:solidFill>
              <a:srgbClr val="013D73"/>
            </a:solidFill>
          </a:ln>
        </p:spPr>
      </p:pic>
      <p:pic>
        <p:nvPicPr>
          <p:cNvPr id="10" name="Picture 4" descr="H:\Logos\DPS\Web\DPS-Color-(122).png"/>
          <p:cNvPicPr>
            <a:picLocks noChangeAspect="1" noChangeArrowheads="1"/>
          </p:cNvPicPr>
          <p:nvPr/>
        </p:nvPicPr>
        <p:blipFill>
          <a:blip r:embed="rId4" cstate="screen"/>
          <a:srcRect/>
          <a:stretch>
            <a:fillRect/>
          </a:stretch>
        </p:blipFill>
        <p:spPr bwMode="auto">
          <a:xfrm>
            <a:off x="7724775" y="5486400"/>
            <a:ext cx="1114425" cy="1114425"/>
          </a:xfrm>
          <a:prstGeom prst="rect">
            <a:avLst/>
          </a:prstGeom>
          <a:noFill/>
        </p:spPr>
      </p:pic>
      <p:pic>
        <p:nvPicPr>
          <p:cNvPr id="7170" name="Picture 2" descr="V:\Photos\OTS\Traffic\DSC_3813p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0"/>
            <a:ext cx="335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3581400" y="1600200"/>
            <a:ext cx="4724400" cy="2849563"/>
          </a:xfrm>
        </p:spPr>
        <p:txBody>
          <a:bodyPr>
            <a:noAutofit/>
          </a:bodyPr>
          <a:lstStyle/>
          <a:p>
            <a:pPr>
              <a:buFont typeface="Wingdings" pitchFamily="2" charset="2"/>
              <a:buNone/>
              <a:defRPr/>
            </a:pPr>
            <a:r>
              <a:rPr lang="en-US" sz="2000" b="1" dirty="0" smtClean="0">
                <a:effectLst>
                  <a:outerShdw blurRad="38100" dist="38100" dir="2700000" algn="tl">
                    <a:srgbClr val="000000">
                      <a:alpha val="43137"/>
                    </a:srgbClr>
                  </a:outerShdw>
                </a:effectLst>
              </a:rPr>
              <a:t>OTS Services</a:t>
            </a:r>
          </a:p>
          <a:p>
            <a:pPr>
              <a:defRPr/>
            </a:pPr>
            <a:r>
              <a:rPr lang="en-US" sz="1700" dirty="0"/>
              <a:t>Traffic Safety Outreach</a:t>
            </a:r>
          </a:p>
          <a:p>
            <a:pPr>
              <a:defRPr/>
            </a:pPr>
            <a:r>
              <a:rPr lang="en-US" sz="1700" dirty="0"/>
              <a:t>Impaired Driving Prevention</a:t>
            </a:r>
          </a:p>
          <a:p>
            <a:pPr>
              <a:defRPr/>
            </a:pPr>
            <a:r>
              <a:rPr lang="en-US" sz="1700" dirty="0"/>
              <a:t>Seat Belt Use</a:t>
            </a:r>
          </a:p>
          <a:p>
            <a:pPr>
              <a:defRPr/>
            </a:pPr>
            <a:r>
              <a:rPr lang="en-US" sz="1700" dirty="0"/>
              <a:t>Child Passenger Safety </a:t>
            </a:r>
          </a:p>
          <a:p>
            <a:pPr>
              <a:defRPr/>
            </a:pPr>
            <a:r>
              <a:rPr lang="en-US" sz="1700" dirty="0"/>
              <a:t>Traffic Records/Data Systems</a:t>
            </a:r>
          </a:p>
          <a:p>
            <a:pPr>
              <a:defRPr/>
            </a:pPr>
            <a:r>
              <a:rPr lang="en-US" sz="1700" dirty="0"/>
              <a:t>Safe Road Coalitions </a:t>
            </a:r>
          </a:p>
          <a:p>
            <a:pPr>
              <a:defRPr/>
            </a:pPr>
            <a:r>
              <a:rPr lang="en-US" sz="1700" dirty="0"/>
              <a:t>Motorcycle Safety</a:t>
            </a:r>
          </a:p>
          <a:p>
            <a:r>
              <a:rPr lang="en-US" sz="1700" dirty="0"/>
              <a:t>Teen Drivers</a:t>
            </a:r>
          </a:p>
          <a:p>
            <a:r>
              <a:rPr lang="en-US" sz="1700" dirty="0" smtClean="0"/>
              <a:t>Illegal/Unsafe Speed</a:t>
            </a:r>
          </a:p>
          <a:p>
            <a:r>
              <a:rPr lang="en-US" sz="1700" dirty="0" smtClean="0"/>
              <a:t>Distracted </a:t>
            </a:r>
            <a:r>
              <a:rPr lang="en-US" sz="1700" dirty="0"/>
              <a:t>Driving</a:t>
            </a:r>
          </a:p>
          <a:p>
            <a:r>
              <a:rPr lang="en-US" sz="1700" dirty="0"/>
              <a:t>Traffic Safety Research and Analysis</a:t>
            </a:r>
          </a:p>
          <a:p>
            <a:r>
              <a:rPr lang="en-US" sz="1700" dirty="0" smtClean="0"/>
              <a:t>Fatality </a:t>
            </a:r>
            <a:r>
              <a:rPr lang="en-US" sz="1700" dirty="0"/>
              <a:t>Analysis Records System</a:t>
            </a:r>
          </a:p>
          <a:p>
            <a:endParaRPr lang="en-US" sz="2000" dirty="0"/>
          </a:p>
        </p:txBody>
      </p:sp>
    </p:spTree>
    <p:extLst>
      <p:ext uri="{BB962C8B-B14F-4D97-AF65-F5344CB8AC3E}">
        <p14:creationId xmlns:p14="http://schemas.microsoft.com/office/powerpoint/2010/main" val="15600900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266" name="Picture 2" descr="H:\Photos\OTS\Stock\91550542.jpg"/>
          <p:cNvPicPr>
            <a:picLocks noChangeAspect="1" noChangeArrowheads="1"/>
          </p:cNvPicPr>
          <p:nvPr/>
        </p:nvPicPr>
        <p:blipFill>
          <a:blip r:embed="rId3" cstate="screen"/>
          <a:srcRect/>
          <a:stretch>
            <a:fillRect/>
          </a:stretch>
        </p:blipFill>
        <p:spPr bwMode="auto">
          <a:xfrm>
            <a:off x="0" y="0"/>
            <a:ext cx="2971800" cy="6858000"/>
          </a:xfrm>
          <a:prstGeom prst="rect">
            <a:avLst/>
          </a:prstGeom>
          <a:noFill/>
        </p:spPr>
      </p:pic>
      <p:sp>
        <p:nvSpPr>
          <p:cNvPr id="6" name="TextBox 5"/>
          <p:cNvSpPr txBox="1"/>
          <p:nvPr/>
        </p:nvSpPr>
        <p:spPr>
          <a:xfrm>
            <a:off x="47472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7" name="TextBox 6"/>
          <p:cNvSpPr txBox="1"/>
          <p:nvPr/>
        </p:nvSpPr>
        <p:spPr>
          <a:xfrm>
            <a:off x="47482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Traffic Safety</a:t>
            </a:r>
          </a:p>
        </p:txBody>
      </p:sp>
      <p:cxnSp>
        <p:nvCxnSpPr>
          <p:cNvPr id="8" name="Straight Connector 7"/>
          <p:cNvCxnSpPr/>
          <p:nvPr/>
        </p:nvCxnSpPr>
        <p:spPr>
          <a:xfrm>
            <a:off x="4800600"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descr="S:\Web_Redesign\Creative\Logos_artwork_web\top level logos\logo_ots.gif"/>
          <p:cNvPicPr>
            <a:picLocks noChangeAspect="1" noChangeArrowheads="1"/>
          </p:cNvPicPr>
          <p:nvPr/>
        </p:nvPicPr>
        <p:blipFill>
          <a:blip r:embed="rId4" cstate="screen"/>
          <a:srcRect/>
          <a:stretch>
            <a:fillRect/>
          </a:stretch>
        </p:blipFill>
        <p:spPr bwMode="auto">
          <a:xfrm>
            <a:off x="3200400" y="304800"/>
            <a:ext cx="1371600" cy="1043189"/>
          </a:xfrm>
          <a:prstGeom prst="rect">
            <a:avLst/>
          </a:prstGeom>
          <a:noFill/>
          <a:ln>
            <a:solidFill>
              <a:srgbClr val="013D73"/>
            </a:solidFill>
          </a:ln>
        </p:spPr>
      </p:pic>
      <p:pic>
        <p:nvPicPr>
          <p:cNvPr id="10" name="Picture 4" descr="H:\Logos\DPS\Web\DPS-Color-(122).png"/>
          <p:cNvPicPr>
            <a:picLocks noChangeAspect="1" noChangeArrowheads="1"/>
          </p:cNvPicPr>
          <p:nvPr/>
        </p:nvPicPr>
        <p:blipFill>
          <a:blip r:embed="rId5" cstate="screen"/>
          <a:srcRect/>
          <a:stretch>
            <a:fillRect/>
          </a:stretch>
        </p:blipFill>
        <p:spPr bwMode="auto">
          <a:xfrm>
            <a:off x="7724775" y="5486400"/>
            <a:ext cx="1114425" cy="1114425"/>
          </a:xfrm>
          <a:prstGeom prst="rect">
            <a:avLst/>
          </a:prstGeom>
          <a:noFill/>
        </p:spPr>
      </p:pic>
      <p:sp>
        <p:nvSpPr>
          <p:cNvPr id="11" name="Content Placeholder 2"/>
          <p:cNvSpPr>
            <a:spLocks noGrp="1"/>
          </p:cNvSpPr>
          <p:nvPr>
            <p:ph idx="1"/>
          </p:nvPr>
        </p:nvSpPr>
        <p:spPr>
          <a:xfrm>
            <a:off x="3276600" y="1600200"/>
            <a:ext cx="5105400" cy="2849563"/>
          </a:xfrm>
        </p:spPr>
        <p:txBody>
          <a:bodyPr>
            <a:noAutofit/>
          </a:bodyPr>
          <a:lstStyle/>
          <a:p>
            <a:pPr>
              <a:lnSpc>
                <a:spcPct val="150000"/>
              </a:lnSpc>
              <a:buFont typeface="Wingdings" pitchFamily="2" charset="2"/>
              <a:buChar char="Ø"/>
              <a:defRPr/>
            </a:pPr>
            <a:endParaRPr lang="en-US" sz="1800" dirty="0" smtClean="0"/>
          </a:p>
          <a:p>
            <a:pPr>
              <a:buFont typeface="Wingdings" pitchFamily="2" charset="2"/>
              <a:buChar char="Ø"/>
              <a:defRPr/>
            </a:pPr>
            <a:r>
              <a:rPr lang="en-US" sz="1800" dirty="0" smtClean="0"/>
              <a:t>OTS receives an annual appropriation from the General Fund of $470,000.</a:t>
            </a:r>
          </a:p>
          <a:p>
            <a:pPr>
              <a:buFont typeface="Wingdings" pitchFamily="2" charset="2"/>
              <a:buChar char="Ø"/>
              <a:defRPr/>
            </a:pPr>
            <a:endParaRPr lang="en-US" sz="1800" dirty="0" smtClean="0"/>
          </a:p>
          <a:p>
            <a:pPr>
              <a:buFont typeface="Wingdings" pitchFamily="2" charset="2"/>
              <a:buChar char="Ø"/>
              <a:defRPr/>
            </a:pPr>
            <a:r>
              <a:rPr lang="en-US" sz="1800" dirty="0" smtClean="0"/>
              <a:t>OTS </a:t>
            </a:r>
            <a:r>
              <a:rPr lang="en-US" sz="1800" dirty="0"/>
              <a:t>receives an annual </a:t>
            </a:r>
            <a:r>
              <a:rPr lang="en-US" sz="1800" dirty="0" smtClean="0"/>
              <a:t>appropriation </a:t>
            </a:r>
            <a:r>
              <a:rPr lang="en-US" sz="1800" dirty="0"/>
              <a:t>from the Trunk Highway Fund of $</a:t>
            </a:r>
            <a:r>
              <a:rPr lang="en-US" sz="1800" dirty="0" smtClean="0"/>
              <a:t>493,000 </a:t>
            </a:r>
            <a:r>
              <a:rPr lang="en-US" sz="1800" dirty="0"/>
              <a:t>-  a required match which allows OTS to secure federal funds, grants, and one-time monies that annually amount to </a:t>
            </a:r>
            <a:r>
              <a:rPr lang="en-US" sz="1800" dirty="0" smtClean="0"/>
              <a:t>approximately  $32.8 million.</a:t>
            </a:r>
            <a:endParaRPr lang="en-US" sz="1800" dirty="0"/>
          </a:p>
          <a:p>
            <a:endParaRPr lang="en-US" sz="2000" dirty="0"/>
          </a:p>
        </p:txBody>
      </p:sp>
    </p:spTree>
    <p:extLst>
      <p:ext uri="{BB962C8B-B14F-4D97-AF65-F5344CB8AC3E}">
        <p14:creationId xmlns:p14="http://schemas.microsoft.com/office/powerpoint/2010/main" val="39431715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0" y="2362201"/>
            <a:ext cx="9372600" cy="1142999"/>
          </a:xfrm>
        </p:spPr>
        <p:txBody>
          <a:bodyPr>
            <a:noAutofit/>
          </a:bodyPr>
          <a:lstStyle/>
          <a:p>
            <a:r>
              <a:rPr lang="en-US" sz="5500" dirty="0" smtClean="0">
                <a:solidFill>
                  <a:srgbClr val="01305B"/>
                </a:solidFill>
              </a:rPr>
              <a:t>Driver and Vehicle Services</a:t>
            </a:r>
            <a:endParaRPr lang="en-US" sz="5500" dirty="0">
              <a:solidFill>
                <a:srgbClr val="01305B"/>
              </a:solidFill>
            </a:endParaRPr>
          </a:p>
        </p:txBody>
      </p:sp>
      <p:cxnSp>
        <p:nvCxnSpPr>
          <p:cNvPr id="10" name="Straight Connector 9"/>
          <p:cNvCxnSpPr/>
          <p:nvPr/>
        </p:nvCxnSpPr>
        <p:spPr>
          <a:xfrm>
            <a:off x="1524000" y="39624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40386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31270982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28600"/>
            <a:ext cx="830580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146" name="Picture 2" descr="S:\Web_Redesign\Creative\DVS\95843265.jpg"/>
          <p:cNvPicPr>
            <a:picLocks noChangeAspect="1" noChangeArrowheads="1"/>
          </p:cNvPicPr>
          <p:nvPr/>
        </p:nvPicPr>
        <p:blipFill>
          <a:blip r:embed="rId3" cstate="screen"/>
          <a:srcRect/>
          <a:stretch>
            <a:fillRect/>
          </a:stretch>
        </p:blipFill>
        <p:spPr bwMode="auto">
          <a:xfrm>
            <a:off x="-228600" y="-152400"/>
            <a:ext cx="3276600" cy="7010400"/>
          </a:xfrm>
          <a:prstGeom prst="rect">
            <a:avLst/>
          </a:prstGeom>
          <a:noFill/>
        </p:spPr>
      </p:pic>
      <p:pic>
        <p:nvPicPr>
          <p:cNvPr id="6147" name="Picture 3"/>
          <p:cNvPicPr>
            <a:picLocks noChangeAspect="1" noChangeArrowheads="1"/>
          </p:cNvPicPr>
          <p:nvPr/>
        </p:nvPicPr>
        <p:blipFill>
          <a:blip r:embed="rId4" cstate="screen"/>
          <a:srcRect/>
          <a:stretch>
            <a:fillRect/>
          </a:stretch>
        </p:blipFill>
        <p:spPr bwMode="auto">
          <a:xfrm>
            <a:off x="3124200" y="503766"/>
            <a:ext cx="2133600" cy="563034"/>
          </a:xfrm>
          <a:prstGeom prst="rect">
            <a:avLst/>
          </a:prstGeom>
          <a:noFill/>
          <a:ln w="9525">
            <a:noFill/>
            <a:miter lim="800000"/>
            <a:headEnd/>
            <a:tailEnd/>
          </a:ln>
          <a:effectLst/>
        </p:spPr>
      </p:pic>
      <p:sp>
        <p:nvSpPr>
          <p:cNvPr id="8" name="TextBox 7"/>
          <p:cNvSpPr txBox="1"/>
          <p:nvPr/>
        </p:nvSpPr>
        <p:spPr>
          <a:xfrm>
            <a:off x="5281623" y="457200"/>
            <a:ext cx="3557577" cy="61555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Driver and Vehicle Services</a:t>
            </a:r>
          </a:p>
          <a:p>
            <a:endParaRPr lang="en-US" sz="1700" dirty="0">
              <a:solidFill>
                <a:srgbClr val="01305B"/>
              </a:solidFill>
              <a:latin typeface="Tahoma" pitchFamily="34" charset="0"/>
              <a:cs typeface="Tahoma" pitchFamily="34" charset="0"/>
            </a:endParaRPr>
          </a:p>
        </p:txBody>
      </p:sp>
      <p:sp>
        <p:nvSpPr>
          <p:cNvPr id="9" name="TextBox 8"/>
          <p:cNvSpPr txBox="1"/>
          <p:nvPr/>
        </p:nvSpPr>
        <p:spPr>
          <a:xfrm>
            <a:off x="5281623" y="82578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cxnSp>
        <p:nvCxnSpPr>
          <p:cNvPr id="10" name="Straight Connector 9"/>
          <p:cNvCxnSpPr/>
          <p:nvPr/>
        </p:nvCxnSpPr>
        <p:spPr>
          <a:xfrm>
            <a:off x="5357823" y="84415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descr="H:\Logos\DPS\Web\DPS-Color-(122).png"/>
          <p:cNvPicPr>
            <a:picLocks noChangeAspect="1" noChangeArrowheads="1"/>
          </p:cNvPicPr>
          <p:nvPr/>
        </p:nvPicPr>
        <p:blipFill>
          <a:blip r:embed="rId5" cstate="screen"/>
          <a:srcRect/>
          <a:stretch>
            <a:fillRect/>
          </a:stretch>
        </p:blipFill>
        <p:spPr bwMode="auto">
          <a:xfrm>
            <a:off x="7724775" y="5486400"/>
            <a:ext cx="1114425" cy="1114425"/>
          </a:xfrm>
          <a:prstGeom prst="rect">
            <a:avLst/>
          </a:prstGeom>
          <a:noFill/>
        </p:spPr>
      </p:pic>
      <p:sp>
        <p:nvSpPr>
          <p:cNvPr id="12" name="Content Placeholder 2"/>
          <p:cNvSpPr>
            <a:spLocks noGrp="1"/>
          </p:cNvSpPr>
          <p:nvPr>
            <p:ph idx="1"/>
          </p:nvPr>
        </p:nvSpPr>
        <p:spPr>
          <a:xfrm>
            <a:off x="3581400" y="2362200"/>
            <a:ext cx="4114800" cy="3681412"/>
          </a:xfrm>
        </p:spPr>
        <p:txBody>
          <a:bodyPr>
            <a:normAutofit lnSpcReduction="10000"/>
          </a:bodyPr>
          <a:lstStyle/>
          <a:p>
            <a:pPr marL="0" indent="4763">
              <a:buNone/>
              <a:defRPr/>
            </a:pPr>
            <a:r>
              <a:rPr lang="en-US" sz="2000" b="1" i="1" dirty="0" smtClean="0"/>
              <a:t>Mission</a:t>
            </a:r>
          </a:p>
          <a:p>
            <a:pPr marL="400050" lvl="1" indent="4763">
              <a:lnSpc>
                <a:spcPct val="150000"/>
              </a:lnSpc>
              <a:buNone/>
              <a:defRPr/>
            </a:pPr>
            <a:r>
              <a:rPr lang="en-US" sz="1800" dirty="0"/>
              <a:t>Committed to providing FAST (fair, accurate, secure, timely) service through effective service options, accurate collection of data, fraud prevention, efficient collection of state revenue, and quality information and technical support for staff and business partners.</a:t>
            </a:r>
          </a:p>
          <a:p>
            <a:pPr>
              <a:buNone/>
              <a:defRPr/>
            </a:pPr>
            <a:endParaRPr lang="en-US" sz="2000" dirty="0" smtClean="0"/>
          </a:p>
          <a:p>
            <a:pPr>
              <a:buNone/>
              <a:defRPr/>
            </a:pPr>
            <a:endParaRPr lang="en-US" sz="2000" dirty="0" smtClean="0"/>
          </a:p>
          <a:p>
            <a:endParaRPr lang="en-US" sz="2000" dirty="0"/>
          </a:p>
        </p:txBody>
      </p:sp>
    </p:spTree>
    <p:extLst>
      <p:ext uri="{BB962C8B-B14F-4D97-AF65-F5344CB8AC3E}">
        <p14:creationId xmlns:p14="http://schemas.microsoft.com/office/powerpoint/2010/main" val="6333841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ppt_x</p:attrName>
                                        </p:attrNameLst>
                                      </p:cBhvr>
                                      <p:tavLst>
                                        <p:tav tm="0">
                                          <p:val>
                                            <p:strVal val="#ppt_x-.2"/>
                                          </p:val>
                                        </p:tav>
                                        <p:tav tm="100000">
                                          <p:val>
                                            <p:strVal val="#ppt_x"/>
                                          </p:val>
                                        </p:tav>
                                      </p:tavLst>
                                    </p:anim>
                                    <p:anim calcmode="lin" valueType="num">
                                      <p:cBhvr>
                                        <p:cTn id="8" dur="1000" fill="hold"/>
                                        <p:tgtEl>
                                          <p:spTgt spid="61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par>
                                <p:cTn id="30" presetID="29" presetClass="entr" presetSubtype="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 calcmode="lin" valueType="num">
                                      <p:cBhvr>
                                        <p:cTn id="32" dur="1000" fill="hold"/>
                                        <p:tgtEl>
                                          <p:spTgt spid="6146"/>
                                        </p:tgtEl>
                                        <p:attrNameLst>
                                          <p:attrName>ppt_x</p:attrName>
                                        </p:attrNameLst>
                                      </p:cBhvr>
                                      <p:tavLst>
                                        <p:tav tm="0">
                                          <p:val>
                                            <p:strVal val="#ppt_x-.2"/>
                                          </p:val>
                                        </p:tav>
                                        <p:tav tm="100000">
                                          <p:val>
                                            <p:strVal val="#ppt_x"/>
                                          </p:val>
                                        </p:tav>
                                      </p:tavLst>
                                    </p:anim>
                                    <p:anim calcmode="lin" valueType="num">
                                      <p:cBhvr>
                                        <p:cTn id="33"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146"/>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830580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3"/>
          <p:cNvPicPr>
            <a:picLocks noChangeAspect="1" noChangeArrowheads="1"/>
          </p:cNvPicPr>
          <p:nvPr/>
        </p:nvPicPr>
        <p:blipFill>
          <a:blip r:embed="rId3" cstate="screen"/>
          <a:srcRect/>
          <a:stretch>
            <a:fillRect/>
          </a:stretch>
        </p:blipFill>
        <p:spPr bwMode="auto">
          <a:xfrm>
            <a:off x="3176340" y="457200"/>
            <a:ext cx="2310060" cy="609600"/>
          </a:xfrm>
          <a:prstGeom prst="rect">
            <a:avLst/>
          </a:prstGeom>
          <a:noFill/>
          <a:ln w="9525">
            <a:noFill/>
            <a:miter lim="800000"/>
            <a:headEnd/>
            <a:tailEnd/>
          </a:ln>
          <a:effectLst/>
        </p:spPr>
      </p:pic>
      <p:sp>
        <p:nvSpPr>
          <p:cNvPr id="8" name="TextBox 7"/>
          <p:cNvSpPr txBox="1"/>
          <p:nvPr/>
        </p:nvSpPr>
        <p:spPr>
          <a:xfrm>
            <a:off x="5586423" y="82578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cxnSp>
        <p:nvCxnSpPr>
          <p:cNvPr id="9" name="Straight Connector 8"/>
          <p:cNvCxnSpPr/>
          <p:nvPr/>
        </p:nvCxnSpPr>
        <p:spPr>
          <a:xfrm>
            <a:off x="5662623" y="84415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6423" y="457201"/>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Driver and Vehicle Services</a:t>
            </a:r>
          </a:p>
        </p:txBody>
      </p: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591175"/>
            <a:ext cx="1114425" cy="1114425"/>
          </a:xfrm>
          <a:prstGeom prst="rect">
            <a:avLst/>
          </a:prstGeom>
          <a:noFill/>
        </p:spPr>
      </p:pic>
      <p:pic>
        <p:nvPicPr>
          <p:cNvPr id="6149" name="Picture 5" descr="V:\Photos\DVS\DVS Photos\DVS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537" r="5342"/>
          <a:stretch/>
        </p:blipFill>
        <p:spPr bwMode="auto">
          <a:xfrm>
            <a:off x="-152400" y="228600"/>
            <a:ext cx="3328740" cy="662940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a:spLocks noGrp="1"/>
          </p:cNvSpPr>
          <p:nvPr>
            <p:ph idx="1"/>
          </p:nvPr>
        </p:nvSpPr>
        <p:spPr>
          <a:xfrm>
            <a:off x="3581400" y="1600200"/>
            <a:ext cx="5105400" cy="2849563"/>
          </a:xfrm>
        </p:spPr>
        <p:txBody>
          <a:bodyPr>
            <a:noAutofit/>
          </a:bodyPr>
          <a:lstStyle/>
          <a:p>
            <a:pPr>
              <a:buFont typeface="Wingdings" pitchFamily="2" charset="2"/>
              <a:buNone/>
              <a:defRPr/>
            </a:pPr>
            <a:r>
              <a:rPr lang="en-US" sz="2400" b="1" dirty="0">
                <a:effectLst>
                  <a:outerShdw blurRad="38100" dist="38100" dir="2700000" algn="tl">
                    <a:srgbClr val="000000">
                      <a:alpha val="43137"/>
                    </a:srgbClr>
                  </a:outerShdw>
                </a:effectLst>
              </a:rPr>
              <a:t>DVS Services</a:t>
            </a:r>
          </a:p>
          <a:p>
            <a:pPr>
              <a:defRPr/>
            </a:pPr>
            <a:r>
              <a:rPr lang="en-US" sz="2000" dirty="0"/>
              <a:t>Title and Registration</a:t>
            </a:r>
          </a:p>
          <a:p>
            <a:pPr>
              <a:defRPr/>
            </a:pPr>
            <a:r>
              <a:rPr lang="en-US" sz="2000" dirty="0"/>
              <a:t>Driver License issuing</a:t>
            </a:r>
          </a:p>
          <a:p>
            <a:pPr>
              <a:defRPr/>
            </a:pPr>
            <a:r>
              <a:rPr lang="en-US" sz="2000" dirty="0"/>
              <a:t>Driver Examinations</a:t>
            </a:r>
          </a:p>
          <a:p>
            <a:pPr>
              <a:defRPr/>
            </a:pPr>
            <a:r>
              <a:rPr lang="en-US" sz="2000" dirty="0"/>
              <a:t>Driver Compliance</a:t>
            </a:r>
          </a:p>
          <a:p>
            <a:pPr>
              <a:defRPr/>
            </a:pPr>
            <a:r>
              <a:rPr lang="en-US" sz="2000" dirty="0"/>
              <a:t>Interstate Trucking and Registration</a:t>
            </a:r>
          </a:p>
          <a:p>
            <a:pPr>
              <a:defRPr/>
            </a:pPr>
            <a:r>
              <a:rPr lang="en-US" sz="2000" dirty="0"/>
              <a:t>Auto Dealer Licensing and Inspection</a:t>
            </a:r>
          </a:p>
          <a:p>
            <a:pPr>
              <a:defRPr/>
            </a:pPr>
            <a:r>
              <a:rPr lang="en-US" sz="2000" dirty="0"/>
              <a:t>Public Information Center</a:t>
            </a:r>
          </a:p>
          <a:p>
            <a:endParaRPr lang="en-US" sz="2000" dirty="0"/>
          </a:p>
        </p:txBody>
      </p:sp>
    </p:spTree>
    <p:extLst>
      <p:ext uri="{BB962C8B-B14F-4D97-AF65-F5344CB8AC3E}">
        <p14:creationId xmlns:p14="http://schemas.microsoft.com/office/powerpoint/2010/main" val="39074206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830580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3"/>
          <p:cNvPicPr>
            <a:picLocks noChangeAspect="1" noChangeArrowheads="1"/>
          </p:cNvPicPr>
          <p:nvPr/>
        </p:nvPicPr>
        <p:blipFill>
          <a:blip r:embed="rId3" cstate="screen"/>
          <a:srcRect/>
          <a:stretch>
            <a:fillRect/>
          </a:stretch>
        </p:blipFill>
        <p:spPr bwMode="auto">
          <a:xfrm>
            <a:off x="3176340" y="457200"/>
            <a:ext cx="2310060" cy="609600"/>
          </a:xfrm>
          <a:prstGeom prst="rect">
            <a:avLst/>
          </a:prstGeom>
          <a:noFill/>
          <a:ln w="9525">
            <a:noFill/>
            <a:miter lim="800000"/>
            <a:headEnd/>
            <a:tailEnd/>
          </a:ln>
          <a:effectLst/>
        </p:spPr>
      </p:pic>
      <p:sp>
        <p:nvSpPr>
          <p:cNvPr id="8" name="TextBox 7"/>
          <p:cNvSpPr txBox="1"/>
          <p:nvPr/>
        </p:nvSpPr>
        <p:spPr>
          <a:xfrm>
            <a:off x="5586423" y="82578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cxnSp>
        <p:nvCxnSpPr>
          <p:cNvPr id="9" name="Straight Connector 8"/>
          <p:cNvCxnSpPr/>
          <p:nvPr/>
        </p:nvCxnSpPr>
        <p:spPr>
          <a:xfrm>
            <a:off x="5662623" y="84415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6423" y="457201"/>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Driver and Vehicle Services</a:t>
            </a:r>
          </a:p>
        </p:txBody>
      </p: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591175"/>
            <a:ext cx="1114425" cy="1114425"/>
          </a:xfrm>
          <a:prstGeom prst="rect">
            <a:avLst/>
          </a:prstGeom>
          <a:noFill/>
        </p:spPr>
      </p:pic>
      <p:pic>
        <p:nvPicPr>
          <p:cNvPr id="5123" name="Picture 3" descr="V:\Photos\DVS\Photo Shoot\895039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9718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3276600" y="1600200"/>
            <a:ext cx="5105400" cy="2849563"/>
          </a:xfrm>
        </p:spPr>
        <p:txBody>
          <a:bodyPr>
            <a:noAutofit/>
          </a:bodyPr>
          <a:lstStyle/>
          <a:p>
            <a:pPr>
              <a:buFont typeface="Wingdings" pitchFamily="2" charset="2"/>
              <a:buChar char="Ø"/>
              <a:defRPr/>
            </a:pPr>
            <a:r>
              <a:rPr lang="en-US" sz="1800" dirty="0" smtClean="0"/>
              <a:t>DVS has 493 </a:t>
            </a:r>
            <a:r>
              <a:rPr lang="en-US" sz="1800" dirty="0"/>
              <a:t>employees working in 95 locations throughout the state.</a:t>
            </a:r>
          </a:p>
          <a:p>
            <a:pPr>
              <a:buFont typeface="Wingdings" pitchFamily="2" charset="2"/>
              <a:buChar char="Ø"/>
              <a:defRPr/>
            </a:pPr>
            <a:endParaRPr lang="en-US" sz="1800" dirty="0"/>
          </a:p>
          <a:p>
            <a:pPr>
              <a:buFont typeface="Wingdings" pitchFamily="2" charset="2"/>
              <a:buChar char="Ø"/>
              <a:defRPr/>
            </a:pPr>
            <a:r>
              <a:rPr lang="en-US" sz="1800" dirty="0" smtClean="0"/>
              <a:t>DVS </a:t>
            </a:r>
            <a:r>
              <a:rPr lang="en-US" sz="1800" dirty="0"/>
              <a:t>receives an annual appropriation of approximately </a:t>
            </a:r>
            <a:r>
              <a:rPr lang="en-US" sz="1800" dirty="0" smtClean="0"/>
              <a:t>$75 million from the </a:t>
            </a:r>
            <a:r>
              <a:rPr lang="en-US" sz="1800" dirty="0"/>
              <a:t>Special Revenue Fund and the Highway User Tax Distribution </a:t>
            </a:r>
            <a:r>
              <a:rPr lang="en-US" sz="1800" dirty="0" smtClean="0"/>
              <a:t>Fund.</a:t>
            </a:r>
          </a:p>
          <a:p>
            <a:pPr>
              <a:buFont typeface="Wingdings" pitchFamily="2" charset="2"/>
              <a:buChar char="Ø"/>
              <a:defRPr/>
            </a:pPr>
            <a:endParaRPr lang="en-US" sz="1800" dirty="0"/>
          </a:p>
          <a:p>
            <a:pPr>
              <a:buFont typeface="Wingdings" pitchFamily="2" charset="2"/>
              <a:buChar char="Ø"/>
              <a:defRPr/>
            </a:pPr>
            <a:r>
              <a:rPr lang="en-US" sz="1800" dirty="0" smtClean="0"/>
              <a:t>DVS collects more than $1.4 billion in state </a:t>
            </a:r>
            <a:r>
              <a:rPr lang="en-US" sz="1800" dirty="0"/>
              <a:t>revenue </a:t>
            </a:r>
            <a:r>
              <a:rPr lang="en-US" sz="1800" dirty="0" smtClean="0"/>
              <a:t>annually.</a:t>
            </a:r>
            <a:endParaRPr lang="en-US" sz="1800" dirty="0"/>
          </a:p>
          <a:p>
            <a:pPr>
              <a:buFont typeface="Wingdings" pitchFamily="2" charset="2"/>
              <a:buChar char="Ø"/>
              <a:defRPr/>
            </a:pPr>
            <a:endParaRPr lang="en-US" sz="1800" dirty="0"/>
          </a:p>
          <a:p>
            <a:pPr marL="0" indent="0">
              <a:buNone/>
              <a:defRPr/>
            </a:pPr>
            <a:endParaRPr lang="en-US" sz="1800" dirty="0"/>
          </a:p>
        </p:txBody>
      </p:sp>
    </p:spTree>
    <p:extLst>
      <p:ext uri="{BB962C8B-B14F-4D97-AF65-F5344CB8AC3E}">
        <p14:creationId xmlns:p14="http://schemas.microsoft.com/office/powerpoint/2010/main" val="10647453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1905000" y="2362200"/>
            <a:ext cx="5562600" cy="1142999"/>
          </a:xfrm>
        </p:spPr>
        <p:txBody>
          <a:bodyPr>
            <a:noAutofit/>
          </a:bodyPr>
          <a:lstStyle/>
          <a:p>
            <a:r>
              <a:rPr lang="en-US" sz="5500" dirty="0" smtClean="0">
                <a:solidFill>
                  <a:srgbClr val="01305B"/>
                </a:solidFill>
              </a:rPr>
              <a:t>Office of Pipeline Safety</a:t>
            </a:r>
            <a:endParaRPr lang="en-US" sz="5500" dirty="0">
              <a:solidFill>
                <a:srgbClr val="01305B"/>
              </a:solidFill>
            </a:endParaRPr>
          </a:p>
        </p:txBody>
      </p:sp>
      <p:cxnSp>
        <p:nvCxnSpPr>
          <p:cNvPr id="10" name="Straight Connector 9"/>
          <p:cNvCxnSpPr/>
          <p:nvPr/>
        </p:nvCxnSpPr>
        <p:spPr>
          <a:xfrm>
            <a:off x="1524000" y="39624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40386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35775970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194" name="Picture 2" descr="H:\Photos\OPS\Sean\091016 058.jpg"/>
          <p:cNvPicPr>
            <a:picLocks noChangeAspect="1" noChangeArrowheads="1"/>
          </p:cNvPicPr>
          <p:nvPr/>
        </p:nvPicPr>
        <p:blipFill>
          <a:blip r:embed="rId3" cstate="screen"/>
          <a:srcRect/>
          <a:stretch>
            <a:fillRect/>
          </a:stretch>
        </p:blipFill>
        <p:spPr bwMode="auto">
          <a:xfrm>
            <a:off x="6019800" y="0"/>
            <a:ext cx="3124200" cy="6858000"/>
          </a:xfrm>
          <a:prstGeom prst="rect">
            <a:avLst/>
          </a:prstGeom>
          <a:noFill/>
        </p:spPr>
      </p:pic>
      <p:sp>
        <p:nvSpPr>
          <p:cNvPr id="7" name="TextBox 6"/>
          <p:cNvSpPr txBox="1"/>
          <p:nvPr/>
        </p:nvSpPr>
        <p:spPr>
          <a:xfrm>
            <a:off x="1676400"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8" name="TextBox 7"/>
          <p:cNvSpPr txBox="1"/>
          <p:nvPr/>
        </p:nvSpPr>
        <p:spPr>
          <a:xfrm>
            <a:off x="1677374"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Pipeline Safety</a:t>
            </a:r>
          </a:p>
        </p:txBody>
      </p:sp>
      <p:cxnSp>
        <p:nvCxnSpPr>
          <p:cNvPr id="9" name="Straight Connector 8"/>
          <p:cNvCxnSpPr/>
          <p:nvPr/>
        </p:nvCxnSpPr>
        <p:spPr>
          <a:xfrm>
            <a:off x="1729751"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95" name="Picture 3" descr="H:\Logos\OPS\Pipeline-Logo-(clr).png"/>
          <p:cNvPicPr>
            <a:picLocks noChangeAspect="1" noChangeArrowheads="1"/>
          </p:cNvPicPr>
          <p:nvPr/>
        </p:nvPicPr>
        <p:blipFill>
          <a:blip r:embed="rId4" cstate="screen"/>
          <a:srcRect/>
          <a:stretch>
            <a:fillRect/>
          </a:stretch>
        </p:blipFill>
        <p:spPr bwMode="auto">
          <a:xfrm>
            <a:off x="533400" y="304800"/>
            <a:ext cx="914400" cy="1092200"/>
          </a:xfrm>
          <a:prstGeom prst="rect">
            <a:avLst/>
          </a:prstGeom>
          <a:noFill/>
        </p:spPr>
      </p:pic>
      <p:pic>
        <p:nvPicPr>
          <p:cNvPr id="10" name="Picture 4" descr="H:\Logos\DPS\Web\DPS-Color-(122).png"/>
          <p:cNvPicPr>
            <a:picLocks noChangeAspect="1" noChangeArrowheads="1"/>
          </p:cNvPicPr>
          <p:nvPr/>
        </p:nvPicPr>
        <p:blipFill>
          <a:blip r:embed="rId5" cstate="screen"/>
          <a:srcRect/>
          <a:stretch>
            <a:fillRect/>
          </a:stretch>
        </p:blipFill>
        <p:spPr bwMode="auto">
          <a:xfrm>
            <a:off x="4419600" y="5486400"/>
            <a:ext cx="1114425" cy="1114425"/>
          </a:xfrm>
          <a:prstGeom prst="rect">
            <a:avLst/>
          </a:prstGeom>
          <a:noFill/>
        </p:spPr>
      </p:pic>
      <p:sp>
        <p:nvSpPr>
          <p:cNvPr id="11" name="Content Placeholder 2"/>
          <p:cNvSpPr txBox="1">
            <a:spLocks/>
          </p:cNvSpPr>
          <p:nvPr/>
        </p:nvSpPr>
        <p:spPr>
          <a:xfrm>
            <a:off x="609600" y="2362200"/>
            <a:ext cx="4114800" cy="368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763">
              <a:buFont typeface="Arial" pitchFamily="34" charset="0"/>
              <a:buNone/>
              <a:defRPr/>
            </a:pPr>
            <a:r>
              <a:rPr lang="en-US" sz="2000" b="1" i="1" dirty="0" smtClean="0">
                <a:solidFill>
                  <a:srgbClr val="FFFFFF"/>
                </a:solidFill>
              </a:rPr>
              <a:t>Mission</a:t>
            </a:r>
          </a:p>
          <a:p>
            <a:pPr marL="400050" lvl="1" indent="4763">
              <a:lnSpc>
                <a:spcPct val="150000"/>
              </a:lnSpc>
              <a:buFont typeface="Arial" pitchFamily="34" charset="0"/>
              <a:buNone/>
              <a:defRPr/>
            </a:pPr>
            <a:r>
              <a:rPr lang="en-US" sz="1800" dirty="0" smtClean="0">
                <a:solidFill>
                  <a:srgbClr val="FFFFFF"/>
                </a:solidFill>
              </a:rPr>
              <a:t>To </a:t>
            </a:r>
            <a:r>
              <a:rPr lang="en-US" sz="1800" dirty="0">
                <a:solidFill>
                  <a:srgbClr val="FFFFFF"/>
                </a:solidFill>
              </a:rPr>
              <a:t>protect lives, property, and the environment through the implementation of a program of gas and hazardous liquid pipeline inspections, enforcement, accident and incident investigations, and education.</a:t>
            </a:r>
          </a:p>
          <a:p>
            <a:pPr>
              <a:buFont typeface="Arial" pitchFamily="34" charset="0"/>
              <a:buNone/>
              <a:defRPr/>
            </a:pPr>
            <a:endParaRPr lang="en-US" sz="2000" dirty="0" smtClean="0">
              <a:solidFill>
                <a:srgbClr val="FFFFFF"/>
              </a:solidFill>
            </a:endParaRPr>
          </a:p>
          <a:p>
            <a:pPr>
              <a:buFont typeface="Arial" pitchFamily="34" charset="0"/>
              <a:buNone/>
              <a:defRPr/>
            </a:pPr>
            <a:endParaRPr lang="en-US" sz="2000" dirty="0" smtClean="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3060009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ppt_x</p:attrName>
                                        </p:attrNameLst>
                                      </p:cBhvr>
                                      <p:tavLst>
                                        <p:tav tm="0">
                                          <p:val>
                                            <p:strVal val="#ppt_x-.2"/>
                                          </p:val>
                                        </p:tav>
                                        <p:tav tm="100000">
                                          <p:val>
                                            <p:strVal val="#ppt_x"/>
                                          </p:val>
                                        </p:tav>
                                      </p:tavLst>
                                    </p:anim>
                                    <p:anim calcmode="lin" valueType="num">
                                      <p:cBhvr>
                                        <p:cTn id="8" dur="1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5"/>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par>
                                <p:cTn id="30" presetID="29" presetClass="entr" presetSubtype="0" fill="hold" nodeType="withEffect">
                                  <p:stCondLst>
                                    <p:cond delay="0"/>
                                  </p:stCondLst>
                                  <p:childTnLst>
                                    <p:set>
                                      <p:cBhvr>
                                        <p:cTn id="31" dur="1" fill="hold">
                                          <p:stCondLst>
                                            <p:cond delay="0"/>
                                          </p:stCondLst>
                                        </p:cTn>
                                        <p:tgtEl>
                                          <p:spTgt spid="8194"/>
                                        </p:tgtEl>
                                        <p:attrNameLst>
                                          <p:attrName>style.visibility</p:attrName>
                                        </p:attrNameLst>
                                      </p:cBhvr>
                                      <p:to>
                                        <p:strVal val="visible"/>
                                      </p:to>
                                    </p:set>
                                    <p:anim calcmode="lin" valueType="num">
                                      <p:cBhvr>
                                        <p:cTn id="32" dur="1000" fill="hold"/>
                                        <p:tgtEl>
                                          <p:spTgt spid="8194"/>
                                        </p:tgtEl>
                                        <p:attrNameLst>
                                          <p:attrName>ppt_x</p:attrName>
                                        </p:attrNameLst>
                                      </p:cBhvr>
                                      <p:tavLst>
                                        <p:tav tm="0">
                                          <p:val>
                                            <p:strVal val="#ppt_x-.2"/>
                                          </p:val>
                                        </p:tav>
                                        <p:tav tm="100000">
                                          <p:val>
                                            <p:strVal val="#ppt_x"/>
                                          </p:val>
                                        </p:tav>
                                      </p:tavLst>
                                    </p:anim>
                                    <p:anim calcmode="lin" valueType="num">
                                      <p:cBhvr>
                                        <p:cTn id="33"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194"/>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838200"/>
          </a:xfrm>
        </p:spPr>
        <p:txBody>
          <a:bodyPr>
            <a:normAutofit fontScale="90000"/>
          </a:bodyPr>
          <a:lstStyle/>
          <a:p>
            <a:r>
              <a:rPr lang="en-US" dirty="0" smtClean="0">
                <a:effectLst>
                  <a:outerShdw blurRad="38100" dist="38100" dir="2700000" algn="tl">
                    <a:srgbClr val="000000">
                      <a:alpha val="43137"/>
                    </a:srgbClr>
                  </a:outerShdw>
                </a:effectLst>
              </a:rPr>
              <a:t>Public Safety Mission</a:t>
            </a:r>
            <a:r>
              <a:rPr lang="en-US" dirty="0" smtClean="0"/>
              <a:t/>
            </a:r>
            <a:br>
              <a:rPr lang="en-US" dirty="0" smtClean="0"/>
            </a:br>
            <a:r>
              <a:rPr lang="en-US" sz="2800" i="1" dirty="0" smtClean="0">
                <a:effectLst>
                  <a:outerShdw blurRad="38100" dist="38100" dir="2700000" algn="tl">
                    <a:srgbClr val="000000">
                      <a:alpha val="43137"/>
                    </a:srgbClr>
                  </a:outerShdw>
                </a:effectLst>
              </a:rPr>
              <a:t>A Safer Minnesota</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pic>
        <p:nvPicPr>
          <p:cNvPr id="6" name="Picture 5" descr="S:\Web_Redesign\Creative\_Approved_Banners\DPS_home_choices\final selected\preparedness2-nt.jpg"/>
          <p:cNvPicPr>
            <a:picLocks noChangeAspect="1" noChangeArrowheads="1"/>
          </p:cNvPicPr>
          <p:nvPr/>
        </p:nvPicPr>
        <p:blipFill>
          <a:blip r:embed="rId3" cstate="screen"/>
          <a:srcRect/>
          <a:stretch>
            <a:fillRect/>
          </a:stretch>
        </p:blipFill>
        <p:spPr bwMode="auto">
          <a:xfrm>
            <a:off x="-44246" y="1676400"/>
            <a:ext cx="9340646" cy="1828800"/>
          </a:xfrm>
          <a:prstGeom prst="rect">
            <a:avLst/>
          </a:prstGeom>
          <a:noFill/>
        </p:spPr>
      </p:pic>
      <p:pic>
        <p:nvPicPr>
          <p:cNvPr id="7" name="Picture 4" descr="S:\Web_Redesign\Creative\_Approved_Banners\DPS_home_choices\final selected\prevention1-nt.jpg"/>
          <p:cNvPicPr>
            <a:picLocks noChangeAspect="1" noChangeArrowheads="1"/>
          </p:cNvPicPr>
          <p:nvPr/>
        </p:nvPicPr>
        <p:blipFill>
          <a:blip r:embed="rId4" cstate="screen"/>
          <a:srcRect/>
          <a:stretch>
            <a:fillRect/>
          </a:stretch>
        </p:blipFill>
        <p:spPr bwMode="auto">
          <a:xfrm>
            <a:off x="-1" y="2362200"/>
            <a:ext cx="9340645" cy="1828800"/>
          </a:xfrm>
          <a:prstGeom prst="rect">
            <a:avLst/>
          </a:prstGeom>
          <a:noFill/>
        </p:spPr>
      </p:pic>
      <p:pic>
        <p:nvPicPr>
          <p:cNvPr id="8" name="Picture 6" descr="S:\Web_Redesign\Creative\_Approved_Banners\DPS_home_choices\final selected\response2-nt.jpg"/>
          <p:cNvPicPr>
            <a:picLocks noChangeAspect="1" noChangeArrowheads="1"/>
          </p:cNvPicPr>
          <p:nvPr/>
        </p:nvPicPr>
        <p:blipFill>
          <a:blip r:embed="rId5" cstate="screen"/>
          <a:srcRect/>
          <a:stretch>
            <a:fillRect/>
          </a:stretch>
        </p:blipFill>
        <p:spPr bwMode="auto">
          <a:xfrm>
            <a:off x="-76200" y="3124200"/>
            <a:ext cx="9340645" cy="1828800"/>
          </a:xfrm>
          <a:prstGeom prst="rect">
            <a:avLst/>
          </a:prstGeom>
          <a:noFill/>
        </p:spPr>
      </p:pic>
      <p:pic>
        <p:nvPicPr>
          <p:cNvPr id="9" name="Picture 7" descr="S:\Web_Redesign\Creative\_Approved_Banners\DPS_home_choices\final selected\recovery2-nt.jpg"/>
          <p:cNvPicPr>
            <a:picLocks noChangeAspect="1" noChangeArrowheads="1"/>
          </p:cNvPicPr>
          <p:nvPr/>
        </p:nvPicPr>
        <p:blipFill>
          <a:blip r:embed="rId6" cstate="screen"/>
          <a:srcRect/>
          <a:stretch>
            <a:fillRect/>
          </a:stretch>
        </p:blipFill>
        <p:spPr bwMode="auto">
          <a:xfrm>
            <a:off x="-15979" y="4035472"/>
            <a:ext cx="9372600" cy="1835056"/>
          </a:xfrm>
          <a:prstGeom prst="rect">
            <a:avLst/>
          </a:prstGeom>
          <a:noFill/>
        </p:spPr>
      </p:pic>
      <p:sp>
        <p:nvSpPr>
          <p:cNvPr id="12" name="TextBox 11"/>
          <p:cNvSpPr txBox="1"/>
          <p:nvPr/>
        </p:nvSpPr>
        <p:spPr>
          <a:xfrm>
            <a:off x="0" y="1676400"/>
            <a:ext cx="6663604" cy="461665"/>
          </a:xfrm>
          <a:prstGeom prst="rect">
            <a:avLst/>
          </a:prstGeom>
          <a:noFill/>
        </p:spPr>
        <p:txBody>
          <a:bodyPr wrap="square" rtlCol="0">
            <a:spAutoFit/>
          </a:bodyPr>
          <a:lstStyle/>
          <a:p>
            <a:pPr marL="800100" lvl="1" indent="-342900">
              <a:buFont typeface="Arial" pitchFamily="34" charset="0"/>
              <a:buChar char="•"/>
            </a:pPr>
            <a:r>
              <a:rPr lang="en-US" sz="2400" b="1" dirty="0">
                <a:ln>
                  <a:solidFill>
                    <a:srgbClr val="FFFFFF"/>
                  </a:solidFill>
                </a:ln>
                <a:solidFill>
                  <a:srgbClr val="FFFFFF"/>
                </a:solidFill>
                <a:latin typeface="Tahoma" pitchFamily="34" charset="0"/>
                <a:cs typeface="Tahoma" pitchFamily="34" charset="0"/>
              </a:rPr>
              <a:t>To protect citizens and communities</a:t>
            </a:r>
          </a:p>
        </p:txBody>
      </p:sp>
      <p:sp>
        <p:nvSpPr>
          <p:cNvPr id="13" name="TextBox 12"/>
          <p:cNvSpPr txBox="1"/>
          <p:nvPr/>
        </p:nvSpPr>
        <p:spPr>
          <a:xfrm>
            <a:off x="-15979" y="2294975"/>
            <a:ext cx="9287335" cy="830997"/>
          </a:xfrm>
          <a:prstGeom prst="rect">
            <a:avLst/>
          </a:prstGeom>
          <a:noFill/>
        </p:spPr>
        <p:txBody>
          <a:bodyPr wrap="square" rtlCol="0">
            <a:spAutoFit/>
          </a:bodyPr>
          <a:lstStyle/>
          <a:p>
            <a:pPr marL="800100" lvl="1" indent="-342900">
              <a:buFont typeface="Arial" pitchFamily="34" charset="0"/>
              <a:buChar char="•"/>
            </a:pPr>
            <a:r>
              <a:rPr lang="en-US" sz="2400" b="1" dirty="0">
                <a:solidFill>
                  <a:srgbClr val="FFFFFF"/>
                </a:solidFill>
                <a:latin typeface="Tahoma" pitchFamily="34" charset="0"/>
                <a:cs typeface="Tahoma" pitchFamily="34" charset="0"/>
              </a:rPr>
              <a:t>Prevent, prepare, respond, recover, educate, and enforce</a:t>
            </a:r>
          </a:p>
        </p:txBody>
      </p:sp>
      <p:sp>
        <p:nvSpPr>
          <p:cNvPr id="14" name="TextBox 13"/>
          <p:cNvSpPr txBox="1"/>
          <p:nvPr/>
        </p:nvSpPr>
        <p:spPr>
          <a:xfrm>
            <a:off x="-44246" y="3225324"/>
            <a:ext cx="9331579" cy="830997"/>
          </a:xfrm>
          <a:prstGeom prst="rect">
            <a:avLst/>
          </a:prstGeom>
          <a:noFill/>
        </p:spPr>
        <p:txBody>
          <a:bodyPr wrap="square" rtlCol="0">
            <a:spAutoFit/>
          </a:bodyPr>
          <a:lstStyle/>
          <a:p>
            <a:pPr marL="800100" lvl="1" indent="-342900">
              <a:buFont typeface="Arial" pitchFamily="34" charset="0"/>
              <a:buChar char="•"/>
            </a:pPr>
            <a:r>
              <a:rPr lang="en-US" sz="2400" b="1" dirty="0">
                <a:solidFill>
                  <a:srgbClr val="FFFFFF"/>
                </a:solidFill>
                <a:latin typeface="Tahoma" pitchFamily="34" charset="0"/>
                <a:cs typeface="Tahoma" pitchFamily="34" charset="0"/>
              </a:rPr>
              <a:t>Focus on saving lives, providing efficient and effective services</a:t>
            </a:r>
          </a:p>
        </p:txBody>
      </p:sp>
      <p:sp>
        <p:nvSpPr>
          <p:cNvPr id="15" name="TextBox 14"/>
          <p:cNvSpPr txBox="1"/>
          <p:nvPr/>
        </p:nvSpPr>
        <p:spPr>
          <a:xfrm>
            <a:off x="-44246" y="4267200"/>
            <a:ext cx="9384890" cy="461665"/>
          </a:xfrm>
          <a:prstGeom prst="rect">
            <a:avLst/>
          </a:prstGeom>
          <a:noFill/>
        </p:spPr>
        <p:txBody>
          <a:bodyPr wrap="square" rtlCol="0">
            <a:spAutoFit/>
          </a:bodyPr>
          <a:lstStyle/>
          <a:p>
            <a:pPr marL="800100" lvl="1" indent="-342900">
              <a:buFont typeface="Arial" pitchFamily="34" charset="0"/>
              <a:buChar char="•"/>
            </a:pPr>
            <a:r>
              <a:rPr lang="en-US" sz="2400" b="1" dirty="0">
                <a:solidFill>
                  <a:srgbClr val="FFFFFF"/>
                </a:solidFill>
                <a:latin typeface="Tahoma" pitchFamily="34" charset="0"/>
                <a:cs typeface="Tahoma" pitchFamily="34" charset="0"/>
              </a:rPr>
              <a:t>Maintain public trust and develop strong partnerships</a:t>
            </a:r>
          </a:p>
        </p:txBody>
      </p:sp>
    </p:spTree>
    <p:extLst>
      <p:ext uri="{BB962C8B-B14F-4D97-AF65-F5344CB8AC3E}">
        <p14:creationId xmlns:p14="http://schemas.microsoft.com/office/powerpoint/2010/main" val="33341529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3000"/>
                                        <p:tgtEl>
                                          <p:spTgt spid="6"/>
                                        </p:tgtEl>
                                      </p:cBhvr>
                                    </p:animEffect>
                                    <p:set>
                                      <p:cBhvr>
                                        <p:cTn id="20" dur="1" fill="hold">
                                          <p:stCondLst>
                                            <p:cond delay="2999"/>
                                          </p:stCondLst>
                                        </p:cTn>
                                        <p:tgtEl>
                                          <p:spTgt spid="6"/>
                                        </p:tgtEl>
                                        <p:attrNameLst>
                                          <p:attrName>style.visibility</p:attrName>
                                        </p:attrNameLst>
                                      </p:cBhvr>
                                      <p:to>
                                        <p:strVal val="hidden"/>
                                      </p:to>
                                    </p:set>
                                  </p:childTnLst>
                                </p:cTn>
                              </p:par>
                            </p:childTnLst>
                          </p:cTn>
                        </p:par>
                        <p:par>
                          <p:cTn id="21" fill="hold">
                            <p:stCondLst>
                              <p:cond delay="4000"/>
                            </p:stCondLst>
                            <p:childTnLst>
                              <p:par>
                                <p:cTn id="22" presetID="37"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900" decel="100000" fill="hold"/>
                                        <p:tgtEl>
                                          <p:spTgt spid="1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4" fill="hold">
                            <p:stCondLst>
                              <p:cond delay="5000"/>
                            </p:stCondLst>
                            <p:childTnLst>
                              <p:par>
                                <p:cTn id="35" presetID="10" presetClass="exit" presetSubtype="0" fill="hold" nodeType="afterEffect">
                                  <p:stCondLst>
                                    <p:cond delay="0"/>
                                  </p:stCondLst>
                                  <p:childTnLst>
                                    <p:animEffect transition="out" filter="fade">
                                      <p:cBhvr>
                                        <p:cTn id="36" dur="3000"/>
                                        <p:tgtEl>
                                          <p:spTgt spid="7"/>
                                        </p:tgtEl>
                                      </p:cBhvr>
                                    </p:animEffect>
                                    <p:set>
                                      <p:cBhvr>
                                        <p:cTn id="37" dur="1" fill="hold">
                                          <p:stCondLst>
                                            <p:cond delay="2999"/>
                                          </p:stCondLst>
                                        </p:cTn>
                                        <p:tgtEl>
                                          <p:spTgt spid="7"/>
                                        </p:tgtEl>
                                        <p:attrNameLst>
                                          <p:attrName>style.visibility</p:attrName>
                                        </p:attrNameLst>
                                      </p:cBhvr>
                                      <p:to>
                                        <p:strVal val="hidden"/>
                                      </p:to>
                                    </p:set>
                                  </p:childTnLst>
                                </p:cTn>
                              </p:par>
                            </p:childTnLst>
                          </p:cTn>
                        </p:par>
                        <p:par>
                          <p:cTn id="38" fill="hold">
                            <p:stCondLst>
                              <p:cond delay="8000"/>
                            </p:stCondLst>
                            <p:childTnLst>
                              <p:par>
                                <p:cTn id="39" presetID="37"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1" fill="hold">
                            <p:stCondLst>
                              <p:cond delay="9000"/>
                            </p:stCondLst>
                            <p:childTnLst>
                              <p:par>
                                <p:cTn id="52" presetID="10" presetClass="exit" presetSubtype="0" fill="hold" nodeType="afterEffect">
                                  <p:stCondLst>
                                    <p:cond delay="0"/>
                                  </p:stCondLst>
                                  <p:childTnLst>
                                    <p:animEffect transition="out" filter="fade">
                                      <p:cBhvr>
                                        <p:cTn id="53" dur="3000"/>
                                        <p:tgtEl>
                                          <p:spTgt spid="8"/>
                                        </p:tgtEl>
                                      </p:cBhvr>
                                    </p:animEffect>
                                    <p:set>
                                      <p:cBhvr>
                                        <p:cTn id="54" dur="1" fill="hold">
                                          <p:stCondLst>
                                            <p:cond delay="2999"/>
                                          </p:stCondLst>
                                        </p:cTn>
                                        <p:tgtEl>
                                          <p:spTgt spid="8"/>
                                        </p:tgtEl>
                                        <p:attrNameLst>
                                          <p:attrName>style.visibility</p:attrName>
                                        </p:attrNameLst>
                                      </p:cBhvr>
                                      <p:to>
                                        <p:strVal val="hidden"/>
                                      </p:to>
                                    </p:set>
                                  </p:childTnLst>
                                </p:cTn>
                              </p:par>
                            </p:childTnLst>
                          </p:cTn>
                        </p:par>
                        <p:par>
                          <p:cTn id="55" fill="hold">
                            <p:stCondLst>
                              <p:cond delay="12000"/>
                            </p:stCondLst>
                            <p:childTnLst>
                              <p:par>
                                <p:cTn id="56" presetID="37"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000"/>
                                        <p:tgtEl>
                                          <p:spTgt spid="9"/>
                                        </p:tgtEl>
                                      </p:cBhvr>
                                    </p:animEffect>
                                    <p:anim calcmode="lin" valueType="num">
                                      <p:cBhvr>
                                        <p:cTn id="59" dur="2000" fill="hold"/>
                                        <p:tgtEl>
                                          <p:spTgt spid="9"/>
                                        </p:tgtEl>
                                        <p:attrNameLst>
                                          <p:attrName>ppt_x</p:attrName>
                                        </p:attrNameLst>
                                      </p:cBhvr>
                                      <p:tavLst>
                                        <p:tav tm="0">
                                          <p:val>
                                            <p:strVal val="#ppt_x"/>
                                          </p:val>
                                        </p:tav>
                                        <p:tav tm="100000">
                                          <p:val>
                                            <p:strVal val="#ppt_x"/>
                                          </p:val>
                                        </p:tav>
                                      </p:tavLst>
                                    </p:anim>
                                    <p:anim calcmode="lin" valueType="num">
                                      <p:cBhvr>
                                        <p:cTn id="60" dur="1800" decel="100000" fill="hold"/>
                                        <p:tgtEl>
                                          <p:spTgt spid="9"/>
                                        </p:tgtEl>
                                        <p:attrNameLst>
                                          <p:attrName>ppt_y</p:attrName>
                                        </p:attrNameLst>
                                      </p:cBhvr>
                                      <p:tavLst>
                                        <p:tav tm="0">
                                          <p:val>
                                            <p:strVal val="#ppt_y+1"/>
                                          </p:val>
                                        </p:tav>
                                        <p:tav tm="100000">
                                          <p:val>
                                            <p:strVal val="#ppt_y-.03"/>
                                          </p:val>
                                        </p:tav>
                                      </p:tavLst>
                                    </p:anim>
                                    <p:anim calcmode="lin" valueType="num">
                                      <p:cBhvr>
                                        <p:cTn id="61"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par>
                                <p:cTn id="62" presetID="37" presetClass="entr" presetSubtype="0" fill="hold" nodeType="with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2000"/>
                                        <p:tgtEl>
                                          <p:spTgt spid="15">
                                            <p:txEl>
                                              <p:pRg st="0" end="0"/>
                                            </p:txEl>
                                          </p:spTgt>
                                        </p:tgtEl>
                                      </p:cBhvr>
                                    </p:animEffect>
                                    <p:anim calcmode="lin" valueType="num">
                                      <p:cBhvr>
                                        <p:cTn id="65"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6" dur="18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67" dur="200" accel="100000" fill="hold">
                                          <p:stCondLst>
                                            <p:cond delay="180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par>
                          <p:cTn id="68" fill="hold">
                            <p:stCondLst>
                              <p:cond delay="14000"/>
                            </p:stCondLst>
                            <p:childTnLst>
                              <p:par>
                                <p:cTn id="69" presetID="10" presetClass="exit" presetSubtype="0" fill="hold" nodeType="afterEffect">
                                  <p:stCondLst>
                                    <p:cond delay="0"/>
                                  </p:stCondLst>
                                  <p:childTnLst>
                                    <p:animEffect transition="out" filter="fade">
                                      <p:cBhvr>
                                        <p:cTn id="70" dur="3000"/>
                                        <p:tgtEl>
                                          <p:spTgt spid="9"/>
                                        </p:tgtEl>
                                      </p:cBhvr>
                                    </p:animEffect>
                                    <p:set>
                                      <p:cBhvr>
                                        <p:cTn id="71"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1676400"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8" name="TextBox 7"/>
          <p:cNvSpPr txBox="1"/>
          <p:nvPr/>
        </p:nvSpPr>
        <p:spPr>
          <a:xfrm>
            <a:off x="1677374"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Pipeline Safety</a:t>
            </a:r>
          </a:p>
        </p:txBody>
      </p:sp>
      <p:cxnSp>
        <p:nvCxnSpPr>
          <p:cNvPr id="9" name="Straight Connector 8"/>
          <p:cNvCxnSpPr/>
          <p:nvPr/>
        </p:nvCxnSpPr>
        <p:spPr>
          <a:xfrm>
            <a:off x="1729751"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95" name="Picture 3" descr="H:\Logos\OPS\Pipeline-Logo-(clr).png"/>
          <p:cNvPicPr>
            <a:picLocks noChangeAspect="1" noChangeArrowheads="1"/>
          </p:cNvPicPr>
          <p:nvPr/>
        </p:nvPicPr>
        <p:blipFill>
          <a:blip r:embed="rId3" cstate="screen"/>
          <a:srcRect/>
          <a:stretch>
            <a:fillRect/>
          </a:stretch>
        </p:blipFill>
        <p:spPr bwMode="auto">
          <a:xfrm>
            <a:off x="533400" y="304800"/>
            <a:ext cx="914400" cy="1092200"/>
          </a:xfrm>
          <a:prstGeom prst="rect">
            <a:avLst/>
          </a:prstGeom>
          <a:noFill/>
        </p:spPr>
      </p:pic>
      <p:pic>
        <p:nvPicPr>
          <p:cNvPr id="10" name="Picture 4" descr="H:\Logos\DPS\Web\DPS-Color-(122).png"/>
          <p:cNvPicPr>
            <a:picLocks noChangeAspect="1" noChangeArrowheads="1"/>
          </p:cNvPicPr>
          <p:nvPr/>
        </p:nvPicPr>
        <p:blipFill>
          <a:blip r:embed="rId4" cstate="screen"/>
          <a:srcRect/>
          <a:stretch>
            <a:fillRect/>
          </a:stretch>
        </p:blipFill>
        <p:spPr bwMode="auto">
          <a:xfrm>
            <a:off x="4419600" y="5486400"/>
            <a:ext cx="1114425" cy="1114425"/>
          </a:xfrm>
          <a:prstGeom prst="rect">
            <a:avLst/>
          </a:prstGeom>
          <a:noFill/>
        </p:spPr>
      </p:pic>
      <p:sp>
        <p:nvSpPr>
          <p:cNvPr id="12" name="Content Placeholder 2"/>
          <p:cNvSpPr>
            <a:spLocks noGrp="1"/>
          </p:cNvSpPr>
          <p:nvPr>
            <p:ph idx="1"/>
          </p:nvPr>
        </p:nvSpPr>
        <p:spPr>
          <a:xfrm>
            <a:off x="425081" y="2004218"/>
            <a:ext cx="5105400" cy="2849563"/>
          </a:xfrm>
        </p:spPr>
        <p:txBody>
          <a:bodyPr>
            <a:noAutofit/>
          </a:bodyPr>
          <a:lstStyle/>
          <a:p>
            <a:pPr>
              <a:lnSpc>
                <a:spcPct val="150000"/>
              </a:lnSpc>
              <a:buFont typeface="Wingdings" pitchFamily="2" charset="2"/>
              <a:buChar char="Ø"/>
              <a:defRPr/>
            </a:pPr>
            <a:r>
              <a:rPr lang="en-US" sz="1800" dirty="0" smtClean="0"/>
              <a:t>MNOPS has annual resources </a:t>
            </a:r>
            <a:r>
              <a:rPr lang="en-US" sz="1800" dirty="0"/>
              <a:t>of $</a:t>
            </a:r>
            <a:r>
              <a:rPr lang="en-US" sz="1800" dirty="0" smtClean="0"/>
              <a:t>3.8 </a:t>
            </a:r>
            <a:r>
              <a:rPr lang="en-US" sz="1800" dirty="0"/>
              <a:t>million </a:t>
            </a:r>
            <a:r>
              <a:rPr lang="en-US" sz="1800" dirty="0" smtClean="0"/>
              <a:t>from Special </a:t>
            </a:r>
            <a:r>
              <a:rPr lang="en-US" sz="1800" dirty="0"/>
              <a:t>Revenue and federal </a:t>
            </a:r>
            <a:r>
              <a:rPr lang="en-US" sz="1800" dirty="0" smtClean="0"/>
              <a:t>funds.</a:t>
            </a:r>
            <a:endParaRPr lang="en-US" sz="1800" dirty="0"/>
          </a:p>
          <a:p>
            <a:pPr lvl="1">
              <a:buFont typeface="Wingdings" panose="05000000000000000000" pitchFamily="2" charset="2"/>
              <a:buChar char="§"/>
              <a:defRPr/>
            </a:pPr>
            <a:r>
              <a:rPr lang="en-US" sz="1600" dirty="0" smtClean="0"/>
              <a:t>$1.44 million per year </a:t>
            </a:r>
            <a:r>
              <a:rPr lang="en-US" sz="1600" dirty="0"/>
              <a:t>is </a:t>
            </a:r>
            <a:r>
              <a:rPr lang="en-US" sz="1600" dirty="0" smtClean="0"/>
              <a:t>a direct </a:t>
            </a:r>
            <a:r>
              <a:rPr lang="en-US" sz="1600" dirty="0"/>
              <a:t>appropriation </a:t>
            </a:r>
            <a:r>
              <a:rPr lang="en-US" sz="1600" dirty="0" smtClean="0"/>
              <a:t>derived </a:t>
            </a:r>
            <a:r>
              <a:rPr lang="en-US" sz="1600" dirty="0"/>
              <a:t>from inspection </a:t>
            </a:r>
            <a:r>
              <a:rPr lang="en-US" sz="1600" dirty="0" smtClean="0"/>
              <a:t>fees.</a:t>
            </a:r>
          </a:p>
          <a:p>
            <a:pPr lvl="1">
              <a:lnSpc>
                <a:spcPct val="150000"/>
              </a:lnSpc>
              <a:buFont typeface="Wingdings" panose="05000000000000000000" pitchFamily="2" charset="2"/>
              <a:buChar char="§"/>
              <a:defRPr/>
            </a:pPr>
            <a:r>
              <a:rPr lang="en-US" sz="1600" dirty="0" smtClean="0"/>
              <a:t>$2.3 million in federal funds.</a:t>
            </a:r>
          </a:p>
          <a:p>
            <a:pPr lvl="1">
              <a:lnSpc>
                <a:spcPct val="150000"/>
              </a:lnSpc>
              <a:buFont typeface="Wingdings" panose="05000000000000000000" pitchFamily="2" charset="2"/>
              <a:buChar char="§"/>
              <a:defRPr/>
            </a:pPr>
            <a:r>
              <a:rPr lang="en-US" sz="1600" dirty="0" smtClean="0"/>
              <a:t>$80,000 in receipts from “One Call” fines.</a:t>
            </a:r>
          </a:p>
          <a:p>
            <a:pPr lvl="1">
              <a:lnSpc>
                <a:spcPct val="150000"/>
              </a:lnSpc>
              <a:buFont typeface="Wingdings" panose="05000000000000000000" pitchFamily="2" charset="2"/>
              <a:buChar char="§"/>
              <a:defRPr/>
            </a:pPr>
            <a:endParaRPr lang="en-US" sz="1600" dirty="0"/>
          </a:p>
          <a:p>
            <a:endParaRPr lang="en-US" sz="2000"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6633" t="-2221" r="18409" b="95"/>
          <a:stretch/>
        </p:blipFill>
        <p:spPr>
          <a:xfrm>
            <a:off x="6063881" y="-152400"/>
            <a:ext cx="4114800" cy="7010400"/>
          </a:xfrm>
          <a:prstGeom prst="rect">
            <a:avLst/>
          </a:prstGeom>
        </p:spPr>
      </p:pic>
    </p:spTree>
    <p:extLst>
      <p:ext uri="{BB962C8B-B14F-4D97-AF65-F5344CB8AC3E}">
        <p14:creationId xmlns:p14="http://schemas.microsoft.com/office/powerpoint/2010/main" val="19562250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1676400"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8" name="TextBox 7"/>
          <p:cNvSpPr txBox="1"/>
          <p:nvPr/>
        </p:nvSpPr>
        <p:spPr>
          <a:xfrm>
            <a:off x="1677374"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Pipeline Safety</a:t>
            </a:r>
          </a:p>
        </p:txBody>
      </p:sp>
      <p:cxnSp>
        <p:nvCxnSpPr>
          <p:cNvPr id="9" name="Straight Connector 8"/>
          <p:cNvCxnSpPr/>
          <p:nvPr/>
        </p:nvCxnSpPr>
        <p:spPr>
          <a:xfrm>
            <a:off x="1729751"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95" name="Picture 3" descr="H:\Logos\OPS\Pipeline-Logo-(clr).png"/>
          <p:cNvPicPr>
            <a:picLocks noChangeAspect="1" noChangeArrowheads="1"/>
          </p:cNvPicPr>
          <p:nvPr/>
        </p:nvPicPr>
        <p:blipFill>
          <a:blip r:embed="rId3" cstate="screen"/>
          <a:srcRect/>
          <a:stretch>
            <a:fillRect/>
          </a:stretch>
        </p:blipFill>
        <p:spPr bwMode="auto">
          <a:xfrm>
            <a:off x="533400" y="304800"/>
            <a:ext cx="914400" cy="1092200"/>
          </a:xfrm>
          <a:prstGeom prst="rect">
            <a:avLst/>
          </a:prstGeom>
          <a:noFill/>
        </p:spPr>
      </p:pic>
      <p:pic>
        <p:nvPicPr>
          <p:cNvPr id="10" name="Picture 4" descr="H:\Logos\DPS\Web\DPS-Color-(122).png"/>
          <p:cNvPicPr>
            <a:picLocks noChangeAspect="1" noChangeArrowheads="1"/>
          </p:cNvPicPr>
          <p:nvPr/>
        </p:nvPicPr>
        <p:blipFill>
          <a:blip r:embed="rId4" cstate="screen"/>
          <a:srcRect/>
          <a:stretch>
            <a:fillRect/>
          </a:stretch>
        </p:blipFill>
        <p:spPr bwMode="auto">
          <a:xfrm>
            <a:off x="4419600" y="5486400"/>
            <a:ext cx="1114425" cy="1114425"/>
          </a:xfrm>
          <a:prstGeom prst="rect">
            <a:avLst/>
          </a:prstGeom>
          <a:noFill/>
        </p:spPr>
      </p:pic>
      <p:sp>
        <p:nvSpPr>
          <p:cNvPr id="12" name="Content Placeholder 2"/>
          <p:cNvSpPr>
            <a:spLocks noGrp="1"/>
          </p:cNvSpPr>
          <p:nvPr>
            <p:ph idx="1"/>
          </p:nvPr>
        </p:nvSpPr>
        <p:spPr>
          <a:xfrm>
            <a:off x="34834" y="1506155"/>
            <a:ext cx="2902395" cy="1721822"/>
          </a:xfrm>
        </p:spPr>
        <p:txBody>
          <a:bodyPr>
            <a:noAutofit/>
          </a:bodyPr>
          <a:lstStyle/>
          <a:p>
            <a:pPr>
              <a:lnSpc>
                <a:spcPct val="150000"/>
              </a:lnSpc>
              <a:buFont typeface="Wingdings" pitchFamily="2" charset="2"/>
              <a:buChar char="Ø"/>
              <a:defRPr/>
            </a:pPr>
            <a:r>
              <a:rPr lang="en-US" sz="1800" dirty="0" smtClean="0"/>
              <a:t>MNOPS 2018 Stats:</a:t>
            </a:r>
          </a:p>
          <a:p>
            <a:pPr lvl="1">
              <a:lnSpc>
                <a:spcPct val="150000"/>
              </a:lnSpc>
              <a:buFont typeface="Wingdings" panose="05000000000000000000" pitchFamily="2" charset="2"/>
              <a:buChar char="§"/>
              <a:defRPr/>
            </a:pPr>
            <a:r>
              <a:rPr lang="en-US" sz="1600" dirty="0" smtClean="0"/>
              <a:t>“Call-Before-You-Dig” Education provided to over 6,000 individuals</a:t>
            </a:r>
          </a:p>
          <a:p>
            <a:pPr lvl="1">
              <a:lnSpc>
                <a:spcPct val="150000"/>
              </a:lnSpc>
              <a:buFont typeface="Wingdings" panose="05000000000000000000" pitchFamily="2" charset="2"/>
              <a:buChar char="§"/>
              <a:defRPr/>
            </a:pPr>
            <a:r>
              <a:rPr lang="en-US" sz="1600" dirty="0" smtClean="0"/>
              <a:t>Over 7,000 hours of pipeline safety inspections, investigations and training.</a:t>
            </a:r>
          </a:p>
          <a:p>
            <a:pPr lvl="1">
              <a:lnSpc>
                <a:spcPct val="150000"/>
              </a:lnSpc>
              <a:buFont typeface="Wingdings" panose="05000000000000000000" pitchFamily="2" charset="2"/>
              <a:buChar char="§"/>
              <a:defRPr/>
            </a:pPr>
            <a:endParaRPr lang="en-US" sz="1600" dirty="0"/>
          </a:p>
          <a:p>
            <a:endParaRPr lang="en-US" sz="2000"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33333"/>
          <a:stretch/>
        </p:blipFill>
        <p:spPr>
          <a:xfrm rot="5400000">
            <a:off x="4349381" y="1714499"/>
            <a:ext cx="6858000" cy="3429000"/>
          </a:xfrm>
          <a:prstGeom prst="rect">
            <a:avLst/>
          </a:prstGeom>
        </p:spPr>
      </p:pic>
      <p:pic>
        <p:nvPicPr>
          <p:cNvPr id="1026" name="Picture 1"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049" y="1676401"/>
            <a:ext cx="2741012" cy="32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752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29" name="Picture 5" descr="H:\Logos\DPS\Web\DPS-Color-(122).png"/>
          <p:cNvPicPr>
            <a:picLocks noChangeAspect="1" noChangeArrowheads="1"/>
          </p:cNvPicPr>
          <p:nvPr/>
        </p:nvPicPr>
        <p:blipFill>
          <a:blip r:embed="rId3" cstate="screen"/>
          <a:srcRect/>
          <a:stretch>
            <a:fillRect/>
          </a:stretch>
        </p:blipFill>
        <p:spPr bwMode="auto">
          <a:xfrm>
            <a:off x="4800600" y="2362200"/>
            <a:ext cx="2990850" cy="2990850"/>
          </a:xfrm>
          <a:prstGeom prst="rect">
            <a:avLst/>
          </a:prstGeom>
          <a:noFill/>
        </p:spPr>
      </p:pic>
      <p:sp>
        <p:nvSpPr>
          <p:cNvPr id="2" name="TextBox 1"/>
          <p:cNvSpPr txBox="1"/>
          <p:nvPr/>
        </p:nvSpPr>
        <p:spPr>
          <a:xfrm>
            <a:off x="381000" y="1676400"/>
            <a:ext cx="4648200" cy="923330"/>
          </a:xfrm>
          <a:prstGeom prst="rect">
            <a:avLst/>
          </a:prstGeom>
          <a:noFill/>
        </p:spPr>
        <p:txBody>
          <a:bodyPr wrap="square" rtlCol="0">
            <a:spAutoFit/>
          </a:bodyPr>
          <a:lstStyle/>
          <a:p>
            <a:r>
              <a:rPr lang="en-US" sz="5400" b="1" dirty="0">
                <a:solidFill>
                  <a:srgbClr val="01539C"/>
                </a:solidFill>
                <a:effectLst>
                  <a:outerShdw blurRad="38100" dist="38100" dir="2700000" algn="tl">
                    <a:srgbClr val="000000">
                      <a:alpha val="43137"/>
                    </a:srgbClr>
                  </a:outerShdw>
                </a:effectLst>
                <a:latin typeface="Tahoma" pitchFamily="34" charset="0"/>
                <a:ea typeface="Tahoma" pitchFamily="34" charset="0"/>
                <a:cs typeface="Tahoma" pitchFamily="34" charset="0"/>
              </a:rPr>
              <a:t>Questions?</a:t>
            </a:r>
          </a:p>
        </p:txBody>
      </p:sp>
    </p:spTree>
    <p:extLst>
      <p:ext uri="{BB962C8B-B14F-4D97-AF65-F5344CB8AC3E}">
        <p14:creationId xmlns:p14="http://schemas.microsoft.com/office/powerpoint/2010/main" val="15922086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9"/>
                                        </p:tgtEl>
                                      </p:cBhvr>
                                    </p:animEffect>
                                    <p:animScale>
                                      <p:cBhvr>
                                        <p:cTn id="7" dur="250" autoRev="1" fill="hold"/>
                                        <p:tgtEl>
                                          <p:spTgt spid="1029"/>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105400" y="1295400"/>
            <a:ext cx="3581400" cy="55626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1213794" y="228600"/>
            <a:ext cx="7092006" cy="677108"/>
          </a:xfrm>
          <a:prstGeom prst="rect">
            <a:avLst/>
          </a:prstGeom>
          <a:noFill/>
        </p:spPr>
        <p:txBody>
          <a:bodyPr wrap="square" rtlCol="0">
            <a:spAutoFit/>
          </a:bodyPr>
          <a:lstStyle/>
          <a:p>
            <a:pPr algn="ctr"/>
            <a:r>
              <a:rPr lang="en-US" sz="3800" b="1" dirty="0">
                <a:solidFill>
                  <a:srgbClr val="FFFFFF"/>
                </a:solidFill>
                <a:latin typeface="Tahoma" pitchFamily="34" charset="0"/>
                <a:cs typeface="Tahoma" pitchFamily="34" charset="0"/>
              </a:rPr>
              <a:t>Department of Public Safety</a:t>
            </a:r>
            <a:endParaRPr lang="en-US" sz="3000" dirty="0">
              <a:solidFill>
                <a:srgbClr val="FFFFFF"/>
              </a:solidFill>
              <a:latin typeface="Tahoma" pitchFamily="34" charset="0"/>
              <a:cs typeface="Tahoma" pitchFamily="34" charset="0"/>
            </a:endParaRPr>
          </a:p>
        </p:txBody>
      </p:sp>
      <p:grpSp>
        <p:nvGrpSpPr>
          <p:cNvPr id="2" name="Group 1"/>
          <p:cNvGrpSpPr/>
          <p:nvPr/>
        </p:nvGrpSpPr>
        <p:grpSpPr>
          <a:xfrm>
            <a:off x="4947684" y="2324614"/>
            <a:ext cx="2806890" cy="685800"/>
            <a:chOff x="381000" y="2286000"/>
            <a:chExt cx="2806890" cy="685800"/>
          </a:xfrm>
        </p:grpSpPr>
        <p:sp>
          <p:nvSpPr>
            <p:cNvPr id="6" name="Oval 5"/>
            <p:cNvSpPr>
              <a:spLocks noChangeAspect="1"/>
            </p:cNvSpPr>
            <p:nvPr/>
          </p:nvSpPr>
          <p:spPr>
            <a:xfrm>
              <a:off x="381000" y="2286000"/>
              <a:ext cx="685800" cy="685800"/>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898481" y="2411180"/>
              <a:ext cx="2289409" cy="553998"/>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Alcohol and Gambling</a:t>
              </a:r>
              <a:b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 Enforcement</a:t>
              </a:r>
            </a:p>
          </p:txBody>
        </p:sp>
      </p:grpSp>
      <p:sp>
        <p:nvSpPr>
          <p:cNvPr id="17" name="Rectangle 16"/>
          <p:cNvSpPr/>
          <p:nvPr/>
        </p:nvSpPr>
        <p:spPr>
          <a:xfrm>
            <a:off x="4953000" y="1351709"/>
            <a:ext cx="3886200" cy="85809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p:cNvSpPr txBox="1"/>
          <p:nvPr/>
        </p:nvSpPr>
        <p:spPr>
          <a:xfrm>
            <a:off x="5105401" y="1407809"/>
            <a:ext cx="3581400" cy="800219"/>
          </a:xfrm>
          <a:prstGeom prst="rect">
            <a:avLst/>
          </a:prstGeom>
          <a:noFill/>
        </p:spPr>
        <p:txBody>
          <a:bodyPr wrap="square" rtlCol="0">
            <a:spAutoFit/>
          </a:bodyPr>
          <a:lstStyle/>
          <a:p>
            <a:pPr algn="ctr"/>
            <a:r>
              <a:rPr lang="en-US" sz="2800" dirty="0">
                <a:solidFill>
                  <a:srgbClr val="01305B"/>
                </a:solidFill>
                <a:latin typeface="Tahoma" pitchFamily="34" charset="0"/>
                <a:cs typeface="Tahoma" pitchFamily="34" charset="0"/>
              </a:rPr>
              <a:t>Public Safety</a:t>
            </a:r>
            <a:br>
              <a:rPr lang="en-US" sz="2800" dirty="0">
                <a:solidFill>
                  <a:srgbClr val="01305B"/>
                </a:solidFill>
                <a:latin typeface="Tahoma" pitchFamily="34" charset="0"/>
                <a:cs typeface="Tahoma" pitchFamily="34" charset="0"/>
              </a:rPr>
            </a:br>
            <a:r>
              <a:rPr lang="en-US" dirty="0">
                <a:solidFill>
                  <a:srgbClr val="01305B"/>
                </a:solidFill>
                <a:latin typeface="Tahoma" pitchFamily="34" charset="0"/>
                <a:cs typeface="Tahoma" pitchFamily="34" charset="0"/>
              </a:rPr>
              <a:t>Policy and Finance Committee</a:t>
            </a:r>
          </a:p>
        </p:txBody>
      </p:sp>
      <p:grpSp>
        <p:nvGrpSpPr>
          <p:cNvPr id="36" name="Group 35"/>
          <p:cNvGrpSpPr/>
          <p:nvPr/>
        </p:nvGrpSpPr>
        <p:grpSpPr>
          <a:xfrm>
            <a:off x="5007198" y="6023153"/>
            <a:ext cx="2489625" cy="685800"/>
            <a:chOff x="381000" y="3810000"/>
            <a:chExt cx="2489625" cy="685800"/>
          </a:xfrm>
        </p:grpSpPr>
        <p:sp>
          <p:nvSpPr>
            <p:cNvPr id="18" name="Oval 17"/>
            <p:cNvSpPr>
              <a:spLocks noChangeAspect="1"/>
            </p:cNvSpPr>
            <p:nvPr/>
          </p:nvSpPr>
          <p:spPr>
            <a:xfrm>
              <a:off x="381000" y="3810000"/>
              <a:ext cx="685800" cy="685800"/>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884184" y="3875901"/>
              <a:ext cx="1986441" cy="553998"/>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Bureau of Criminal</a:t>
              </a:r>
              <a:b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 Apprehension</a:t>
              </a:r>
            </a:p>
          </p:txBody>
        </p:sp>
      </p:grpSp>
      <p:grpSp>
        <p:nvGrpSpPr>
          <p:cNvPr id="37" name="Group 36"/>
          <p:cNvGrpSpPr/>
          <p:nvPr/>
        </p:nvGrpSpPr>
        <p:grpSpPr>
          <a:xfrm>
            <a:off x="4971295" y="4532596"/>
            <a:ext cx="3356609" cy="685800"/>
            <a:chOff x="381000" y="4572000"/>
            <a:chExt cx="3356609" cy="685800"/>
          </a:xfrm>
        </p:grpSpPr>
        <p:sp>
          <p:nvSpPr>
            <p:cNvPr id="19" name="Oval 18"/>
            <p:cNvSpPr>
              <a:spLocks noChangeAspect="1"/>
            </p:cNvSpPr>
            <p:nvPr/>
          </p:nvSpPr>
          <p:spPr>
            <a:xfrm>
              <a:off x="381000" y="4572000"/>
              <a:ext cx="685800" cy="685800"/>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914400" y="4667584"/>
              <a:ext cx="2823209" cy="553998"/>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Emergency Communication</a:t>
              </a:r>
              <a:b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 Networks</a:t>
              </a:r>
            </a:p>
          </p:txBody>
        </p:sp>
      </p:grpSp>
      <p:grpSp>
        <p:nvGrpSpPr>
          <p:cNvPr id="38" name="Group 37"/>
          <p:cNvGrpSpPr/>
          <p:nvPr/>
        </p:nvGrpSpPr>
        <p:grpSpPr>
          <a:xfrm>
            <a:off x="4953000" y="5266673"/>
            <a:ext cx="3123885" cy="685800"/>
            <a:chOff x="381000" y="5334000"/>
            <a:chExt cx="3123885" cy="685800"/>
          </a:xfrm>
        </p:grpSpPr>
        <p:sp>
          <p:nvSpPr>
            <p:cNvPr id="20" name="Oval 19"/>
            <p:cNvSpPr>
              <a:spLocks noChangeAspect="1"/>
            </p:cNvSpPr>
            <p:nvPr/>
          </p:nvSpPr>
          <p:spPr>
            <a:xfrm>
              <a:off x="381000" y="5334000"/>
              <a:ext cx="685800" cy="685800"/>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877243" y="5399901"/>
              <a:ext cx="2627642" cy="553998"/>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Homeland Security and</a:t>
              </a:r>
              <a:b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 Emergency Management</a:t>
              </a:r>
            </a:p>
          </p:txBody>
        </p:sp>
      </p:grpSp>
      <p:grpSp>
        <p:nvGrpSpPr>
          <p:cNvPr id="42" name="Group 41"/>
          <p:cNvGrpSpPr/>
          <p:nvPr/>
        </p:nvGrpSpPr>
        <p:grpSpPr>
          <a:xfrm>
            <a:off x="4971295" y="3797689"/>
            <a:ext cx="3581399" cy="685800"/>
            <a:chOff x="5181600" y="3810000"/>
            <a:chExt cx="3581399" cy="685800"/>
          </a:xfrm>
        </p:grpSpPr>
        <p:sp>
          <p:nvSpPr>
            <p:cNvPr id="27" name="Oval 26"/>
            <p:cNvSpPr>
              <a:spLocks noChangeAspect="1"/>
            </p:cNvSpPr>
            <p:nvPr/>
          </p:nvSpPr>
          <p:spPr>
            <a:xfrm>
              <a:off x="5181600" y="3810000"/>
              <a:ext cx="685800" cy="685800"/>
            </a:xfrm>
            <a:prstGeom prst="ellipse">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TextBox 27"/>
            <p:cNvSpPr txBox="1"/>
            <p:nvPr/>
          </p:nvSpPr>
          <p:spPr>
            <a:xfrm>
              <a:off x="5715000" y="4038600"/>
              <a:ext cx="3047999"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Office of Justice Programs</a:t>
              </a:r>
            </a:p>
          </p:txBody>
        </p:sp>
      </p:grpSp>
      <p:sp>
        <p:nvSpPr>
          <p:cNvPr id="3" name="Rectangle 2"/>
          <p:cNvSpPr/>
          <p:nvPr/>
        </p:nvSpPr>
        <p:spPr>
          <a:xfrm>
            <a:off x="479676" y="1275509"/>
            <a:ext cx="3581400" cy="55626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a:off x="327276" y="1351708"/>
            <a:ext cx="3886200" cy="85809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35" name="Group 34"/>
          <p:cNvGrpSpPr/>
          <p:nvPr/>
        </p:nvGrpSpPr>
        <p:grpSpPr>
          <a:xfrm>
            <a:off x="304239" y="5029778"/>
            <a:ext cx="3429000" cy="685800"/>
            <a:chOff x="381000" y="3048000"/>
            <a:chExt cx="3429000" cy="685800"/>
          </a:xfrm>
        </p:grpSpPr>
        <p:sp>
          <p:nvSpPr>
            <p:cNvPr id="7" name="Oval 6"/>
            <p:cNvSpPr>
              <a:spLocks noChangeAspect="1"/>
            </p:cNvSpPr>
            <p:nvPr/>
          </p:nvSpPr>
          <p:spPr>
            <a:xfrm>
              <a:off x="381000" y="3048000"/>
              <a:ext cx="685800" cy="6858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914400" y="3200400"/>
              <a:ext cx="2895600"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Office of Pipeline Safety</a:t>
              </a:r>
            </a:p>
          </p:txBody>
        </p:sp>
      </p:grpSp>
      <p:sp>
        <p:nvSpPr>
          <p:cNvPr id="15" name="TextBox 14"/>
          <p:cNvSpPr txBox="1"/>
          <p:nvPr/>
        </p:nvSpPr>
        <p:spPr>
          <a:xfrm>
            <a:off x="479676" y="1409581"/>
            <a:ext cx="3581400" cy="800219"/>
          </a:xfrm>
          <a:prstGeom prst="rect">
            <a:avLst/>
          </a:prstGeom>
          <a:noFill/>
        </p:spPr>
        <p:txBody>
          <a:bodyPr wrap="square" rtlCol="0">
            <a:spAutoFit/>
          </a:bodyPr>
          <a:lstStyle/>
          <a:p>
            <a:pPr algn="ctr"/>
            <a:r>
              <a:rPr lang="en-US" sz="2800" dirty="0">
                <a:solidFill>
                  <a:srgbClr val="01305B"/>
                </a:solidFill>
                <a:latin typeface="Tahoma" pitchFamily="34" charset="0"/>
                <a:cs typeface="Tahoma" pitchFamily="34" charset="0"/>
              </a:rPr>
              <a:t>Transportation</a:t>
            </a:r>
          </a:p>
          <a:p>
            <a:pPr algn="ctr"/>
            <a:r>
              <a:rPr lang="en-US" dirty="0">
                <a:solidFill>
                  <a:srgbClr val="01305B"/>
                </a:solidFill>
                <a:latin typeface="Tahoma" pitchFamily="34" charset="0"/>
                <a:cs typeface="Tahoma" pitchFamily="34" charset="0"/>
              </a:rPr>
              <a:t>Policy and Finance Committees</a:t>
            </a:r>
          </a:p>
        </p:txBody>
      </p:sp>
      <p:grpSp>
        <p:nvGrpSpPr>
          <p:cNvPr id="39" name="Group 38"/>
          <p:cNvGrpSpPr/>
          <p:nvPr/>
        </p:nvGrpSpPr>
        <p:grpSpPr>
          <a:xfrm>
            <a:off x="304239" y="2336611"/>
            <a:ext cx="2895600" cy="685800"/>
            <a:chOff x="381000" y="6096000"/>
            <a:chExt cx="2895600" cy="685800"/>
          </a:xfrm>
        </p:grpSpPr>
        <p:sp>
          <p:nvSpPr>
            <p:cNvPr id="21" name="Oval 20"/>
            <p:cNvSpPr>
              <a:spLocks noChangeAspect="1"/>
            </p:cNvSpPr>
            <p:nvPr/>
          </p:nvSpPr>
          <p:spPr>
            <a:xfrm>
              <a:off x="381000" y="6096000"/>
              <a:ext cx="685800" cy="685800"/>
            </a:xfrm>
            <a:prstGeom prst="ellipse">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882996" y="6324600"/>
              <a:ext cx="2393604" cy="323165"/>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Minnesota State Patrol</a:t>
              </a:r>
            </a:p>
          </p:txBody>
        </p:sp>
      </p:grpSp>
      <p:grpSp>
        <p:nvGrpSpPr>
          <p:cNvPr id="40" name="Group 39"/>
          <p:cNvGrpSpPr/>
          <p:nvPr/>
        </p:nvGrpSpPr>
        <p:grpSpPr>
          <a:xfrm>
            <a:off x="304239" y="4103769"/>
            <a:ext cx="3581399" cy="685800"/>
            <a:chOff x="5181600" y="2286000"/>
            <a:chExt cx="3581399" cy="685800"/>
          </a:xfrm>
        </p:grpSpPr>
        <p:sp>
          <p:nvSpPr>
            <p:cNvPr id="23" name="Oval 22"/>
            <p:cNvSpPr>
              <a:spLocks noChangeAspect="1"/>
            </p:cNvSpPr>
            <p:nvPr/>
          </p:nvSpPr>
          <p:spPr>
            <a:xfrm>
              <a:off x="5181600" y="2286000"/>
              <a:ext cx="685800" cy="685800"/>
            </a:xfrm>
            <a:prstGeom prst="ellipse">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TextBox 23"/>
            <p:cNvSpPr txBox="1"/>
            <p:nvPr/>
          </p:nvSpPr>
          <p:spPr>
            <a:xfrm>
              <a:off x="5715000" y="2438400"/>
              <a:ext cx="3047999"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Driver and Vehicle Services</a:t>
              </a:r>
            </a:p>
          </p:txBody>
        </p:sp>
      </p:grpSp>
      <p:grpSp>
        <p:nvGrpSpPr>
          <p:cNvPr id="41" name="Group 40"/>
          <p:cNvGrpSpPr/>
          <p:nvPr/>
        </p:nvGrpSpPr>
        <p:grpSpPr>
          <a:xfrm>
            <a:off x="327770" y="3167321"/>
            <a:ext cx="3581400" cy="685800"/>
            <a:chOff x="5181600" y="3048000"/>
            <a:chExt cx="3581400" cy="685800"/>
          </a:xfrm>
        </p:grpSpPr>
        <p:sp>
          <p:nvSpPr>
            <p:cNvPr id="25" name="Oval 24"/>
            <p:cNvSpPr>
              <a:spLocks noChangeAspect="1"/>
            </p:cNvSpPr>
            <p:nvPr/>
          </p:nvSpPr>
          <p:spPr>
            <a:xfrm>
              <a:off x="5181600" y="3048000"/>
              <a:ext cx="685800" cy="685800"/>
            </a:xfrm>
            <a:prstGeom prst="ellipse">
              <a:avLst/>
            </a:prstGeom>
            <a:blipFill>
              <a:blip r:embed="rId1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TextBox 25"/>
            <p:cNvSpPr txBox="1"/>
            <p:nvPr/>
          </p:nvSpPr>
          <p:spPr>
            <a:xfrm>
              <a:off x="5715001" y="3276600"/>
              <a:ext cx="3047999"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Office of Traffic Safety</a:t>
              </a:r>
            </a:p>
          </p:txBody>
        </p:sp>
      </p:grpSp>
      <p:grpSp>
        <p:nvGrpSpPr>
          <p:cNvPr id="45" name="Group 44"/>
          <p:cNvGrpSpPr/>
          <p:nvPr/>
        </p:nvGrpSpPr>
        <p:grpSpPr>
          <a:xfrm>
            <a:off x="304239" y="5985053"/>
            <a:ext cx="3540418" cy="706398"/>
            <a:chOff x="5181600" y="6096000"/>
            <a:chExt cx="3581400" cy="706398"/>
          </a:xfrm>
        </p:grpSpPr>
        <p:sp>
          <p:nvSpPr>
            <p:cNvPr id="32" name="Oval 31"/>
            <p:cNvSpPr>
              <a:spLocks noChangeAspect="1"/>
            </p:cNvSpPr>
            <p:nvPr/>
          </p:nvSpPr>
          <p:spPr>
            <a:xfrm>
              <a:off x="5181600" y="6096000"/>
              <a:ext cx="685800" cy="685800"/>
            </a:xfrm>
            <a:prstGeom prst="ellipse">
              <a:avLst/>
            </a:prstGeom>
            <a:blipFill>
              <a:blip r:embed="rId1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TextBox 33"/>
            <p:cNvSpPr txBox="1"/>
            <p:nvPr/>
          </p:nvSpPr>
          <p:spPr>
            <a:xfrm>
              <a:off x="5715001" y="6248400"/>
              <a:ext cx="3047999" cy="553998"/>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Administration and Related Services</a:t>
              </a:r>
            </a:p>
          </p:txBody>
        </p:sp>
      </p:grpSp>
      <p:grpSp>
        <p:nvGrpSpPr>
          <p:cNvPr id="43" name="Group 42"/>
          <p:cNvGrpSpPr/>
          <p:nvPr/>
        </p:nvGrpSpPr>
        <p:grpSpPr>
          <a:xfrm>
            <a:off x="4947684" y="3073731"/>
            <a:ext cx="3429000" cy="685800"/>
            <a:chOff x="381000" y="3048000"/>
            <a:chExt cx="3429000" cy="685800"/>
          </a:xfrm>
        </p:grpSpPr>
        <p:sp>
          <p:nvSpPr>
            <p:cNvPr id="44" name="Oval 43"/>
            <p:cNvSpPr>
              <a:spLocks noChangeAspect="1"/>
            </p:cNvSpPr>
            <p:nvPr/>
          </p:nvSpPr>
          <p:spPr>
            <a:xfrm>
              <a:off x="381000" y="3048000"/>
              <a:ext cx="685800" cy="6858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TextBox 45"/>
            <p:cNvSpPr txBox="1"/>
            <p:nvPr/>
          </p:nvSpPr>
          <p:spPr>
            <a:xfrm>
              <a:off x="914400" y="3200400"/>
              <a:ext cx="2895600"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Fire Marshal Division</a:t>
              </a:r>
            </a:p>
          </p:txBody>
        </p:sp>
      </p:grpSp>
    </p:spTree>
    <p:extLst>
      <p:ext uri="{BB962C8B-B14F-4D97-AF65-F5344CB8AC3E}">
        <p14:creationId xmlns:p14="http://schemas.microsoft.com/office/powerpoint/2010/main" val="13619320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3794" y="228600"/>
            <a:ext cx="7092006" cy="677108"/>
          </a:xfrm>
          <a:prstGeom prst="rect">
            <a:avLst/>
          </a:prstGeom>
          <a:noFill/>
        </p:spPr>
        <p:txBody>
          <a:bodyPr wrap="square" rtlCol="0">
            <a:spAutoFit/>
          </a:bodyPr>
          <a:lstStyle/>
          <a:p>
            <a:pPr algn="ctr"/>
            <a:r>
              <a:rPr lang="en-US" sz="3800" b="1" dirty="0">
                <a:solidFill>
                  <a:srgbClr val="FFFFFF"/>
                </a:solidFill>
                <a:effectLst>
                  <a:outerShdw blurRad="38100" dist="38100" dir="2700000" algn="tl">
                    <a:srgbClr val="000000">
                      <a:alpha val="43137"/>
                    </a:srgbClr>
                  </a:outerShdw>
                </a:effectLst>
                <a:latin typeface="Tahoma" pitchFamily="34" charset="0"/>
                <a:cs typeface="Tahoma" pitchFamily="34" charset="0"/>
              </a:rPr>
              <a:t>Department of Public Safety</a:t>
            </a:r>
            <a:endParaRPr lang="en-US" sz="3000" dirty="0">
              <a:solidFill>
                <a:srgbClr val="FFFFFF"/>
              </a:solidFill>
              <a:effectLst>
                <a:outerShdw blurRad="38100" dist="38100" dir="2700000" algn="tl">
                  <a:srgbClr val="000000">
                    <a:alpha val="43137"/>
                  </a:srgbClr>
                </a:outerShdw>
              </a:effectLst>
              <a:latin typeface="Tahoma" pitchFamily="34" charset="0"/>
              <a:cs typeface="Tahoma" pitchFamily="34" charset="0"/>
            </a:endParaRPr>
          </a:p>
        </p:txBody>
      </p:sp>
      <p:sp>
        <p:nvSpPr>
          <p:cNvPr id="31" name="Rectangle 30"/>
          <p:cNvSpPr/>
          <p:nvPr/>
        </p:nvSpPr>
        <p:spPr>
          <a:xfrm>
            <a:off x="454497" y="1143000"/>
            <a:ext cx="8610600" cy="5355312"/>
          </a:xfrm>
          <a:prstGeom prst="rect">
            <a:avLst/>
          </a:prstGeom>
        </p:spPr>
        <p:txBody>
          <a:bodyPr wrap="square">
            <a:spAutoFit/>
          </a:bodyPr>
          <a:lstStyle/>
          <a:p>
            <a:r>
              <a:rPr lang="en-US" dirty="0" smtClean="0"/>
              <a:t>1905	</a:t>
            </a:r>
            <a:r>
              <a:rPr lang="en-US" sz="1600" dirty="0" smtClean="0"/>
              <a:t>The </a:t>
            </a:r>
            <a:r>
              <a:rPr lang="en-US" sz="1600" dirty="0"/>
              <a:t>position of State Fire Marshal is </a:t>
            </a:r>
            <a:r>
              <a:rPr lang="en-US" sz="1600" dirty="0" smtClean="0"/>
              <a:t>created</a:t>
            </a:r>
          </a:p>
          <a:p>
            <a:pPr marL="342900" indent="-342900">
              <a:buAutoNum type="arabicPlain" startAt="1913"/>
            </a:pPr>
            <a:r>
              <a:rPr lang="en-US" sz="1600" dirty="0" smtClean="0"/>
              <a:t> 	Fire </a:t>
            </a:r>
            <a:r>
              <a:rPr lang="en-US" sz="1600" dirty="0"/>
              <a:t>Marshal Department is </a:t>
            </a:r>
            <a:r>
              <a:rPr lang="en-US" sz="1600" dirty="0" smtClean="0"/>
              <a:t>created</a:t>
            </a:r>
          </a:p>
          <a:p>
            <a:pPr marL="342900" indent="-342900">
              <a:buAutoNum type="arabicPlain" startAt="1927"/>
            </a:pPr>
            <a:r>
              <a:rPr lang="en-US" sz="1600" dirty="0" smtClean="0"/>
              <a:t> 	The </a:t>
            </a:r>
            <a:r>
              <a:rPr lang="en-US" sz="1600" dirty="0"/>
              <a:t>BCA is </a:t>
            </a:r>
            <a:r>
              <a:rPr lang="en-US" sz="1600" dirty="0" smtClean="0"/>
              <a:t>created</a:t>
            </a:r>
          </a:p>
          <a:p>
            <a:pPr marL="342900" indent="-342900">
              <a:buAutoNum type="arabicPlain" startAt="1929"/>
            </a:pPr>
            <a:r>
              <a:rPr lang="en-US" sz="1600" dirty="0" smtClean="0"/>
              <a:t> 	Minnesota </a:t>
            </a:r>
            <a:r>
              <a:rPr lang="en-US" sz="1600" dirty="0"/>
              <a:t>Highway Patrol is created. The  first force consists of nine </a:t>
            </a:r>
            <a:r>
              <a:rPr lang="en-US" sz="1600" dirty="0" smtClean="0"/>
              <a:t>men</a:t>
            </a:r>
          </a:p>
          <a:p>
            <a:pPr marL="342900" indent="-342900">
              <a:buAutoNum type="arabicPlain" startAt="1934"/>
            </a:pPr>
            <a:r>
              <a:rPr lang="en-US" sz="1600" dirty="0" smtClean="0"/>
              <a:t> 	Patrol </a:t>
            </a:r>
            <a:r>
              <a:rPr lang="en-US" sz="1600" dirty="0"/>
              <a:t>is authorized to enforce speed limits on trunk </a:t>
            </a:r>
            <a:r>
              <a:rPr lang="en-US" sz="1600" dirty="0" smtClean="0"/>
              <a:t>highways</a:t>
            </a:r>
          </a:p>
          <a:p>
            <a:pPr marL="342900" indent="-342900">
              <a:buAutoNum type="arabicPlain" startAt="1947"/>
            </a:pPr>
            <a:r>
              <a:rPr lang="en-US" sz="1600" dirty="0" smtClean="0"/>
              <a:t> 	BCA </a:t>
            </a:r>
            <a:r>
              <a:rPr lang="en-US" sz="1600" dirty="0"/>
              <a:t>lab becomes </a:t>
            </a:r>
            <a:r>
              <a:rPr lang="en-US" sz="1600" dirty="0" smtClean="0"/>
              <a:t>operational</a:t>
            </a:r>
          </a:p>
          <a:p>
            <a:pPr marL="342900" indent="-342900">
              <a:buAutoNum type="arabicPlain" startAt="1951"/>
            </a:pPr>
            <a:r>
              <a:rPr lang="en-US" sz="1600" dirty="0" smtClean="0"/>
              <a:t> 	Minnesota </a:t>
            </a:r>
            <a:r>
              <a:rPr lang="en-US" sz="1600" dirty="0"/>
              <a:t>creates its Department of Civil Defense </a:t>
            </a:r>
            <a:endParaRPr lang="en-US" sz="1600" dirty="0" smtClean="0"/>
          </a:p>
          <a:p>
            <a:pPr marL="342900" indent="-342900">
              <a:buAutoNum type="arabicPlain" startAt="1957"/>
            </a:pPr>
            <a:r>
              <a:rPr lang="en-US" sz="1600" dirty="0" smtClean="0"/>
              <a:t> 	Highway </a:t>
            </a:r>
            <a:r>
              <a:rPr lang="en-US" sz="1600" dirty="0"/>
              <a:t>Patrol purchases two fixed-wing </a:t>
            </a:r>
            <a:r>
              <a:rPr lang="en-US" sz="1600" dirty="0" smtClean="0"/>
              <a:t>aircraft</a:t>
            </a:r>
          </a:p>
          <a:p>
            <a:pPr marL="342900" indent="-342900">
              <a:buAutoNum type="arabicPlain" startAt="1966"/>
            </a:pPr>
            <a:r>
              <a:rPr lang="en-US" sz="1600" dirty="0" smtClean="0"/>
              <a:t> 	The </a:t>
            </a:r>
            <a:r>
              <a:rPr lang="en-US" sz="1600" dirty="0"/>
              <a:t>Office of Traffic Safety (OTS) is created under the Federal Highway </a:t>
            </a:r>
            <a:r>
              <a:rPr lang="en-US" sz="1600" dirty="0" smtClean="0"/>
              <a:t>Act</a:t>
            </a:r>
          </a:p>
          <a:p>
            <a:r>
              <a:rPr lang="en-US" sz="2000" b="1" dirty="0">
                <a:solidFill>
                  <a:schemeClr val="accent1">
                    <a:lumMod val="75000"/>
                  </a:schemeClr>
                </a:solidFill>
                <a:effectLst>
                  <a:outerShdw blurRad="38100" dist="38100" dir="2700000" algn="tl">
                    <a:srgbClr val="000000">
                      <a:alpha val="43137"/>
                    </a:srgbClr>
                  </a:outerShdw>
                </a:effectLst>
              </a:rPr>
              <a:t>1969 </a:t>
            </a:r>
            <a:r>
              <a:rPr lang="en-US" sz="2000" b="1" dirty="0" smtClean="0">
                <a:solidFill>
                  <a:schemeClr val="accent1">
                    <a:lumMod val="75000"/>
                  </a:schemeClr>
                </a:solidFill>
                <a:effectLst>
                  <a:outerShdw blurRad="38100" dist="38100" dir="2700000" algn="tl">
                    <a:srgbClr val="000000">
                      <a:alpha val="43137"/>
                    </a:srgbClr>
                  </a:outerShdw>
                </a:effectLst>
              </a:rPr>
              <a:t>	The Department of Public Safety is created</a:t>
            </a:r>
          </a:p>
          <a:p>
            <a:pPr marL="342900" indent="-342900">
              <a:buAutoNum type="arabicPlain" startAt="1972"/>
            </a:pPr>
            <a:r>
              <a:rPr lang="en-US" sz="1600" dirty="0" smtClean="0"/>
              <a:t> 	The Driver’s License Division of the Highway Department  joins DPS</a:t>
            </a:r>
          </a:p>
          <a:p>
            <a:pPr marL="342900" indent="-342900">
              <a:buAutoNum type="arabicPlain" startAt="1974"/>
            </a:pPr>
            <a:r>
              <a:rPr lang="en-US" sz="1600" dirty="0" smtClean="0"/>
              <a:t> 	Highway </a:t>
            </a:r>
            <a:r>
              <a:rPr lang="en-US" sz="1600" dirty="0"/>
              <a:t>Patrol is reorganized; official name changed to “Minnesota State </a:t>
            </a:r>
            <a:r>
              <a:rPr lang="en-US" sz="1600" dirty="0" smtClean="0"/>
              <a:t>Patrol.”</a:t>
            </a:r>
          </a:p>
          <a:p>
            <a:pPr marL="342900" indent="-342900">
              <a:buAutoNum type="arabicPlain" startAt="1987"/>
            </a:pPr>
            <a:r>
              <a:rPr lang="en-US" sz="1600" dirty="0" smtClean="0"/>
              <a:t> 	The </a:t>
            </a:r>
            <a:r>
              <a:rPr lang="en-US" sz="1600" dirty="0"/>
              <a:t>Minnesota Office of Pipeline Safety (MNOPS) is </a:t>
            </a:r>
            <a:r>
              <a:rPr lang="en-US" sz="1600" dirty="0" smtClean="0"/>
              <a:t>created</a:t>
            </a:r>
          </a:p>
          <a:p>
            <a:pPr marL="342900" indent="-342900">
              <a:buAutoNum type="arabicPlain" startAt="1990"/>
            </a:pPr>
            <a:r>
              <a:rPr lang="en-US" sz="1600" dirty="0" smtClean="0"/>
              <a:t> 	BCA </a:t>
            </a:r>
            <a:r>
              <a:rPr lang="en-US" sz="1600" dirty="0"/>
              <a:t>establishes one of the first DNA laboratories in the </a:t>
            </a:r>
            <a:r>
              <a:rPr lang="en-US" sz="1600" dirty="0" smtClean="0"/>
              <a:t>nation</a:t>
            </a:r>
          </a:p>
          <a:p>
            <a:pPr marL="342900" indent="-342900">
              <a:buAutoNum type="arabicPlain" startAt="1994"/>
            </a:pPr>
            <a:r>
              <a:rPr lang="en-US" sz="1600" dirty="0" smtClean="0"/>
              <a:t> 	First </a:t>
            </a:r>
            <a:r>
              <a:rPr lang="en-US" sz="1600" dirty="0"/>
              <a:t>drug detection dog begins work for the State </a:t>
            </a:r>
            <a:r>
              <a:rPr lang="en-US" sz="1600" dirty="0" smtClean="0"/>
              <a:t>Patrol</a:t>
            </a:r>
          </a:p>
          <a:p>
            <a:pPr marL="342900" indent="-342900">
              <a:buAutoNum type="arabicPlain" startAt="1996"/>
            </a:pPr>
            <a:r>
              <a:rPr lang="en-US" sz="1600" dirty="0" smtClean="0"/>
              <a:t> 	The </a:t>
            </a:r>
            <a:r>
              <a:rPr lang="en-US" sz="1600" dirty="0"/>
              <a:t>Alcohol and Gambling Enforcement Division (AGED) is </a:t>
            </a:r>
            <a:r>
              <a:rPr lang="en-US" sz="1600" dirty="0" smtClean="0"/>
              <a:t>created</a:t>
            </a:r>
          </a:p>
          <a:p>
            <a:pPr marL="342900" indent="-342900">
              <a:buAutoNum type="arabicPlain" startAt="2003"/>
            </a:pPr>
            <a:r>
              <a:rPr lang="en-US" sz="1600" dirty="0" smtClean="0"/>
              <a:t> 	The </a:t>
            </a:r>
            <a:r>
              <a:rPr lang="en-US" sz="1600" dirty="0"/>
              <a:t>Office of Justice Programs (OJP) is created </a:t>
            </a:r>
            <a:endParaRPr lang="en-US" sz="1600" dirty="0" smtClean="0"/>
          </a:p>
          <a:p>
            <a:pPr marL="342900" indent="-342900">
              <a:buAutoNum type="arabicPlain" startAt="2004"/>
            </a:pPr>
            <a:r>
              <a:rPr lang="en-US" sz="1600" dirty="0" smtClean="0"/>
              <a:t> 	Division </a:t>
            </a:r>
            <a:r>
              <a:rPr lang="en-US" sz="1600" dirty="0"/>
              <a:t>of Homeland Security and Emergency Management (HSEM) is created </a:t>
            </a:r>
            <a:endParaRPr lang="en-US" sz="1600" dirty="0" smtClean="0"/>
          </a:p>
          <a:p>
            <a:r>
              <a:rPr lang="en-US" sz="1600" dirty="0" smtClean="0"/>
              <a:t>2004     	OTS </a:t>
            </a:r>
            <a:r>
              <a:rPr lang="en-US" sz="1600" dirty="0"/>
              <a:t>and the Minnesota Departments of Transportation and Health establish </a:t>
            </a:r>
            <a:r>
              <a:rPr lang="en-US" sz="1600" dirty="0" smtClean="0"/>
              <a:t>the Toward 	Zero </a:t>
            </a:r>
            <a:r>
              <a:rPr lang="en-US" sz="1600" dirty="0"/>
              <a:t>Deaths (TZD) Program</a:t>
            </a:r>
          </a:p>
          <a:p>
            <a:r>
              <a:rPr lang="en-US" sz="1600" dirty="0" smtClean="0"/>
              <a:t>              	</a:t>
            </a:r>
            <a:endParaRPr lang="en-US" sz="1600" dirty="0"/>
          </a:p>
        </p:txBody>
      </p:sp>
    </p:spTree>
    <p:extLst>
      <p:ext uri="{BB962C8B-B14F-4D97-AF65-F5344CB8AC3E}">
        <p14:creationId xmlns:p14="http://schemas.microsoft.com/office/powerpoint/2010/main" val="151573810"/>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3794" y="228600"/>
            <a:ext cx="7092006" cy="677108"/>
          </a:xfrm>
          <a:prstGeom prst="rect">
            <a:avLst/>
          </a:prstGeom>
          <a:noFill/>
        </p:spPr>
        <p:txBody>
          <a:bodyPr wrap="square" rtlCol="0">
            <a:spAutoFit/>
          </a:bodyPr>
          <a:lstStyle/>
          <a:p>
            <a:pPr algn="ctr"/>
            <a:r>
              <a:rPr lang="en-US" sz="3800" b="1" dirty="0">
                <a:solidFill>
                  <a:srgbClr val="FFFFFF"/>
                </a:solidFill>
                <a:effectLst>
                  <a:outerShdw blurRad="38100" dist="38100" dir="2700000" algn="tl">
                    <a:srgbClr val="000000">
                      <a:alpha val="43137"/>
                    </a:srgbClr>
                  </a:outerShdw>
                </a:effectLst>
                <a:latin typeface="Tahoma" pitchFamily="34" charset="0"/>
                <a:cs typeface="Tahoma" pitchFamily="34" charset="0"/>
              </a:rPr>
              <a:t>Department of Public Safety</a:t>
            </a:r>
            <a:endParaRPr lang="en-US" sz="3000" dirty="0">
              <a:solidFill>
                <a:srgbClr val="FFFFFF"/>
              </a:solidFill>
              <a:effectLst>
                <a:outerShdw blurRad="38100" dist="38100" dir="2700000" algn="tl">
                  <a:srgbClr val="000000">
                    <a:alpha val="43137"/>
                  </a:srgbClr>
                </a:outerShdw>
              </a:effectLst>
              <a:latin typeface="Tahoma" pitchFamily="34" charset="0"/>
              <a:cs typeface="Tahoma" pitchFamily="34" charset="0"/>
            </a:endParaRPr>
          </a:p>
        </p:txBody>
      </p:sp>
      <p:sp>
        <p:nvSpPr>
          <p:cNvPr id="22" name="Rectangle 21"/>
          <p:cNvSpPr/>
          <p:nvPr/>
        </p:nvSpPr>
        <p:spPr>
          <a:xfrm>
            <a:off x="644997" y="1371600"/>
            <a:ext cx="8229599" cy="477054"/>
          </a:xfrm>
          <a:prstGeom prst="rect">
            <a:avLst/>
          </a:prstGeom>
        </p:spPr>
        <p:txBody>
          <a:bodyPr wrap="square">
            <a:spAutoFit/>
          </a:bodyPr>
          <a:lstStyle/>
          <a:p>
            <a:pPr marL="342900" indent="-342900">
              <a:spcBef>
                <a:spcPct val="0"/>
              </a:spcBef>
              <a:buFont typeface="Arial" panose="020B0604020202020204" pitchFamily="34" charset="0"/>
              <a:buChar char="•"/>
            </a:pPr>
            <a:r>
              <a:rPr lang="en-US" sz="2500" b="1" dirty="0" smtClean="0">
                <a:effectLst>
                  <a:outerShdw blurRad="38100" dist="38100" dir="2700000" algn="tl">
                    <a:srgbClr val="000000">
                      <a:alpha val="43137"/>
                    </a:srgbClr>
                  </a:outerShdw>
                </a:effectLst>
                <a:latin typeface="Tahoma" pitchFamily="34" charset="0"/>
                <a:ea typeface="+mj-ea"/>
                <a:cs typeface="Tahoma" pitchFamily="34" charset="0"/>
              </a:rPr>
              <a:t>In 1969,  Troopers </a:t>
            </a:r>
            <a:r>
              <a:rPr lang="en-US" sz="2500" b="1" dirty="0">
                <a:effectLst>
                  <a:outerShdw blurRad="38100" dist="38100" dir="2700000" algn="tl">
                    <a:srgbClr val="000000">
                      <a:alpha val="43137"/>
                    </a:srgbClr>
                  </a:outerShdw>
                </a:effectLst>
                <a:latin typeface="Tahoma" pitchFamily="34" charset="0"/>
                <a:ea typeface="+mj-ea"/>
                <a:cs typeface="Tahoma" pitchFamily="34" charset="0"/>
              </a:rPr>
              <a:t>drove Fury Pursuit Sedans</a:t>
            </a:r>
          </a:p>
        </p:txBody>
      </p:sp>
      <p:pic>
        <p:nvPicPr>
          <p:cNvPr id="29" name="Picture 28"/>
          <p:cNvPicPr>
            <a:picLocks noChangeAspect="1"/>
          </p:cNvPicPr>
          <p:nvPr/>
        </p:nvPicPr>
        <p:blipFill rotWithShape="1">
          <a:blip r:embed="rId3"/>
          <a:srcRect l="27746" t="47917" r="36530" b="15625"/>
          <a:stretch/>
        </p:blipFill>
        <p:spPr>
          <a:xfrm>
            <a:off x="1241868" y="2071002"/>
            <a:ext cx="6781798" cy="3891195"/>
          </a:xfrm>
          <a:prstGeom prst="rect">
            <a:avLst/>
          </a:prstGeom>
          <a:ln>
            <a:noFill/>
          </a:ln>
          <a:effectLst>
            <a:softEdge rad="112500"/>
          </a:effectLst>
        </p:spPr>
      </p:pic>
    </p:spTree>
    <p:extLst>
      <p:ext uri="{BB962C8B-B14F-4D97-AF65-F5344CB8AC3E}">
        <p14:creationId xmlns:p14="http://schemas.microsoft.com/office/powerpoint/2010/main" val="3467258332"/>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0" y="2362201"/>
            <a:ext cx="9372600" cy="1142999"/>
          </a:xfrm>
        </p:spPr>
        <p:txBody>
          <a:bodyPr>
            <a:noAutofit/>
          </a:bodyPr>
          <a:lstStyle/>
          <a:p>
            <a:r>
              <a:rPr lang="en-US" sz="5500" dirty="0" smtClean="0">
                <a:solidFill>
                  <a:srgbClr val="01305B"/>
                </a:solidFill>
              </a:rPr>
              <a:t>State Patrol</a:t>
            </a:r>
            <a:endParaRPr lang="en-US" sz="5500" dirty="0">
              <a:solidFill>
                <a:srgbClr val="01305B"/>
              </a:solidFill>
            </a:endParaRPr>
          </a:p>
        </p:txBody>
      </p:sp>
      <p:cxnSp>
        <p:nvCxnSpPr>
          <p:cNvPr id="10" name="Straight Connector 9"/>
          <p:cNvCxnSpPr/>
          <p:nvPr/>
        </p:nvCxnSpPr>
        <p:spPr>
          <a:xfrm>
            <a:off x="1524000" y="35052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35052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19689964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3581400" y="2362200"/>
            <a:ext cx="4114800" cy="3681412"/>
          </a:xfrm>
        </p:spPr>
        <p:txBody>
          <a:bodyPr>
            <a:normAutofit/>
          </a:bodyPr>
          <a:lstStyle/>
          <a:p>
            <a:pPr marL="0" indent="4763">
              <a:buNone/>
              <a:defRPr/>
            </a:pPr>
            <a:r>
              <a:rPr lang="en-US" sz="2000" b="1" i="1" dirty="0" smtClean="0"/>
              <a:t>Mission</a:t>
            </a:r>
          </a:p>
          <a:p>
            <a:pPr marL="400050" lvl="1" indent="4763">
              <a:lnSpc>
                <a:spcPct val="150000"/>
              </a:lnSpc>
              <a:buNone/>
              <a:defRPr/>
            </a:pPr>
            <a:r>
              <a:rPr lang="en-US" sz="1800" dirty="0" smtClean="0"/>
              <a:t>Protect </a:t>
            </a:r>
            <a:r>
              <a:rPr lang="en-US" sz="1800" dirty="0"/>
              <a:t>and serve all people in the state through assistance, education, and enforcement; provide support to allied agencies; and provide for the safe, efficient movement of traffic on Minnesota’s roadways.</a:t>
            </a:r>
          </a:p>
          <a:p>
            <a:pPr>
              <a:buNone/>
              <a:defRPr/>
            </a:pPr>
            <a:endParaRPr lang="en-US" sz="2000" dirty="0" smtClean="0"/>
          </a:p>
          <a:p>
            <a:pPr>
              <a:buNone/>
              <a:defRPr/>
            </a:pPr>
            <a:endParaRPr lang="en-US" sz="2000" dirty="0" smtClean="0"/>
          </a:p>
          <a:p>
            <a:endParaRPr lang="en-US" sz="2000" dirty="0"/>
          </a:p>
        </p:txBody>
      </p:sp>
      <p:pic>
        <p:nvPicPr>
          <p:cNvPr id="15363" name="Picture 3" descr="H:\Logos\MSP\SP-Patch-Logo-(clr).png"/>
          <p:cNvPicPr>
            <a:picLocks noChangeAspect="1" noChangeArrowheads="1"/>
          </p:cNvPicPr>
          <p:nvPr/>
        </p:nvPicPr>
        <p:blipFill>
          <a:blip r:embed="rId3" cstate="screen"/>
          <a:srcRect/>
          <a:stretch>
            <a:fillRect/>
          </a:stretch>
        </p:blipFill>
        <p:spPr bwMode="auto">
          <a:xfrm>
            <a:off x="3276600" y="304800"/>
            <a:ext cx="914400" cy="1117600"/>
          </a:xfrm>
          <a:prstGeom prst="rect">
            <a:avLst/>
          </a:prstGeom>
          <a:noFill/>
        </p:spPr>
      </p:pic>
      <p:sp>
        <p:nvSpPr>
          <p:cNvPr id="7" name="TextBox 6"/>
          <p:cNvSpPr txBox="1"/>
          <p:nvPr/>
        </p:nvSpPr>
        <p:spPr>
          <a:xfrm>
            <a:off x="41376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8" name="TextBox 7"/>
          <p:cNvSpPr txBox="1"/>
          <p:nvPr/>
        </p:nvSpPr>
        <p:spPr>
          <a:xfrm>
            <a:off x="41386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State Patrol</a:t>
            </a:r>
          </a:p>
        </p:txBody>
      </p:sp>
      <p:cxnSp>
        <p:nvCxnSpPr>
          <p:cNvPr id="9" name="Straight Connector 8"/>
          <p:cNvCxnSpPr/>
          <p:nvPr/>
        </p:nvCxnSpPr>
        <p:spPr>
          <a:xfrm>
            <a:off x="4213849"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4" descr="H:\Logos\DPS\Web\DPS-Color-(122).png"/>
          <p:cNvPicPr>
            <a:picLocks noChangeAspect="1" noChangeArrowheads="1"/>
          </p:cNvPicPr>
          <p:nvPr/>
        </p:nvPicPr>
        <p:blipFill>
          <a:blip r:embed="rId4" cstate="screen"/>
          <a:srcRect/>
          <a:stretch>
            <a:fillRect/>
          </a:stretch>
        </p:blipFill>
        <p:spPr bwMode="auto">
          <a:xfrm>
            <a:off x="7724775" y="5486400"/>
            <a:ext cx="1114425" cy="1114425"/>
          </a:xfrm>
          <a:prstGeom prst="rect">
            <a:avLst/>
          </a:prstGeom>
          <a:noFill/>
        </p:spPr>
      </p:pic>
      <p:pic>
        <p:nvPicPr>
          <p:cNvPr id="1026" name="Picture 2" descr="V:\Photos\MSP\State Patrol Images from Troopers\Schloesser Funeral (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0"/>
            <a:ext cx="4303776" cy="688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232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3581400" y="1600200"/>
            <a:ext cx="5105400" cy="2849563"/>
          </a:xfrm>
        </p:spPr>
        <p:txBody>
          <a:bodyPr>
            <a:noAutofit/>
          </a:bodyPr>
          <a:lstStyle/>
          <a:p>
            <a:pPr>
              <a:buFont typeface="Wingdings" pitchFamily="2" charset="2"/>
              <a:buNone/>
              <a:defRPr/>
            </a:pPr>
            <a:r>
              <a:rPr lang="en-US" sz="2000" b="1" dirty="0" smtClean="0">
                <a:effectLst>
                  <a:outerShdw blurRad="38100" dist="38100" dir="2700000" algn="tl">
                    <a:srgbClr val="000000">
                      <a:alpha val="43137"/>
                    </a:srgbClr>
                  </a:outerShdw>
                </a:effectLst>
              </a:rPr>
              <a:t>State Patrol Services</a:t>
            </a:r>
          </a:p>
          <a:p>
            <a:pPr>
              <a:defRPr/>
            </a:pPr>
            <a:r>
              <a:rPr lang="en-US" sz="1700" dirty="0"/>
              <a:t>Aviation</a:t>
            </a:r>
          </a:p>
          <a:p>
            <a:pPr>
              <a:defRPr/>
            </a:pPr>
            <a:r>
              <a:rPr lang="en-US" sz="1700" dirty="0"/>
              <a:t>Capitol Security</a:t>
            </a:r>
          </a:p>
          <a:p>
            <a:pPr>
              <a:defRPr/>
            </a:pPr>
            <a:r>
              <a:rPr lang="en-US" sz="1700" dirty="0"/>
              <a:t>Executive Protection</a:t>
            </a:r>
          </a:p>
          <a:p>
            <a:pPr>
              <a:defRPr/>
            </a:pPr>
            <a:r>
              <a:rPr lang="en-US" sz="1700" dirty="0"/>
              <a:t>Canine Program</a:t>
            </a:r>
          </a:p>
          <a:p>
            <a:pPr>
              <a:defRPr/>
            </a:pPr>
            <a:r>
              <a:rPr lang="en-US" sz="1700" dirty="0"/>
              <a:t>Crash Reconstruction</a:t>
            </a:r>
          </a:p>
          <a:p>
            <a:pPr>
              <a:defRPr/>
            </a:pPr>
            <a:r>
              <a:rPr lang="en-US" sz="1700" dirty="0"/>
              <a:t>Commercial Vehicle Enforcement</a:t>
            </a:r>
          </a:p>
          <a:p>
            <a:pPr>
              <a:defRPr/>
            </a:pPr>
            <a:r>
              <a:rPr lang="en-US" sz="1700" dirty="0" smtClean="0"/>
              <a:t>Vehicle </a:t>
            </a:r>
            <a:r>
              <a:rPr lang="en-US" sz="1700" dirty="0"/>
              <a:t>Crimes Unit</a:t>
            </a:r>
          </a:p>
          <a:p>
            <a:r>
              <a:rPr lang="en-US" sz="1700" dirty="0"/>
              <a:t>DWI Enforcement</a:t>
            </a:r>
          </a:p>
          <a:p>
            <a:r>
              <a:rPr lang="en-US" sz="1700" dirty="0"/>
              <a:t>Fleet Management</a:t>
            </a:r>
          </a:p>
          <a:p>
            <a:r>
              <a:rPr lang="en-US" sz="1700" dirty="0"/>
              <a:t>Investigative Services</a:t>
            </a:r>
          </a:p>
          <a:p>
            <a:r>
              <a:rPr lang="en-US" sz="1700" dirty="0"/>
              <a:t>Public Information</a:t>
            </a:r>
          </a:p>
          <a:p>
            <a:r>
              <a:rPr lang="en-US" sz="1700" dirty="0"/>
              <a:t>Training Academy</a:t>
            </a:r>
          </a:p>
          <a:p>
            <a:r>
              <a:rPr lang="en-US" sz="1700" dirty="0"/>
              <a:t>Radio Communications</a:t>
            </a:r>
          </a:p>
          <a:p>
            <a:r>
              <a:rPr lang="en-US" sz="1700" dirty="0"/>
              <a:t>Special Response Team</a:t>
            </a:r>
          </a:p>
          <a:p>
            <a:r>
              <a:rPr lang="en-US" sz="1700" dirty="0"/>
              <a:t>Federal Programs</a:t>
            </a:r>
          </a:p>
          <a:p>
            <a:endParaRPr lang="en-US" sz="2000" dirty="0"/>
          </a:p>
        </p:txBody>
      </p:sp>
      <p:pic>
        <p:nvPicPr>
          <p:cNvPr id="16387" name="Picture 3" descr="H:\Photos\MSP\YK9Q0153d.jpg"/>
          <p:cNvPicPr>
            <a:picLocks noChangeAspect="1" noChangeArrowheads="1"/>
          </p:cNvPicPr>
          <p:nvPr/>
        </p:nvPicPr>
        <p:blipFill>
          <a:blip r:embed="rId3" cstate="screen"/>
          <a:srcRect/>
          <a:stretch>
            <a:fillRect/>
          </a:stretch>
        </p:blipFill>
        <p:spPr bwMode="auto">
          <a:xfrm>
            <a:off x="0" y="0"/>
            <a:ext cx="3124200" cy="6858000"/>
          </a:xfrm>
          <a:prstGeom prst="rect">
            <a:avLst/>
          </a:prstGeom>
          <a:noFill/>
        </p:spPr>
      </p:pic>
      <p:pic>
        <p:nvPicPr>
          <p:cNvPr id="7" name="Picture 3" descr="H:\Logos\MSP\SP-Patch-Logo-(clr).png"/>
          <p:cNvPicPr>
            <a:picLocks noChangeAspect="1" noChangeArrowheads="1"/>
          </p:cNvPicPr>
          <p:nvPr/>
        </p:nvPicPr>
        <p:blipFill>
          <a:blip r:embed="rId4" cstate="screen"/>
          <a:srcRect/>
          <a:stretch>
            <a:fillRect/>
          </a:stretch>
        </p:blipFill>
        <p:spPr bwMode="auto">
          <a:xfrm>
            <a:off x="3276600" y="304800"/>
            <a:ext cx="914400" cy="1117600"/>
          </a:xfrm>
          <a:prstGeom prst="rect">
            <a:avLst/>
          </a:prstGeom>
          <a:noFill/>
        </p:spPr>
      </p:pic>
      <p:sp>
        <p:nvSpPr>
          <p:cNvPr id="8" name="TextBox 7"/>
          <p:cNvSpPr txBox="1"/>
          <p:nvPr/>
        </p:nvSpPr>
        <p:spPr>
          <a:xfrm>
            <a:off x="41376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9" name="TextBox 8"/>
          <p:cNvSpPr txBox="1"/>
          <p:nvPr/>
        </p:nvSpPr>
        <p:spPr>
          <a:xfrm>
            <a:off x="41386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State Patrol</a:t>
            </a:r>
          </a:p>
        </p:txBody>
      </p:sp>
      <p:cxnSp>
        <p:nvCxnSpPr>
          <p:cNvPr id="10" name="Straight Connector 9"/>
          <p:cNvCxnSpPr/>
          <p:nvPr/>
        </p:nvCxnSpPr>
        <p:spPr>
          <a:xfrm>
            <a:off x="4213849"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descr="H:\Logos\DPS\Web\DPS-Color-(122).png"/>
          <p:cNvPicPr>
            <a:picLocks noChangeAspect="1" noChangeArrowheads="1"/>
          </p:cNvPicPr>
          <p:nvPr/>
        </p:nvPicPr>
        <p:blipFill>
          <a:blip r:embed="rId5" cstate="screen"/>
          <a:srcRect/>
          <a:stretch>
            <a:fillRect/>
          </a:stretch>
        </p:blipFill>
        <p:spPr bwMode="auto">
          <a:xfrm>
            <a:off x="7724775" y="5486400"/>
            <a:ext cx="1114425" cy="1114425"/>
          </a:xfrm>
          <a:prstGeom prst="rect">
            <a:avLst/>
          </a:prstGeom>
          <a:noFill/>
        </p:spPr>
      </p:pic>
    </p:spTree>
    <p:extLst>
      <p:ext uri="{BB962C8B-B14F-4D97-AF65-F5344CB8AC3E}">
        <p14:creationId xmlns:p14="http://schemas.microsoft.com/office/powerpoint/2010/main" val="3293964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3726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3276600" y="1600200"/>
            <a:ext cx="5715000" cy="2849563"/>
          </a:xfrm>
        </p:spPr>
        <p:txBody>
          <a:bodyPr>
            <a:noAutofit/>
          </a:bodyPr>
          <a:lstStyle/>
          <a:p>
            <a:pPr>
              <a:buFont typeface="Wingdings" pitchFamily="2" charset="2"/>
              <a:buChar char="Ø"/>
              <a:defRPr/>
            </a:pPr>
            <a:r>
              <a:rPr lang="en-US" sz="1800" dirty="0" smtClean="0"/>
              <a:t>The State Patrol includes 895 </a:t>
            </a:r>
            <a:r>
              <a:rPr lang="en-US" sz="1800" dirty="0"/>
              <a:t>full-time, sworn and non-sworn </a:t>
            </a:r>
            <a:r>
              <a:rPr lang="en-US" sz="1800" dirty="0" smtClean="0"/>
              <a:t>personnel</a:t>
            </a:r>
            <a:endParaRPr lang="en-US" sz="1800" dirty="0"/>
          </a:p>
          <a:p>
            <a:pPr>
              <a:defRPr/>
            </a:pPr>
            <a:endParaRPr lang="en-US" sz="1800" dirty="0" smtClean="0"/>
          </a:p>
          <a:p>
            <a:pPr>
              <a:buFont typeface="Wingdings" pitchFamily="2" charset="2"/>
              <a:buChar char="Ø"/>
              <a:defRPr/>
            </a:pPr>
            <a:r>
              <a:rPr lang="en-US" sz="1800" dirty="0" smtClean="0"/>
              <a:t>The State Patrol receives </a:t>
            </a:r>
            <a:r>
              <a:rPr lang="en-US" sz="1800" dirty="0"/>
              <a:t>an annual appropriation of </a:t>
            </a:r>
            <a:r>
              <a:rPr lang="en-US" sz="1800" dirty="0" smtClean="0"/>
              <a:t>$112.7 million. </a:t>
            </a:r>
          </a:p>
          <a:p>
            <a:pPr lvl="1">
              <a:lnSpc>
                <a:spcPct val="150000"/>
              </a:lnSpc>
              <a:defRPr/>
            </a:pPr>
            <a:r>
              <a:rPr lang="en-US" sz="1600" dirty="0" smtClean="0"/>
              <a:t>$103.2 million  from Trunk Highway Fund</a:t>
            </a:r>
          </a:p>
          <a:p>
            <a:pPr lvl="1">
              <a:lnSpc>
                <a:spcPct val="150000"/>
              </a:lnSpc>
              <a:defRPr/>
            </a:pPr>
            <a:r>
              <a:rPr lang="en-US" sz="1600" dirty="0" smtClean="0"/>
              <a:t>$876,000 from Highway User Tax Distribution Fund</a:t>
            </a:r>
          </a:p>
          <a:p>
            <a:pPr lvl="1">
              <a:lnSpc>
                <a:spcPct val="150000"/>
              </a:lnSpc>
              <a:defRPr/>
            </a:pPr>
            <a:r>
              <a:rPr lang="en-US" sz="1600" dirty="0" smtClean="0"/>
              <a:t>$8.6 million from the General Fund</a:t>
            </a:r>
          </a:p>
          <a:p>
            <a:pPr>
              <a:buFont typeface="Wingdings" pitchFamily="2" charset="2"/>
              <a:buChar char="Ø"/>
              <a:defRPr/>
            </a:pPr>
            <a:r>
              <a:rPr lang="en-US" sz="1800" dirty="0"/>
              <a:t>The State Patrol </a:t>
            </a:r>
            <a:r>
              <a:rPr lang="en-US" sz="1800" dirty="0" smtClean="0"/>
              <a:t>received </a:t>
            </a:r>
            <a:r>
              <a:rPr lang="en-US" sz="1800" dirty="0"/>
              <a:t>$8 million in federal funds in FY19. </a:t>
            </a:r>
          </a:p>
          <a:p>
            <a:endParaRPr lang="en-US" sz="2000" dirty="0"/>
          </a:p>
        </p:txBody>
      </p:sp>
      <p:pic>
        <p:nvPicPr>
          <p:cNvPr id="7" name="Picture 3" descr="H:\Logos\MSP\SP-Patch-Logo-(clr).png"/>
          <p:cNvPicPr>
            <a:picLocks noChangeAspect="1" noChangeArrowheads="1"/>
          </p:cNvPicPr>
          <p:nvPr/>
        </p:nvPicPr>
        <p:blipFill>
          <a:blip r:embed="rId3" cstate="screen"/>
          <a:srcRect/>
          <a:stretch>
            <a:fillRect/>
          </a:stretch>
        </p:blipFill>
        <p:spPr bwMode="auto">
          <a:xfrm>
            <a:off x="3276600" y="304800"/>
            <a:ext cx="914400" cy="1117600"/>
          </a:xfrm>
          <a:prstGeom prst="rect">
            <a:avLst/>
          </a:prstGeom>
          <a:noFill/>
        </p:spPr>
      </p:pic>
      <p:sp>
        <p:nvSpPr>
          <p:cNvPr id="8" name="TextBox 7"/>
          <p:cNvSpPr txBox="1"/>
          <p:nvPr/>
        </p:nvSpPr>
        <p:spPr>
          <a:xfrm>
            <a:off x="41376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9" name="TextBox 8"/>
          <p:cNvSpPr txBox="1"/>
          <p:nvPr/>
        </p:nvSpPr>
        <p:spPr>
          <a:xfrm>
            <a:off x="41386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State Patrol</a:t>
            </a:r>
          </a:p>
        </p:txBody>
      </p:sp>
      <p:cxnSp>
        <p:nvCxnSpPr>
          <p:cNvPr id="10" name="Straight Connector 9"/>
          <p:cNvCxnSpPr/>
          <p:nvPr/>
        </p:nvCxnSpPr>
        <p:spPr>
          <a:xfrm>
            <a:off x="4213849"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486400"/>
            <a:ext cx="1114425" cy="1114425"/>
          </a:xfrm>
          <a:prstGeom prst="rect">
            <a:avLst/>
          </a:prstGeom>
          <a:noFill/>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6146" r="14303"/>
          <a:stretch/>
        </p:blipFill>
        <p:spPr>
          <a:xfrm>
            <a:off x="-25277" y="4011"/>
            <a:ext cx="3048000" cy="6871990"/>
          </a:xfrm>
          <a:prstGeom prst="rect">
            <a:avLst/>
          </a:prstGeom>
        </p:spPr>
      </p:pic>
    </p:spTree>
    <p:extLst>
      <p:ext uri="{BB962C8B-B14F-4D97-AF65-F5344CB8AC3E}">
        <p14:creationId xmlns:p14="http://schemas.microsoft.com/office/powerpoint/2010/main" val="21409737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DPS Brand">
      <a:dk1>
        <a:srgbClr val="FFFFFF"/>
      </a:dk1>
      <a:lt1>
        <a:srgbClr val="FFFFFF"/>
      </a:lt1>
      <a:dk2>
        <a:srgbClr val="00284C"/>
      </a:dk2>
      <a:lt2>
        <a:srgbClr val="01539C"/>
      </a:lt2>
      <a:accent1>
        <a:srgbClr val="FFD350"/>
      </a:accent1>
      <a:accent2>
        <a:srgbClr val="FFE18B"/>
      </a:accent2>
      <a:accent3>
        <a:srgbClr val="171717"/>
      </a:accent3>
      <a:accent4>
        <a:srgbClr val="01539C"/>
      </a:accent4>
      <a:accent5>
        <a:srgbClr val="FFD350"/>
      </a:accent5>
      <a:accent6>
        <a:srgbClr val="005CE7"/>
      </a:accent6>
      <a:hlink>
        <a:srgbClr val="FFFFCC"/>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742</Words>
  <Application>Microsoft Office PowerPoint</Application>
  <PresentationFormat>On-screen Show (4:3)</PresentationFormat>
  <Paragraphs>171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Tahoma</vt:lpstr>
      <vt:lpstr>Wingdings</vt:lpstr>
      <vt:lpstr>1_Office Theme</vt:lpstr>
      <vt:lpstr>Minnesota Department of Public Safety </vt:lpstr>
      <vt:lpstr>Public Safety Mission A Safer Minnesota</vt:lpstr>
      <vt:lpstr>PowerPoint Presentation</vt:lpstr>
      <vt:lpstr>PowerPoint Presentation</vt:lpstr>
      <vt:lpstr>PowerPoint Presentation</vt:lpstr>
      <vt:lpstr>State Patrol</vt:lpstr>
      <vt:lpstr>PowerPoint Presentation</vt:lpstr>
      <vt:lpstr>PowerPoint Presentation</vt:lpstr>
      <vt:lpstr>PowerPoint Presentation</vt:lpstr>
      <vt:lpstr>Office of  Traffic Safety</vt:lpstr>
      <vt:lpstr>PowerPoint Presentation</vt:lpstr>
      <vt:lpstr>PowerPoint Presentation</vt:lpstr>
      <vt:lpstr>PowerPoint Presentation</vt:lpstr>
      <vt:lpstr>Driver and Vehicle Services</vt:lpstr>
      <vt:lpstr>PowerPoint Presentation</vt:lpstr>
      <vt:lpstr>PowerPoint Presentation</vt:lpstr>
      <vt:lpstr>PowerPoint Presentation</vt:lpstr>
      <vt:lpstr>Office of Pipeline Safety</vt:lpstr>
      <vt:lpstr>PowerPoint Presentation</vt:lpstr>
      <vt:lpstr>PowerPoint Presentation</vt:lpstr>
      <vt:lpstr>PowerPoint Presentation</vt:lpstr>
      <vt:lpstr>PowerPoint Presentation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Department of Public Safety</dc:title>
  <dc:creator>Gordon, Bruce</dc:creator>
  <cp:lastModifiedBy>Knutson, Katie (DPS)</cp:lastModifiedBy>
  <cp:revision>73</cp:revision>
  <cp:lastPrinted>2017-01-10T21:38:06Z</cp:lastPrinted>
  <dcterms:created xsi:type="dcterms:W3CDTF">2015-02-04T20:23:19Z</dcterms:created>
  <dcterms:modified xsi:type="dcterms:W3CDTF">2019-01-28T18:19:08Z</dcterms:modified>
</cp:coreProperties>
</file>