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4" r:id="rId5"/>
    <p:sldId id="263" r:id="rId6"/>
    <p:sldId id="265" r:id="rId7"/>
    <p:sldId id="273" r:id="rId8"/>
    <p:sldId id="271" r:id="rId9"/>
    <p:sldId id="274" r:id="rId10"/>
    <p:sldId id="27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7F64E-A76D-4470-BDA5-65359CF4B735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F3F1-AD76-43AF-8DF5-005F131432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7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5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5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4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3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6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5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917D-A369-4A23-ACE8-4B1DABED7F0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7A49-9526-40C6-8D66-0CB9BED3D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4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2133600"/>
            <a:ext cx="7391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9900"/>
                </a:solidFill>
                <a:latin typeface="Helvetica" panose="000B0500000000000000" pitchFamily="34" charset="0"/>
              </a:rPr>
              <a:t>Pesticide &amp; Fertilizer Management Division</a:t>
            </a:r>
          </a:p>
          <a:p>
            <a:pPr algn="ctr"/>
            <a:endParaRPr lang="en-US" sz="4000" dirty="0" smtClean="0">
              <a:latin typeface="Helvetica" panose="000B0500000000000000" pitchFamily="34" charset="0"/>
            </a:endParaRPr>
          </a:p>
          <a:p>
            <a:pPr algn="r"/>
            <a:r>
              <a:rPr lang="en-US" sz="3500" b="1" dirty="0" smtClean="0">
                <a:solidFill>
                  <a:srgbClr val="669900"/>
                </a:solidFill>
                <a:latin typeface="Helvetica" panose="000B0500000000000000" pitchFamily="34" charset="0"/>
              </a:rPr>
              <a:t>Greg Buzicky, Director</a:t>
            </a:r>
          </a:p>
          <a:p>
            <a:pPr algn="r"/>
            <a:r>
              <a:rPr lang="en-US" sz="3500" b="1" dirty="0" smtClean="0">
                <a:solidFill>
                  <a:srgbClr val="669900"/>
                </a:solidFill>
                <a:latin typeface="Helvetica" panose="000B0500000000000000" pitchFamily="34" charset="0"/>
              </a:rPr>
              <a:t>Dan Stoddard, Assistant Director</a:t>
            </a:r>
            <a:endParaRPr lang="en-US" sz="3500" b="1" dirty="0">
              <a:solidFill>
                <a:srgbClr val="669900"/>
              </a:solidFill>
              <a:latin typeface="Helvetica" panose="00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0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MDA 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077489"/>
            <a:ext cx="8763000" cy="4094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Pesticide non-point activities</a:t>
            </a:r>
          </a:p>
          <a:p>
            <a:pPr>
              <a:lnSpc>
                <a:spcPct val="114000"/>
              </a:lnSpc>
            </a:pPr>
            <a:endParaRPr lang="en-US" sz="800" b="1" dirty="0" smtClean="0">
              <a:solidFill>
                <a:srgbClr val="669900"/>
              </a:solidFill>
              <a:latin typeface="Helvetic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Pesticide Management Plan for water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/>
            </a:r>
            <a:b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</a:b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resource protection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Helvetica" pitchFamily="34" charset="0"/>
              <a:cs typeface="Helvetica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Pesticide Best Management Practices </a:t>
            </a:r>
            <a:endParaRPr lang="en-US" sz="2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Helvetica" pitchFamily="34" charset="0"/>
              <a:cs typeface="Helvetica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Product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registration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Helvetica" pitchFamily="34" charset="0"/>
              <a:cs typeface="Helvetica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Pollinators </a:t>
            </a:r>
          </a:p>
          <a:p>
            <a:pPr>
              <a:lnSpc>
                <a:spcPct val="114000"/>
              </a:lnSpc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6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Non-Point Source </a:t>
            </a:r>
            <a:b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Programs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8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 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Non-Point Source </a:t>
            </a:r>
            <a:b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  Programs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133600"/>
            <a:ext cx="8686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9900"/>
                </a:solidFill>
                <a:latin typeface="Helvetica" pitchFamily="34" charset="0"/>
              </a:rPr>
              <a:t>Water </a:t>
            </a:r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monitoring activities:</a:t>
            </a:r>
          </a:p>
          <a:p>
            <a:endParaRPr lang="en-US" sz="8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Long-term pesticide monitoring (</a:t>
            </a:r>
            <a:r>
              <a:rPr lang="en-US" sz="2800" dirty="0">
                <a:latin typeface="Helvetica" pitchFamily="34" charset="0"/>
              </a:rPr>
              <a:t>25 years</a:t>
            </a:r>
            <a:r>
              <a:rPr lang="en-US" sz="2800" dirty="0" smtClean="0">
                <a:latin typeface="Helvetica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Edge-of-field </a:t>
            </a:r>
            <a:r>
              <a:rPr lang="en-US" sz="2800" dirty="0">
                <a:latin typeface="Helvetica" pitchFamily="34" charset="0"/>
              </a:rPr>
              <a:t>and tile line </a:t>
            </a:r>
            <a:r>
              <a:rPr lang="en-US" sz="2800" dirty="0" smtClean="0">
                <a:latin typeface="Helvetica" pitchFamily="34" charset="0"/>
              </a:rPr>
              <a:t>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Monitoring </a:t>
            </a:r>
            <a:r>
              <a:rPr lang="en-US" sz="2800" dirty="0">
                <a:latin typeface="Helvetica" pitchFamily="34" charset="0"/>
              </a:rPr>
              <a:t>for Discovery Farms </a:t>
            </a:r>
            <a:r>
              <a:rPr lang="en-US" sz="2800" dirty="0" smtClean="0">
                <a:latin typeface="Helvetica" pitchFamily="34" charset="0"/>
              </a:rPr>
              <a:t>Minnesota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Monitoring </a:t>
            </a:r>
            <a:r>
              <a:rPr lang="en-US" sz="2800" dirty="0">
                <a:latin typeface="Helvetica" pitchFamily="34" charset="0"/>
              </a:rPr>
              <a:t>private wells for </a:t>
            </a:r>
            <a:r>
              <a:rPr lang="en-US" sz="2800" dirty="0" smtClean="0">
                <a:latin typeface="Helvetica" pitchFamily="34" charset="0"/>
              </a:rPr>
              <a:t>nitrate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Coordinate </a:t>
            </a:r>
            <a:r>
              <a:rPr lang="en-US" sz="2800" dirty="0">
                <a:latin typeface="Helvetica" pitchFamily="34" charset="0"/>
              </a:rPr>
              <a:t>with other monitoring </a:t>
            </a:r>
            <a:r>
              <a:rPr lang="en-US" sz="2800" dirty="0" smtClean="0">
                <a:latin typeface="Helvetica" pitchFamily="34" charset="0"/>
              </a:rPr>
              <a:t>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Annual monitoring reports</a:t>
            </a: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1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2973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What We Do</a:t>
            </a:r>
            <a:endParaRPr lang="en-US" sz="44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0890" y="2438400"/>
            <a:ext cx="8867910" cy="4014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Pesticide regulation</a:t>
            </a:r>
          </a:p>
          <a:p>
            <a:pPr marL="285750" indent="-28575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Fertilizer regulation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Protection of groundwater from ‘ag chemicals’</a:t>
            </a:r>
          </a:p>
          <a:p>
            <a:pPr marL="285750" indent="-28575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Emergency response</a:t>
            </a:r>
          </a:p>
          <a:p>
            <a:pPr marL="285750" indent="-28575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Spills and clean-up</a:t>
            </a:r>
          </a:p>
          <a:p>
            <a:pPr marL="285750" indent="-28575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Waste pesticide collection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Helvetica" pitchFamily="34" charset="0"/>
              </a:rPr>
              <a:t>Minnesota Agricultural Water Quality Certification (MAWQCP)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4740" y="1777425"/>
            <a:ext cx="7827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We are the lead state agency for:</a:t>
            </a:r>
            <a:endParaRPr lang="en-US" sz="3200" b="1" dirty="0">
              <a:solidFill>
                <a:srgbClr val="669900"/>
              </a:solidFill>
              <a:latin typeface="Helvetica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578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7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2973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How We Do This</a:t>
            </a:r>
            <a:endParaRPr lang="en-US" sz="43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MDA 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278082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We work with farmers, regulated industry and interested parties on the front end, as much </a:t>
            </a:r>
            <a:br>
              <a:rPr lang="en-US" sz="2800" dirty="0" smtClean="0">
                <a:latin typeface="Helvetica" pitchFamily="34" charset="0"/>
              </a:rPr>
            </a:br>
            <a:r>
              <a:rPr lang="en-US" sz="2800" dirty="0" smtClean="0">
                <a:latin typeface="Helvetica" pitchFamily="34" charset="0"/>
              </a:rPr>
              <a:t>as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We employ agronomists, soil scientists, </a:t>
            </a:r>
            <a:br>
              <a:rPr lang="en-US" sz="2800" dirty="0" smtClean="0">
                <a:latin typeface="Helvetica" pitchFamily="34" charset="0"/>
              </a:rPr>
            </a:br>
            <a:r>
              <a:rPr lang="en-US" sz="2800" dirty="0" smtClean="0">
                <a:latin typeface="Helvetica" pitchFamily="34" charset="0"/>
              </a:rPr>
              <a:t>and hydrologists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Several </a:t>
            </a:r>
            <a:r>
              <a:rPr lang="en-US" sz="2800" dirty="0">
                <a:latin typeface="Helvetica" pitchFamily="34" charset="0"/>
              </a:rPr>
              <a:t>PFMD staff are </a:t>
            </a:r>
            <a:r>
              <a:rPr lang="en-US" sz="2800" dirty="0" smtClean="0">
                <a:latin typeface="Helvetica" pitchFamily="34" charset="0"/>
              </a:rPr>
              <a:t>PhDs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Helvetic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34" charset="0"/>
              </a:rPr>
              <a:t>Many have masters degrees (science or 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9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2973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Who We Are</a:t>
            </a:r>
            <a:endParaRPr lang="en-US" sz="44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2578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879461"/>
            <a:ext cx="800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Employ 117 staff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Nearly 40% in greater Minnesota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Many have farming backgrounds; </a:t>
            </a:r>
            <a:r>
              <a:rPr lang="en-US" sz="2800" dirty="0">
                <a:latin typeface="Helvetica" pitchFamily="34" charset="0"/>
              </a:rPr>
              <a:t/>
            </a:r>
            <a:br>
              <a:rPr lang="en-US" sz="2800" dirty="0">
                <a:latin typeface="Helvetica" pitchFamily="34" charset="0"/>
              </a:rPr>
            </a:br>
            <a:r>
              <a:rPr lang="en-US" sz="2800" dirty="0" smtClean="0">
                <a:latin typeface="Helvetica" pitchFamily="34" charset="0"/>
              </a:rPr>
              <a:t>some still farm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PFMD budget is about $25 million/year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Largely from fees and Clean Water Fund</a:t>
            </a:r>
          </a:p>
        </p:txBody>
      </p:sp>
    </p:spTree>
    <p:extLst>
      <p:ext uri="{BB962C8B-B14F-4D97-AF65-F5344CB8AC3E}">
        <p14:creationId xmlns:p14="http://schemas.microsoft.com/office/powerpoint/2010/main" val="164407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" y="1524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Helvetica" panose="000B0500000000000000" pitchFamily="34" charset="0"/>
              </a:rPr>
              <a:t>Regulatory Activities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2578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4660" y="2278327"/>
            <a:ext cx="7844540" cy="3741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Pesticide/fertilizer product registration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Applicator licensing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Complaint response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Facility inspection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Emergency response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Anhydrous ammonia regulation</a:t>
            </a:r>
          </a:p>
        </p:txBody>
      </p:sp>
    </p:spTree>
    <p:extLst>
      <p:ext uri="{BB962C8B-B14F-4D97-AF65-F5344CB8AC3E}">
        <p14:creationId xmlns:p14="http://schemas.microsoft.com/office/powerpoint/2010/main" val="127803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8161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Incident Response </a:t>
            </a:r>
            <a:b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 Activities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209800"/>
            <a:ext cx="8534400" cy="360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Emergency site cleanup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Long-term site cleanup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Voluntary cleanup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Agricultural Chemical Response </a:t>
            </a:r>
            <a:br>
              <a:rPr lang="en-US" sz="2800" dirty="0" smtClean="0">
                <a:latin typeface="Helvetica" pitchFamily="34" charset="0"/>
              </a:rPr>
            </a:br>
            <a:r>
              <a:rPr lang="en-US" sz="2800" dirty="0" smtClean="0">
                <a:latin typeface="Helvetica" pitchFamily="34" charset="0"/>
              </a:rPr>
              <a:t>Reimbursement Account (ACCRA)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</a:endParaRP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Superfund</a:t>
            </a:r>
          </a:p>
        </p:txBody>
      </p:sp>
    </p:spTree>
    <p:extLst>
      <p:ext uri="{BB962C8B-B14F-4D97-AF65-F5344CB8AC3E}">
        <p14:creationId xmlns:p14="http://schemas.microsoft.com/office/powerpoint/2010/main" val="302415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81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Non-Point Source </a:t>
            </a:r>
          </a:p>
          <a:p>
            <a:r>
              <a:rPr lang="en-US" sz="4000" b="1" dirty="0">
                <a:solidFill>
                  <a:schemeClr val="bg1"/>
                </a:solidFill>
                <a:latin typeface="Helvetica" panose="000B0500000000000000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Programs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981200"/>
            <a:ext cx="8763000" cy="42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MDA is responsible for addressing:</a:t>
            </a:r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Non-point source impacts to groundwater from nitrate from fertilizer</a:t>
            </a:r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800" dirty="0"/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Non-point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source impacts to surface water and groundwater from pesticides </a:t>
            </a:r>
            <a:endParaRPr lang="en-US" sz="2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Helvetica" pitchFamily="34" charset="0"/>
              <a:cs typeface="Helvetica" panose="020B0604020202020204" pitchFamily="34" charset="0"/>
            </a:endParaRPr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Other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health or environmental risks from pesticides</a:t>
            </a:r>
          </a:p>
          <a:p>
            <a:pPr marL="342900" lvl="1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Water quality monitoring for pesticides and nitrate</a:t>
            </a:r>
          </a:p>
          <a:p>
            <a:pPr marL="342900" indent="-342900">
              <a:lnSpc>
                <a:spcPct val="114000"/>
              </a:lnSpc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76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Non-Point Source </a:t>
            </a:r>
            <a:b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 Programs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64622"/>
            <a:ext cx="8763000" cy="474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In our approach we seek to:</a:t>
            </a:r>
          </a:p>
          <a:p>
            <a:pPr>
              <a:lnSpc>
                <a:spcPct val="114000"/>
              </a:lnSpc>
            </a:pPr>
            <a:endParaRPr lang="en-US" sz="8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Make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decisions based on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best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available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Protect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water resources AND support a strong agricultural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economy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Involve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the agricultural community and other stakeholders in developing practical </a:t>
            </a: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solutions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Build </a:t>
            </a:r>
            <a:r>
              <a:rPr lang="en-US" sz="2800" dirty="0">
                <a:latin typeface="Helvetica" pitchFamily="34" charset="0"/>
                <a:cs typeface="Helvetica" panose="020B0604020202020204" pitchFamily="34" charset="0"/>
              </a:rPr>
              <a:t>relationships and coordinate with other programs and plans  </a:t>
            </a:r>
          </a:p>
          <a:p>
            <a:pPr>
              <a:lnSpc>
                <a:spcPct val="114000"/>
              </a:lnSpc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36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657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dirty="0" smtClean="0">
                <a:solidFill>
                  <a:srgbClr val="669900"/>
                </a:solidFill>
              </a:rPr>
              <a:t>MDA Pesticide &amp; Fertilizer </a:t>
            </a:r>
            <a:br>
              <a:rPr lang="en-US" sz="28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Management Division</a:t>
            </a:r>
            <a:r>
              <a:rPr lang="en-US" sz="2700" b="1" dirty="0" smtClean="0">
                <a:solidFill>
                  <a:srgbClr val="669900"/>
                </a:solidFill>
              </a:rPr>
              <a:t/>
            </a:r>
            <a:br>
              <a:rPr lang="en-US" sz="2700" b="1" dirty="0" smtClean="0">
                <a:solidFill>
                  <a:srgbClr val="669900"/>
                </a:solidFill>
              </a:rPr>
            </a:br>
            <a:r>
              <a:rPr lang="en-US" sz="2800" b="1" dirty="0" smtClean="0">
                <a:solidFill>
                  <a:srgbClr val="669900"/>
                </a:solidFill>
              </a:rPr>
              <a:t>                            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4082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180" y="2595172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76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Non-Point Source </a:t>
            </a:r>
            <a:b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Helvetica" panose="000B0500000000000000" pitchFamily="34" charset="0"/>
              </a:rPr>
              <a:t>   Programs</a:t>
            </a:r>
            <a:endParaRPr lang="en-US" sz="4000" b="1" dirty="0">
              <a:solidFill>
                <a:schemeClr val="bg1"/>
              </a:solidFill>
              <a:latin typeface="Helvetica" panose="00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70306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9900"/>
                </a:solidFill>
                <a:latin typeface="Helvetica" pitchFamily="34" charset="0"/>
              </a:rPr>
              <a:t>Fertilizer non-point activities:</a:t>
            </a:r>
          </a:p>
          <a:p>
            <a:endParaRPr lang="en-US" sz="8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Nitrogen Fertilizer Management Plan for nitrate in groundwater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Fertilizer best management practices (BMPs)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Technical assistance for impaired waters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Funding priority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latin typeface="Helvetica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itchFamily="34" charset="0"/>
                <a:cs typeface="Helvetica" panose="020B0604020202020204" pitchFamily="34" charset="0"/>
              </a:rPr>
              <a:t>Certification of Soil and Manure Testing Labs</a:t>
            </a:r>
            <a:endParaRPr lang="en-US" sz="2800" dirty="0">
              <a:latin typeface="Helvetica" pitchFamily="34" charset="0"/>
              <a:cs typeface="Helvetica" panose="020B0604020202020204" pitchFamily="34" charset="0"/>
            </a:endParaRPr>
          </a:p>
          <a:p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325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PowerPoint Presentation</vt:lpstr>
      <vt:lpstr>Pesticide &amp; Fertilizer  Management Division                             </vt:lpstr>
      <vt:lpstr>MDA Pesticide &amp; Fertilizer  Management Division                             </vt:lpstr>
      <vt:lpstr>Pesticide &amp; Fertilizer  Management Division                             </vt:lpstr>
      <vt:lpstr>Pesticide &amp; Fertilizer  Management Division                             </vt:lpstr>
      <vt:lpstr>Pesticide &amp; Fertilizer  Management Division                             </vt:lpstr>
      <vt:lpstr>Pesticide &amp; Fertilizer  Management Division                             </vt:lpstr>
      <vt:lpstr>Pesticide &amp; Fertilizer  Management Division                             </vt:lpstr>
      <vt:lpstr>MDA Pesticide &amp; Fertilizer  Management Division                             </vt:lpstr>
      <vt:lpstr>MDA Pesticide &amp; Fertilizer  Management Division                             </vt:lpstr>
      <vt:lpstr> Pesticide &amp; Fertilizer  Management Division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Kabao Her</dc:creator>
  <cp:lastModifiedBy>Software Administration</cp:lastModifiedBy>
  <cp:revision>48</cp:revision>
  <dcterms:created xsi:type="dcterms:W3CDTF">2014-04-17T21:19:36Z</dcterms:created>
  <dcterms:modified xsi:type="dcterms:W3CDTF">2015-01-20T20:19:32Z</dcterms:modified>
</cp:coreProperties>
</file>