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302" r:id="rId4"/>
    <p:sldId id="301" r:id="rId5"/>
    <p:sldId id="267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">
          <p15:clr>
            <a:srgbClr val="A4A3A4"/>
          </p15:clr>
        </p15:guide>
        <p15:guide id="2" pos="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156"/>
    <a:srgbClr val="97D6F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80901" autoAdjust="0"/>
  </p:normalViewPr>
  <p:slideViewPr>
    <p:cSldViewPr snapToGrid="0">
      <p:cViewPr varScale="1">
        <p:scale>
          <a:sx n="37" d="100"/>
          <a:sy n="37" d="100"/>
        </p:scale>
        <p:origin x="40" y="800"/>
      </p:cViewPr>
      <p:guideLst>
        <p:guide orient="horz" pos="399"/>
        <p:guide pos="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4A26A-8BFE-45A8-9D59-CC072252F7FE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88FE4-76CC-47FC-B11C-E8E1B521C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817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51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810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According to 2018 Clean Jobs Midwest report, 72.4% of firms employ fewer than 20 employees</a:t>
            </a:r>
          </a:p>
        </p:txBody>
      </p:sp>
    </p:spTree>
    <p:extLst>
      <p:ext uri="{BB962C8B-B14F-4D97-AF65-F5344CB8AC3E}">
        <p14:creationId xmlns:p14="http://schemas.microsoft.com/office/powerpoint/2010/main" val="389431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76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D184-4D48-45F2-87E7-944B7BD07071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2AFD-0B38-4F2B-A485-D079C0779657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2CD4-53FA-40EF-B00E-1094397EDEB9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293-B439-429A-8902-4918944E3D02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9BC6-0519-4B6B-9FED-70210562ED00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81-820C-4119-B36A-A83ED7724B4D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59A0-2059-4E0D-B4CF-DC1AAB45465B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2E7-D1CF-457B-899C-F4B71EBB4264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9260-5883-45D7-8872-390D63B25158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F300-C338-4178-B240-E2CF8E6CFE5D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7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D25C-D6FB-4B94-A5E5-973B2BE6C50E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1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465B-D81C-4DDE-9001-18BAC02AD9D8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94C-B839-4413-8470-4EC24DAE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stafford@cleanenergyeconomym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hape 31"/>
          <p:cNvSpPr>
            <a:spLocks noGrp="1"/>
          </p:cNvSpPr>
          <p:nvPr>
            <p:ph type="title"/>
          </p:nvPr>
        </p:nvSpPr>
        <p:spPr>
          <a:xfrm>
            <a:off x="579119" y="633412"/>
            <a:ext cx="10947596" cy="4731068"/>
          </a:xfrm>
          <a:solidFill>
            <a:schemeClr val="bg1">
              <a:alpha val="91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200"/>
              </a:spcAft>
            </a:pPr>
            <a:r>
              <a:rPr lang="en-US" altLang="en-US" sz="4000" b="1" dirty="0">
                <a:latin typeface="Trebuchet MS" panose="020B0703020202090204" pitchFamily="34" charset="0"/>
                <a:cs typeface="Trebuchet MS"/>
              </a:rPr>
              <a:t>Evolving Commercial PACE Programs</a:t>
            </a:r>
            <a:br>
              <a:rPr lang="en-US" altLang="en-US" sz="4000" b="1" dirty="0">
                <a:latin typeface="Trebuchet MS" panose="020B0703020202090204" pitchFamily="34" charset="0"/>
                <a:cs typeface="Trebuchet MS"/>
              </a:rPr>
            </a:br>
            <a:r>
              <a:rPr lang="en-US" altLang="en-US" sz="3600" dirty="0">
                <a:latin typeface="Trebuchet MS" panose="020B0703020202090204" pitchFamily="34" charset="0"/>
                <a:cs typeface="Trebuchet MS"/>
              </a:rPr>
              <a:t>Clean Energy Economy Minnesota</a:t>
            </a:r>
            <a:br>
              <a:rPr lang="en-US" altLang="en-US" sz="3600" dirty="0">
                <a:latin typeface="Trebuchet MS" panose="020B0703020202090204" pitchFamily="34" charset="0"/>
                <a:cs typeface="Trebuchet MS"/>
              </a:rPr>
            </a:br>
            <a:br>
              <a:rPr lang="en-US" altLang="en-US" sz="3600" dirty="0">
                <a:latin typeface="Trebuchet MS" panose="020B0703020202090204" pitchFamily="34" charset="0"/>
                <a:cs typeface="Trebuchet MS"/>
              </a:rPr>
            </a:br>
            <a:br>
              <a:rPr lang="en-US" altLang="en-US" sz="1500" dirty="0">
                <a:latin typeface="Trebuchet MS" panose="020B0703020202090204" pitchFamily="34" charset="0"/>
                <a:cs typeface="Trebuchet MS"/>
              </a:rPr>
            </a:br>
            <a:endParaRPr lang="en-US" altLang="en-US" sz="2800" dirty="0">
              <a:latin typeface="Trebuchet MS" panose="020B0703020202090204" pitchFamily="34" charset="0"/>
              <a:cs typeface="Trebuchet MS"/>
            </a:endParaRP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61" y="6044905"/>
            <a:ext cx="1980954" cy="446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153A45-AA73-45D2-8118-B829F137A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84976"/>
              </p:ext>
            </p:extLst>
          </p:nvPr>
        </p:nvGraphicFramePr>
        <p:xfrm>
          <a:off x="2032000" y="3243579"/>
          <a:ext cx="8128000" cy="1589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73541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85649606"/>
                    </a:ext>
                  </a:extLst>
                </a:gridCol>
              </a:tblGrid>
              <a:tr h="1589677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House Energy &amp; Climate Finance and Policy Division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February 21, 2019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5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5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hape 3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404040"/>
                </a:solidFill>
                <a:latin typeface="Trebuchet MS"/>
                <a:cs typeface="Trebuchet MS"/>
              </a:rPr>
              <a:t>Clean Energy </a:t>
            </a: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Economy MN </a:t>
            </a:r>
            <a:r>
              <a:rPr lang="en-US" altLang="en-US" sz="4000" b="1" dirty="0">
                <a:solidFill>
                  <a:srgbClr val="404040"/>
                </a:solidFill>
                <a:latin typeface="Trebuchet MS"/>
                <a:cs typeface="Trebuchet MS"/>
              </a:rPr>
              <a:t>(CEEM)</a:t>
            </a:r>
          </a:p>
        </p:txBody>
      </p:sp>
      <p:sp>
        <p:nvSpPr>
          <p:cNvPr id="146435" name="Shape 32"/>
          <p:cNvSpPr>
            <a:spLocks noGrp="1"/>
          </p:cNvSpPr>
          <p:nvPr>
            <p:ph idx="1"/>
          </p:nvPr>
        </p:nvSpPr>
        <p:spPr>
          <a:xfrm>
            <a:off x="847375" y="3966610"/>
            <a:ext cx="10748687" cy="2071554"/>
          </a:xfrm>
        </p:spPr>
        <p:txBody>
          <a:bodyPr vert="horz" lIns="0" tIns="0" rIns="0" bIns="0" rtlCol="0">
            <a:normAutofit lnSpcReduction="10000"/>
          </a:bodyPr>
          <a:lstStyle/>
          <a:p>
            <a:pPr>
              <a:spcBef>
                <a:spcPts val="500"/>
              </a:spcBef>
              <a:buNone/>
            </a:pPr>
            <a:r>
              <a:rPr lang="en-US" dirty="0">
                <a:latin typeface="Trebuchet MS"/>
                <a:cs typeface="Trebuchet MS"/>
              </a:rPr>
              <a:t>Provide educational leadership, collaboration, and policy analysis that accelerates clean energy market growth and smart energy policies.</a:t>
            </a:r>
            <a:endParaRPr lang="en-US" altLang="en-US" dirty="0">
              <a:latin typeface="Trebuchet MS"/>
              <a:cs typeface="Trebuchet MS"/>
            </a:endParaRPr>
          </a:p>
          <a:p>
            <a:pPr>
              <a:spcBef>
                <a:spcPts val="500"/>
              </a:spcBef>
              <a:buNone/>
            </a:pPr>
            <a:endParaRPr lang="en-US" altLang="en-US" sz="1400" dirty="0">
              <a:latin typeface="Trebuchet MS"/>
              <a:cs typeface="Trebuchet MS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en-US" dirty="0">
                <a:latin typeface="Trebuchet MS"/>
                <a:cs typeface="Trebuchet MS"/>
              </a:rPr>
              <a:t>We promote the business case for energy efficiency and clean energy to drive innovation and expand markets.</a:t>
            </a:r>
          </a:p>
          <a:p>
            <a:pPr>
              <a:spcBef>
                <a:spcPts val="500"/>
              </a:spcBef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endParaRPr lang="en-US" alt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61" y="6044905"/>
            <a:ext cx="1980954" cy="446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2904" y="1701023"/>
            <a:ext cx="4840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7156"/>
                </a:solidFill>
                <a:latin typeface="Trebuchet MS"/>
                <a:cs typeface="Trebuchet MS"/>
              </a:rPr>
              <a:t>What we’re about</a:t>
            </a: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838200" y="2348765"/>
            <a:ext cx="10778649" cy="1080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altLang="en-US" dirty="0">
                <a:latin typeface="Trebuchet MS"/>
                <a:cs typeface="Trebuchet MS"/>
              </a:rPr>
              <a:t>CEEM is an industry-led nonprofit organization dedicated </a:t>
            </a:r>
            <a:r>
              <a:rPr lang="en-US" dirty="0">
                <a:latin typeface="Trebuchet MS"/>
                <a:cs typeface="Trebuchet MS"/>
              </a:rPr>
              <a:t>to strengthening Minnesota’s clean energy business ecosystem.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375" y="3381084"/>
            <a:ext cx="4840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7156"/>
                </a:solidFill>
                <a:latin typeface="Trebuchet MS"/>
                <a:cs typeface="Trebuchet MS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249621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2694-E449-4507-A8DD-8B602504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D8197-D85E-46B0-B878-28DA640D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CFA3BE-18C3-42A6-91A9-599B8236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0" y="365125"/>
            <a:ext cx="11358539" cy="6217920"/>
          </a:xfrm>
        </p:spPr>
      </p:pic>
    </p:spTree>
    <p:extLst>
      <p:ext uri="{BB962C8B-B14F-4D97-AF65-F5344CB8AC3E}">
        <p14:creationId xmlns:p14="http://schemas.microsoft.com/office/powerpoint/2010/main" val="313884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61" y="6044905"/>
            <a:ext cx="1980954" cy="446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6841" y="1108007"/>
            <a:ext cx="11039874" cy="149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>
              <a:latin typeface="Trebuchet MS" panose="020B070302020209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What opportunities does Commercial PACE provide?</a:t>
            </a:r>
          </a:p>
          <a:p>
            <a:pPr marL="0" indent="0">
              <a:buNone/>
            </a:pPr>
            <a:endParaRPr lang="en-US" sz="3200" dirty="0">
              <a:latin typeface="Trebuchet MS" panose="020B070302020209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486841" y="330136"/>
            <a:ext cx="1095068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Trebuchet MS"/>
                <a:cs typeface="Trebuchet MS"/>
              </a:rPr>
              <a:t>Policy Discussion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06E7B4-7F18-6848-B7C0-391CDE85C9E9}"/>
              </a:ext>
            </a:extLst>
          </p:cNvPr>
          <p:cNvSpPr txBox="1">
            <a:spLocks/>
          </p:cNvSpPr>
          <p:nvPr/>
        </p:nvSpPr>
        <p:spPr>
          <a:xfrm>
            <a:off x="608761" y="1814166"/>
            <a:ext cx="11039874" cy="3580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Trebuchet MS" panose="020B0703020202090204" pitchFamily="34" charset="0"/>
              </a:rPr>
              <a:t>H.F. No. 1360:</a:t>
            </a:r>
          </a:p>
          <a:p>
            <a:pPr lvl="1"/>
            <a:r>
              <a:rPr lang="en-US" sz="2800" dirty="0">
                <a:latin typeface="Trebuchet MS" panose="020B0703020202090204" pitchFamily="34" charset="0"/>
              </a:rPr>
              <a:t>Responds to increasing business demand for access to clean energy options </a:t>
            </a:r>
          </a:p>
          <a:p>
            <a:pPr lvl="1"/>
            <a:r>
              <a:rPr lang="en-US" sz="2800" dirty="0">
                <a:latin typeface="Trebuchet MS" panose="020B0703020202090204" pitchFamily="34" charset="0"/>
              </a:rPr>
              <a:t>Recognizes program successes</a:t>
            </a:r>
          </a:p>
          <a:p>
            <a:pPr lvl="1"/>
            <a:r>
              <a:rPr lang="en-US" sz="2800" dirty="0">
                <a:latin typeface="Trebuchet MS" panose="020B0703020202090204" pitchFamily="34" charset="0"/>
              </a:rPr>
              <a:t>Recognizes and adjusts market barriers for commercial financing of clean energy</a:t>
            </a:r>
          </a:p>
          <a:p>
            <a:pPr lvl="1"/>
            <a:r>
              <a:rPr lang="en-US" sz="2800" dirty="0">
                <a:latin typeface="Trebuchet MS" panose="020B0703020202090204" pitchFamily="34" charset="0"/>
              </a:rPr>
              <a:t>Leverages common practices for assessing value of property already in use</a:t>
            </a:r>
            <a:endParaRPr lang="en-US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2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24DE-47FA-4EA9-B77F-D586E5D6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Clean Energy Jobs in Minnesota</a:t>
            </a:r>
          </a:p>
        </p:txBody>
      </p:sp>
      <p:sp>
        <p:nvSpPr>
          <p:cNvPr id="146435" name="Shape 32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>
            <a:normAutofit/>
          </a:bodyPr>
          <a:lstStyle/>
          <a:p>
            <a:r>
              <a:rPr lang="en-US" altLang="en-US" b="1" dirty="0">
                <a:solidFill>
                  <a:srgbClr val="B57156"/>
                </a:solidFill>
                <a:latin typeface="Trebuchet MS"/>
                <a:cs typeface="Trebuchet MS"/>
              </a:rPr>
              <a:t>59,000+ </a:t>
            </a:r>
            <a:r>
              <a:rPr lang="en-US" altLang="en-US" dirty="0">
                <a:latin typeface="Trebuchet MS"/>
                <a:cs typeface="Trebuchet MS"/>
              </a:rPr>
              <a:t>Minnesotans work in clean energy</a:t>
            </a:r>
          </a:p>
          <a:p>
            <a:pPr marL="0" indent="0">
              <a:buNone/>
            </a:pPr>
            <a:endParaRPr lang="en-US" altLang="en-US" sz="200" dirty="0">
              <a:latin typeface="Trebuchet MS"/>
              <a:cs typeface="Trebuchet MS"/>
            </a:endParaRPr>
          </a:p>
          <a:p>
            <a:r>
              <a:rPr lang="en-US" altLang="en-US" dirty="0">
                <a:latin typeface="Trebuchet MS"/>
                <a:cs typeface="Trebuchet MS"/>
              </a:rPr>
              <a:t>Clean energy jobs grew </a:t>
            </a:r>
            <a:r>
              <a:rPr lang="en-US" altLang="en-US" b="1" i="1" dirty="0">
                <a:solidFill>
                  <a:srgbClr val="B57156"/>
                </a:solidFill>
                <a:latin typeface="Trebuchet MS"/>
                <a:cs typeface="Trebuchet MS"/>
              </a:rPr>
              <a:t>2x faster </a:t>
            </a:r>
            <a:r>
              <a:rPr lang="en-US" altLang="en-US" dirty="0">
                <a:latin typeface="Trebuchet MS"/>
                <a:cs typeface="Trebuchet MS"/>
              </a:rPr>
              <a:t>than overall job growth in 2017</a:t>
            </a:r>
          </a:p>
          <a:p>
            <a:r>
              <a:rPr lang="en-US" altLang="en-US" dirty="0">
                <a:latin typeface="Trebuchet MS"/>
                <a:cs typeface="Trebuchet MS"/>
              </a:rPr>
              <a:t>40% of clean energy jobs are in Greater MN</a:t>
            </a:r>
          </a:p>
          <a:p>
            <a:r>
              <a:rPr lang="en-US" altLang="en-US" dirty="0">
                <a:latin typeface="Trebuchet MS"/>
                <a:cs typeface="Trebuchet MS"/>
              </a:rPr>
              <a:t>Small businesses drive the clean energy sector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endParaRPr lang="en-US" alt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4632-4F5A-4D7B-82CB-6F9B437B6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61" y="6044905"/>
            <a:ext cx="1980954" cy="446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22483" y="4550032"/>
            <a:ext cx="1955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Clean Jobs Midwest,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C52F38-F0D9-3B40-805A-DA7F675E35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10535" r="3240"/>
          <a:stretch/>
        </p:blipFill>
        <p:spPr>
          <a:xfrm>
            <a:off x="6459415" y="2477185"/>
            <a:ext cx="4607169" cy="29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61" y="6044905"/>
            <a:ext cx="1980954" cy="446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94C-B839-4413-8470-4EC24DAED47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96573" y="1967144"/>
            <a:ext cx="10974132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Trebuchet MS" panose="020B0603020202020204" pitchFamily="34" charset="0"/>
                <a:cs typeface="Arial" panose="020B0604020202020204" pitchFamily="34" charset="0"/>
              </a:rPr>
              <a:t>Benjamin Stafford, Director of Policy &amp; Public Affairs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Trebuchet MS" panose="020B0603020202020204" pitchFamily="34" charset="0"/>
                <a:cs typeface="Arial" panose="020B0604020202020204" pitchFamily="34" charset="0"/>
              </a:rPr>
              <a:t>Clean Energy Economy MN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Trebuchet MS" panose="020B0603020202020204" pitchFamily="34" charset="0"/>
                <a:cs typeface="Arial" panose="020B0604020202020204" pitchFamily="34" charset="0"/>
                <a:hlinkClick r:id="rId4"/>
              </a:rPr>
              <a:t>bstafford@cleanenergyeconomymn.org</a:t>
            </a:r>
            <a:r>
              <a:rPr lang="en-US" sz="2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486841" y="330136"/>
            <a:ext cx="1095068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404040"/>
                </a:solidFill>
                <a:latin typeface="Trebuchet MS"/>
                <a:cs typeface="Trebuchet MS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728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225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Evolving Commercial PACE Programs Clean Energy Economy Minnesota   </vt:lpstr>
      <vt:lpstr>Clean Energy Economy MN (CEEM)</vt:lpstr>
      <vt:lpstr>PowerPoint Presentation</vt:lpstr>
      <vt:lpstr>PowerPoint Presentation</vt:lpstr>
      <vt:lpstr>Clean Energy Jobs in Minnesota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Energy Economy Minnesota</dc:title>
  <dc:creator>Gregg Mast</dc:creator>
  <cp:lastModifiedBy>bstafford@cleanenergyeconomymn.org</cp:lastModifiedBy>
  <cp:revision>199</cp:revision>
  <dcterms:created xsi:type="dcterms:W3CDTF">2016-07-06T19:23:50Z</dcterms:created>
  <dcterms:modified xsi:type="dcterms:W3CDTF">2019-02-20T17:34:36Z</dcterms:modified>
</cp:coreProperties>
</file>