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sldIdLst>
    <p:sldId id="265" r:id="rId2"/>
    <p:sldId id="270" r:id="rId3"/>
    <p:sldId id="269" r:id="rId4"/>
    <p:sldId id="266" r:id="rId5"/>
    <p:sldId id="316" r:id="rId6"/>
    <p:sldId id="329" r:id="rId7"/>
    <p:sldId id="327" r:id="rId8"/>
    <p:sldId id="328" r:id="rId9"/>
    <p:sldId id="322" r:id="rId10"/>
    <p:sldId id="323" r:id="rId11"/>
    <p:sldId id="324" r:id="rId12"/>
    <p:sldId id="325" r:id="rId13"/>
    <p:sldId id="330" r:id="rId14"/>
    <p:sldId id="331" r:id="rId15"/>
    <p:sldId id="273" r:id="rId16"/>
    <p:sldId id="274" r:id="rId17"/>
    <p:sldId id="275" r:id="rId18"/>
    <p:sldId id="271" r:id="rId19"/>
    <p:sldId id="268" r:id="rId20"/>
    <p:sldId id="263" r:id="rId21"/>
  </p:sldIdLst>
  <p:sldSz cx="9144000" cy="5143500" type="screen16x9"/>
  <p:notesSz cx="6858000" cy="9144000"/>
  <p:defaultTextStyle>
    <a:defPPr>
      <a:defRPr lang="en-US"/>
    </a:defPPr>
    <a:lvl1pPr algn="l" rtl="0" eaLnBrk="0" fontAlgn="base" hangingPunct="0">
      <a:spcBef>
        <a:spcPct val="0"/>
      </a:spcBef>
      <a:spcAft>
        <a:spcPct val="0"/>
      </a:spcAft>
      <a:defRPr sz="1800" kern="1200">
        <a:solidFill>
          <a:schemeClr val="tx1"/>
        </a:solidFill>
        <a:latin typeface="Arial" charset="0"/>
        <a:ea typeface="ＭＳ Ｐゴシック" charset="0"/>
        <a:cs typeface="ＭＳ Ｐゴシック" charset="0"/>
      </a:defRPr>
    </a:lvl1pPr>
    <a:lvl2pPr marL="342946" algn="l" rtl="0" eaLnBrk="0" fontAlgn="base" hangingPunct="0">
      <a:spcBef>
        <a:spcPct val="0"/>
      </a:spcBef>
      <a:spcAft>
        <a:spcPct val="0"/>
      </a:spcAft>
      <a:defRPr sz="1800" kern="1200">
        <a:solidFill>
          <a:schemeClr val="tx1"/>
        </a:solidFill>
        <a:latin typeface="Arial" charset="0"/>
        <a:ea typeface="ＭＳ Ｐゴシック" charset="0"/>
        <a:cs typeface="ＭＳ Ｐゴシック" charset="0"/>
      </a:defRPr>
    </a:lvl2pPr>
    <a:lvl3pPr marL="685891" algn="l" rtl="0" eaLnBrk="0" fontAlgn="base" hangingPunct="0">
      <a:spcBef>
        <a:spcPct val="0"/>
      </a:spcBef>
      <a:spcAft>
        <a:spcPct val="0"/>
      </a:spcAft>
      <a:defRPr sz="1800" kern="1200">
        <a:solidFill>
          <a:schemeClr val="tx1"/>
        </a:solidFill>
        <a:latin typeface="Arial" charset="0"/>
        <a:ea typeface="ＭＳ Ｐゴシック" charset="0"/>
        <a:cs typeface="ＭＳ Ｐゴシック" charset="0"/>
      </a:defRPr>
    </a:lvl3pPr>
    <a:lvl4pPr marL="1028837" algn="l" rtl="0" eaLnBrk="0" fontAlgn="base" hangingPunct="0">
      <a:spcBef>
        <a:spcPct val="0"/>
      </a:spcBef>
      <a:spcAft>
        <a:spcPct val="0"/>
      </a:spcAft>
      <a:defRPr sz="1800" kern="1200">
        <a:solidFill>
          <a:schemeClr val="tx1"/>
        </a:solidFill>
        <a:latin typeface="Arial" charset="0"/>
        <a:ea typeface="ＭＳ Ｐゴシック" charset="0"/>
        <a:cs typeface="ＭＳ Ｐゴシック" charset="0"/>
      </a:defRPr>
    </a:lvl4pPr>
    <a:lvl5pPr marL="1371783" algn="l" rtl="0" eaLnBrk="0" fontAlgn="base" hangingPunct="0">
      <a:spcBef>
        <a:spcPct val="0"/>
      </a:spcBef>
      <a:spcAft>
        <a:spcPct val="0"/>
      </a:spcAft>
      <a:defRPr sz="1800" kern="1200">
        <a:solidFill>
          <a:schemeClr val="tx1"/>
        </a:solidFill>
        <a:latin typeface="Arial" charset="0"/>
        <a:ea typeface="ＭＳ Ｐゴシック" charset="0"/>
        <a:cs typeface="ＭＳ Ｐゴシック" charset="0"/>
      </a:defRPr>
    </a:lvl5pPr>
    <a:lvl6pPr marL="1714729" algn="l" defTabSz="342946" rtl="0" eaLnBrk="1" latinLnBrk="0" hangingPunct="1">
      <a:defRPr sz="1800" kern="1200">
        <a:solidFill>
          <a:schemeClr val="tx1"/>
        </a:solidFill>
        <a:latin typeface="Arial" charset="0"/>
        <a:ea typeface="ＭＳ Ｐゴシック" charset="0"/>
        <a:cs typeface="ＭＳ Ｐゴシック" charset="0"/>
      </a:defRPr>
    </a:lvl6pPr>
    <a:lvl7pPr marL="2057674" algn="l" defTabSz="342946" rtl="0" eaLnBrk="1" latinLnBrk="0" hangingPunct="1">
      <a:defRPr sz="1800" kern="1200">
        <a:solidFill>
          <a:schemeClr val="tx1"/>
        </a:solidFill>
        <a:latin typeface="Arial" charset="0"/>
        <a:ea typeface="ＭＳ Ｐゴシック" charset="0"/>
        <a:cs typeface="ＭＳ Ｐゴシック" charset="0"/>
      </a:defRPr>
    </a:lvl7pPr>
    <a:lvl8pPr marL="2400620" algn="l" defTabSz="342946" rtl="0" eaLnBrk="1" latinLnBrk="0" hangingPunct="1">
      <a:defRPr sz="1800" kern="1200">
        <a:solidFill>
          <a:schemeClr val="tx1"/>
        </a:solidFill>
        <a:latin typeface="Arial" charset="0"/>
        <a:ea typeface="ＭＳ Ｐゴシック" charset="0"/>
        <a:cs typeface="ＭＳ Ｐゴシック" charset="0"/>
      </a:defRPr>
    </a:lvl8pPr>
    <a:lvl9pPr marL="2743566" algn="l" defTabSz="342946" rtl="0" eaLnBrk="1" latinLnBrk="0" hangingPunct="1">
      <a:defRPr sz="18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0019"/>
    <a:srgbClr val="942093"/>
    <a:srgbClr val="941651"/>
    <a:srgbClr val="FF9300"/>
    <a:srgbClr val="005493"/>
    <a:srgbClr val="4E8F00"/>
    <a:srgbClr val="00FB9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13"/>
    <p:restoredTop sz="66821" autoAdjust="0"/>
  </p:normalViewPr>
  <p:slideViewPr>
    <p:cSldViewPr>
      <p:cViewPr varScale="1">
        <p:scale>
          <a:sx n="97" d="100"/>
          <a:sy n="97" d="100"/>
        </p:scale>
        <p:origin x="2256" y="176"/>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p:scale>
          <a:sx n="281" d="100"/>
          <a:sy n="281" d="100"/>
        </p:scale>
        <p:origin x="-480" y="-188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819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FD8C384-8CC3-0C49-844C-FC9C7E289062}" type="slidenum">
              <a:rPr lang="en-US"/>
              <a:pPr>
                <a:defRPr/>
              </a:pPr>
              <a:t>‹#›</a:t>
            </a:fld>
            <a:endParaRPr lang="en-US"/>
          </a:p>
        </p:txBody>
      </p:sp>
    </p:spTree>
    <p:extLst>
      <p:ext uri="{BB962C8B-B14F-4D97-AF65-F5344CB8AC3E}">
        <p14:creationId xmlns:p14="http://schemas.microsoft.com/office/powerpoint/2010/main" val="1135619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Arial" charset="0"/>
        <a:ea typeface="ＭＳ Ｐゴシック" charset="0"/>
        <a:cs typeface="ＭＳ Ｐゴシック" charset="0"/>
      </a:defRPr>
    </a:lvl1pPr>
    <a:lvl2pPr marL="342946" algn="l" rtl="0" eaLnBrk="0" fontAlgn="base" hangingPunct="0">
      <a:spcBef>
        <a:spcPct val="30000"/>
      </a:spcBef>
      <a:spcAft>
        <a:spcPct val="0"/>
      </a:spcAft>
      <a:defRPr sz="900" kern="1200">
        <a:solidFill>
          <a:schemeClr val="tx1"/>
        </a:solidFill>
        <a:latin typeface="Arial" charset="0"/>
        <a:ea typeface="ＭＳ Ｐゴシック" charset="0"/>
        <a:cs typeface="+mn-cs"/>
      </a:defRPr>
    </a:lvl2pPr>
    <a:lvl3pPr marL="685891" algn="l" rtl="0" eaLnBrk="0" fontAlgn="base" hangingPunct="0">
      <a:spcBef>
        <a:spcPct val="30000"/>
      </a:spcBef>
      <a:spcAft>
        <a:spcPct val="0"/>
      </a:spcAft>
      <a:defRPr sz="900" kern="1200">
        <a:solidFill>
          <a:schemeClr val="tx1"/>
        </a:solidFill>
        <a:latin typeface="Arial" charset="0"/>
        <a:ea typeface="ＭＳ Ｐゴシック" charset="0"/>
        <a:cs typeface="+mn-cs"/>
      </a:defRPr>
    </a:lvl3pPr>
    <a:lvl4pPr marL="1028837" algn="l" rtl="0" eaLnBrk="0" fontAlgn="base" hangingPunct="0">
      <a:spcBef>
        <a:spcPct val="30000"/>
      </a:spcBef>
      <a:spcAft>
        <a:spcPct val="0"/>
      </a:spcAft>
      <a:defRPr sz="900" kern="1200">
        <a:solidFill>
          <a:schemeClr val="tx1"/>
        </a:solidFill>
        <a:latin typeface="Arial" charset="0"/>
        <a:ea typeface="ＭＳ Ｐゴシック" charset="0"/>
        <a:cs typeface="+mn-cs"/>
      </a:defRPr>
    </a:lvl4pPr>
    <a:lvl5pPr marL="1371783" algn="l" rtl="0" eaLnBrk="0" fontAlgn="base" hangingPunct="0">
      <a:spcBef>
        <a:spcPct val="30000"/>
      </a:spcBef>
      <a:spcAft>
        <a:spcPct val="0"/>
      </a:spcAft>
      <a:defRPr sz="900" kern="1200">
        <a:solidFill>
          <a:schemeClr val="tx1"/>
        </a:solidFill>
        <a:latin typeface="Arial" charset="0"/>
        <a:ea typeface="ＭＳ Ｐゴシック" charset="0"/>
        <a:cs typeface="+mn-cs"/>
      </a:defRPr>
    </a:lvl5pPr>
    <a:lvl6pPr marL="1714729" algn="l" defTabSz="342946" rtl="0" eaLnBrk="1" latinLnBrk="0" hangingPunct="1">
      <a:defRPr sz="900" kern="1200">
        <a:solidFill>
          <a:schemeClr val="tx1"/>
        </a:solidFill>
        <a:latin typeface="+mn-lt"/>
        <a:ea typeface="+mn-ea"/>
        <a:cs typeface="+mn-cs"/>
      </a:defRPr>
    </a:lvl6pPr>
    <a:lvl7pPr marL="2057674" algn="l" defTabSz="342946" rtl="0" eaLnBrk="1" latinLnBrk="0" hangingPunct="1">
      <a:defRPr sz="900" kern="1200">
        <a:solidFill>
          <a:schemeClr val="tx1"/>
        </a:solidFill>
        <a:latin typeface="+mn-lt"/>
        <a:ea typeface="+mn-ea"/>
        <a:cs typeface="+mn-cs"/>
      </a:defRPr>
    </a:lvl7pPr>
    <a:lvl8pPr marL="2400620" algn="l" defTabSz="342946" rtl="0" eaLnBrk="1" latinLnBrk="0" hangingPunct="1">
      <a:defRPr sz="900" kern="1200">
        <a:solidFill>
          <a:schemeClr val="tx1"/>
        </a:solidFill>
        <a:latin typeface="+mn-lt"/>
        <a:ea typeface="+mn-ea"/>
        <a:cs typeface="+mn-cs"/>
      </a:defRPr>
    </a:lvl8pPr>
    <a:lvl9pPr marL="2743566" algn="l" defTabSz="342946"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dc.gov/prions/cjd/index.html"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cdc.gov/prions/vcjd/index.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phis.usda.gov/aphis/newsroom/stakeholder-info/sa_by_date/sa-2018/sa-03/cwd-standard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the opportunity to provide a status report on the science of Chronic Wasting Disease or CWD. Over</a:t>
            </a:r>
            <a:r>
              <a:rPr lang="en-US" baseline="0" dirty="0"/>
              <a:t> the last year the University has been contacted by a number of legislators requesting our involvement in finding a solution. CWD threatens our wild and farmed </a:t>
            </a:r>
            <a:r>
              <a:rPr lang="en-US" baseline="0" dirty="0" err="1"/>
              <a:t>cervid</a:t>
            </a:r>
            <a:r>
              <a:rPr lang="en-US" baseline="0" dirty="0"/>
              <a:t> populations.</a:t>
            </a:r>
            <a:endParaRPr lang="en-US" dirty="0"/>
          </a:p>
          <a:p>
            <a:r>
              <a:rPr lang="en-US" dirty="0"/>
              <a:t>I am here with several University of Minnesota faculty to discuss our work on CWD</a:t>
            </a:r>
            <a:r>
              <a:rPr lang="en-US" baseline="0" dirty="0"/>
              <a:t> and what new technology may be used to deal with this problem.</a:t>
            </a:r>
            <a:r>
              <a:rPr lang="en-US" dirty="0"/>
              <a:t> </a:t>
            </a:r>
          </a:p>
          <a:p>
            <a:r>
              <a:rPr lang="en-US" dirty="0"/>
              <a:t>While I am proud of the great faculty we have in the College of Veterinary Medicine.  One of our competitive advantages is collaborating across a large comprehensive</a:t>
            </a:r>
            <a:r>
              <a:rPr lang="en-US" baseline="0" dirty="0"/>
              <a:t> University that spans all disciplines like the UMN.</a:t>
            </a:r>
          </a:p>
          <a:p>
            <a:r>
              <a:rPr lang="en-US" baseline="0" dirty="0"/>
              <a:t>We have taken advantage of some of that expertise to propose what we will present to you today.</a:t>
            </a: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CFD8C384-8CC3-0C49-844C-FC9C7E289062}" type="slidenum">
              <a:rPr lang="en-US" smtClean="0"/>
              <a:pPr>
                <a:defRPr/>
              </a:pPr>
              <a:t>1</a:t>
            </a:fld>
            <a:endParaRPr lang="en-US"/>
          </a:p>
        </p:txBody>
      </p:sp>
    </p:spTree>
    <p:extLst>
      <p:ext uri="{BB962C8B-B14F-4D97-AF65-F5344CB8AC3E}">
        <p14:creationId xmlns:p14="http://schemas.microsoft.com/office/powerpoint/2010/main" val="3520376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FD8C384-8CC3-0C49-844C-FC9C7E289062}" type="slidenum">
              <a:rPr lang="en-US" smtClean="0"/>
              <a:pPr>
                <a:defRPr/>
              </a:pPr>
              <a:t>20</a:t>
            </a:fld>
            <a:endParaRPr lang="en-US"/>
          </a:p>
        </p:txBody>
      </p:sp>
    </p:spTree>
    <p:extLst>
      <p:ext uri="{BB962C8B-B14F-4D97-AF65-F5344CB8AC3E}">
        <p14:creationId xmlns:p14="http://schemas.microsoft.com/office/powerpoint/2010/main" val="517436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CWD is a progressive, fatal disease that affects the brain, spinal cord, and many other tissues of farmed and free-ranging deer, elk, and moose.</a:t>
            </a:r>
          </a:p>
          <a:p>
            <a:endParaRPr lang="en-US" dirty="0"/>
          </a:p>
          <a:p>
            <a:r>
              <a:rPr lang="en-US" dirty="0"/>
              <a:t>CWD belongs to a family of diseases called prion diseases or transmissible spongiform encephalopathies (TSEs). Other TSEs include mad cow disease, scrapie in sheep and goats, and </a:t>
            </a:r>
            <a:r>
              <a:rPr lang="en-US" dirty="0">
                <a:hlinkClick r:id="rId3"/>
              </a:rPr>
              <a:t>Creutzfeldt-Jacob disease</a:t>
            </a:r>
            <a:r>
              <a:rPr lang="en-US" dirty="0"/>
              <a:t> in humans, </a:t>
            </a:r>
            <a:r>
              <a:rPr lang="en-US" dirty="0">
                <a:hlinkClick r:id="rId4"/>
              </a:rPr>
              <a:t>variant Creutzfeldt-Jacob disease</a:t>
            </a:r>
            <a:r>
              <a:rPr lang="en-US" dirty="0"/>
              <a:t> or the human form of “mad cow disease” in people is also a TSE</a:t>
            </a:r>
          </a:p>
          <a:p>
            <a:endParaRPr lang="en-US" dirty="0"/>
          </a:p>
          <a:p>
            <a:r>
              <a:rPr lang="en-US" dirty="0"/>
              <a:t>To date, there is no strong evidence for the occurrence of CWD in people, and it is not known if people can get infected with CWD prions.  Some experimental</a:t>
            </a:r>
            <a:r>
              <a:rPr lang="en-US" baseline="0" dirty="0"/>
              <a:t> studies have shown transmission of CWD prions to primates raising concern and s</a:t>
            </a:r>
            <a:r>
              <a:rPr lang="en-US" dirty="0"/>
              <a:t>ince 1997, the World Health Organization has recommended that it is important to keep the agents of all known prion diseases from entering the human food chain</a:t>
            </a:r>
            <a:r>
              <a:rPr lang="en-US" baseline="0" dirty="0"/>
              <a:t>. </a:t>
            </a:r>
            <a:endParaRPr lang="en-US"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Scientists believe CWD proteins (prions) likely spread between animals through body fluids like feces, saliva, blood, or urine, either through direct contact or indirectly through environmental contamination of soil, food or water.  Just to be clear, CWD does not appear to naturally infect cattle or other domesticated animals.</a:t>
            </a:r>
          </a:p>
          <a:p>
            <a:endParaRPr lang="en-US" dirty="0"/>
          </a:p>
        </p:txBody>
      </p:sp>
      <p:sp>
        <p:nvSpPr>
          <p:cNvPr id="4" name="Slide Number Placeholder 3"/>
          <p:cNvSpPr>
            <a:spLocks noGrp="1"/>
          </p:cNvSpPr>
          <p:nvPr>
            <p:ph type="sldNum" sz="quarter" idx="5"/>
          </p:nvPr>
        </p:nvSpPr>
        <p:spPr/>
        <p:txBody>
          <a:bodyPr/>
          <a:lstStyle/>
          <a:p>
            <a:pPr>
              <a:defRPr/>
            </a:pPr>
            <a:fld id="{CFD8C384-8CC3-0C49-844C-FC9C7E289062}" type="slidenum">
              <a:rPr lang="en-US" smtClean="0"/>
              <a:pPr>
                <a:defRPr/>
              </a:pPr>
              <a:t>2</a:t>
            </a:fld>
            <a:endParaRPr lang="en-US"/>
          </a:p>
        </p:txBody>
      </p:sp>
    </p:spTree>
    <p:extLst>
      <p:ext uri="{BB962C8B-B14F-4D97-AF65-F5344CB8AC3E}">
        <p14:creationId xmlns:p14="http://schemas.microsoft.com/office/powerpoint/2010/main" val="589544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Arial" panose="020B0604020202020204" pitchFamily="34" charset="0"/>
              <a:buChar char="•"/>
            </a:pPr>
            <a:r>
              <a:rPr lang="en-US" sz="1200" dirty="0"/>
              <a:t>excessive thirst or urination</a:t>
            </a:r>
          </a:p>
          <a:p>
            <a:pPr lvl="1">
              <a:buFont typeface="Arial" panose="020B0604020202020204" pitchFamily="34" charset="0"/>
              <a:buChar char="•"/>
            </a:pPr>
            <a:r>
              <a:rPr lang="en-US" sz="1200" dirty="0"/>
              <a:t>drooping ears</a:t>
            </a:r>
          </a:p>
          <a:p>
            <a:pPr lvl="1">
              <a:buFont typeface="Arial" panose="020B0604020202020204" pitchFamily="34" charset="0"/>
              <a:buChar char="•"/>
            </a:pPr>
            <a:r>
              <a:rPr lang="en-US" sz="1200" dirty="0"/>
              <a:t>lack of fear of people</a:t>
            </a:r>
          </a:p>
          <a:p>
            <a:pPr lvl="1">
              <a:buFont typeface="Arial" panose="020B0604020202020204" pitchFamily="34" charset="0"/>
              <a:buChar char="•"/>
            </a:pPr>
            <a:r>
              <a:rPr lang="en-US" sz="1200" dirty="0"/>
              <a:t>aggression</a:t>
            </a:r>
          </a:p>
          <a:p>
            <a:endParaRPr lang="en-US" dirty="0"/>
          </a:p>
        </p:txBody>
      </p:sp>
      <p:sp>
        <p:nvSpPr>
          <p:cNvPr id="4" name="Slide Number Placeholder 3"/>
          <p:cNvSpPr>
            <a:spLocks noGrp="1"/>
          </p:cNvSpPr>
          <p:nvPr>
            <p:ph type="sldNum" sz="quarter" idx="10"/>
          </p:nvPr>
        </p:nvSpPr>
        <p:spPr/>
        <p:txBody>
          <a:bodyPr/>
          <a:lstStyle/>
          <a:p>
            <a:pPr>
              <a:defRPr/>
            </a:pPr>
            <a:fld id="{CFD8C384-8CC3-0C49-844C-FC9C7E289062}" type="slidenum">
              <a:rPr lang="en-US" smtClean="0"/>
              <a:pPr>
                <a:defRPr/>
              </a:pPr>
              <a:t>3</a:t>
            </a:fld>
            <a:endParaRPr lang="en-US"/>
          </a:p>
        </p:txBody>
      </p:sp>
    </p:spTree>
    <p:extLst>
      <p:ext uri="{BB962C8B-B14F-4D97-AF65-F5344CB8AC3E}">
        <p14:creationId xmlns:p14="http://schemas.microsoft.com/office/powerpoint/2010/main" val="485953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As of August 1, 2018, there were 226 counties in 23 states with reported CWD in free-ranging </a:t>
            </a:r>
            <a:r>
              <a:rPr lang="en-US" dirty="0" err="1"/>
              <a:t>cervids</a:t>
            </a:r>
            <a:r>
              <a:rPr lang="en-US" dirty="0"/>
              <a:t>. </a:t>
            </a:r>
            <a:r>
              <a:rPr lang="en-US" i="0" dirty="0"/>
              <a:t>This map is based on information from multiple sources, including state wildlife agencies and the United States Geological Survey.  Obviously, this map is now somewhat </a:t>
            </a:r>
            <a:r>
              <a:rPr lang="en-US" i="0" dirty="0" err="1"/>
              <a:t>out-dated</a:t>
            </a:r>
            <a:r>
              <a:rPr lang="en-US" i="0" baseline="0" dirty="0"/>
              <a:t>, but these maps will be brought up to date when all the data from the fall surveillance programs are added.  In the last 3 years the MN DNR has identified 35 wild deer that were positive for CWD. The infected counties in WI have all developed since the early 2000s.</a:t>
            </a:r>
          </a:p>
          <a:p>
            <a:endParaRPr lang="en-US" i="0" baseline="0" dirty="0"/>
          </a:p>
          <a:p>
            <a:r>
              <a:rPr lang="en-US" i="0" baseline="0" dirty="0"/>
              <a:t>The MN DNR and BAH work jointly to monitor and control CWD in farmed and wild </a:t>
            </a:r>
            <a:r>
              <a:rPr lang="en-US" i="0" baseline="0" dirty="0" err="1"/>
              <a:t>cervidae</a:t>
            </a:r>
            <a:endParaRPr lang="en-US" i="0" dirty="0"/>
          </a:p>
          <a:p>
            <a:endParaRPr lang="en-US" dirty="0"/>
          </a:p>
          <a:p>
            <a:r>
              <a:rPr lang="en-US" dirty="0"/>
              <a:t>The faculty that</a:t>
            </a:r>
            <a:r>
              <a:rPr lang="en-US" baseline="0" dirty="0"/>
              <a:t> are with us today will give you more information on the research that has been done at the CVM on CWD….The surveillance programs the CVM is involved with within the sate….And a new tool that could help in the control of this disease. </a:t>
            </a:r>
          </a:p>
          <a:p>
            <a:endParaRPr lang="en-US" baseline="0" dirty="0"/>
          </a:p>
          <a:p>
            <a:r>
              <a:rPr lang="en-US" baseline="0" dirty="0"/>
              <a:t>SO IF THERE ARE NO QUESTIONS FOR ME, I’ll turn the mic over to Doctors Jerry </a:t>
            </a:r>
            <a:r>
              <a:rPr lang="en-US" baseline="0" dirty="0" err="1"/>
              <a:t>Torrison</a:t>
            </a:r>
            <a:r>
              <a:rPr lang="en-US" baseline="0" dirty="0"/>
              <a:t> and Jeremy </a:t>
            </a:r>
            <a:r>
              <a:rPr lang="en-US" baseline="0" dirty="0" err="1"/>
              <a:t>Scheffers</a:t>
            </a:r>
            <a:r>
              <a:rPr lang="en-US" baseline="0" dirty="0"/>
              <a:t> from our Veterinary Diagnostic Laboratory.</a:t>
            </a:r>
          </a:p>
          <a:p>
            <a:endParaRPr lang="en-US" baseline="0" dirty="0"/>
          </a:p>
          <a:p>
            <a:r>
              <a:rPr lang="en-US" baseline="0" dirty="0"/>
              <a:t>----------------------------------------------</a:t>
            </a:r>
          </a:p>
          <a:p>
            <a:endParaRPr lang="en-US" baseline="0" dirty="0"/>
          </a:p>
          <a:p>
            <a:r>
              <a:rPr lang="en-US" dirty="0"/>
              <a:t>Background stuff.</a:t>
            </a:r>
          </a:p>
          <a:p>
            <a:r>
              <a:rPr lang="en-US" dirty="0"/>
              <a:t>The U.S. Department of Agriculture’s Animal and Plant Health Inspection Service regulates commercially farmed deer and elk. The agency operates a </a:t>
            </a:r>
            <a:r>
              <a:rPr lang="en-US" dirty="0">
                <a:hlinkClick r:id="rId3"/>
              </a:rPr>
              <a:t>national CWD herd certification </a:t>
            </a:r>
            <a:r>
              <a:rPr lang="en-US" dirty="0" err="1">
                <a:hlinkClick r:id="rId3"/>
              </a:rPr>
              <a:t>programExternal</a:t>
            </a:r>
            <a:r>
              <a:rPr lang="en-US" dirty="0"/>
              <a:t>. As part of the voluntary program, states and individual herd owners agree to meet requirements meant to decrease the risk of CWD in their herds. </a:t>
            </a:r>
            <a:endParaRPr lang="en-US" i="1" dirty="0"/>
          </a:p>
          <a:p>
            <a:r>
              <a:rPr lang="en-US" dirty="0"/>
              <a:t>A negative test result does not guarantee that an individual animal is not infected with CWD, but it does make it considerably less likely and may reduce your risk of exposure to CWD.</a:t>
            </a:r>
          </a:p>
          <a:p>
            <a:endParaRPr lang="en-US" dirty="0"/>
          </a:p>
        </p:txBody>
      </p:sp>
      <p:sp>
        <p:nvSpPr>
          <p:cNvPr id="4" name="Slide Number Placeholder 3"/>
          <p:cNvSpPr>
            <a:spLocks noGrp="1"/>
          </p:cNvSpPr>
          <p:nvPr>
            <p:ph type="sldNum" sz="quarter" idx="10"/>
          </p:nvPr>
        </p:nvSpPr>
        <p:spPr/>
        <p:txBody>
          <a:bodyPr/>
          <a:lstStyle/>
          <a:p>
            <a:pPr>
              <a:defRPr/>
            </a:pPr>
            <a:fld id="{CFD8C384-8CC3-0C49-844C-FC9C7E289062}" type="slidenum">
              <a:rPr lang="en-US" smtClean="0"/>
              <a:pPr>
                <a:defRPr/>
              </a:pPr>
              <a:t>4</a:t>
            </a:fld>
            <a:endParaRPr lang="en-US"/>
          </a:p>
        </p:txBody>
      </p:sp>
    </p:spTree>
    <p:extLst>
      <p:ext uri="{BB962C8B-B14F-4D97-AF65-F5344CB8AC3E}">
        <p14:creationId xmlns:p14="http://schemas.microsoft.com/office/powerpoint/2010/main" val="1871333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CFD8C384-8CC3-0C49-844C-FC9C7E289062}" type="slidenum">
              <a:rPr lang="en-US" smtClean="0"/>
              <a:pPr>
                <a:defRPr/>
              </a:pPr>
              <a:t>15</a:t>
            </a:fld>
            <a:endParaRPr lang="en-US"/>
          </a:p>
        </p:txBody>
      </p:sp>
    </p:spTree>
    <p:extLst>
      <p:ext uri="{BB962C8B-B14F-4D97-AF65-F5344CB8AC3E}">
        <p14:creationId xmlns:p14="http://schemas.microsoft.com/office/powerpoint/2010/main" val="1796047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CFD8C384-8CC3-0C49-844C-FC9C7E289062}" type="slidenum">
              <a:rPr lang="en-US" smtClean="0"/>
              <a:pPr>
                <a:defRPr/>
              </a:pPr>
              <a:t>16</a:t>
            </a:fld>
            <a:endParaRPr lang="en-US"/>
          </a:p>
        </p:txBody>
      </p:sp>
    </p:spTree>
    <p:extLst>
      <p:ext uri="{BB962C8B-B14F-4D97-AF65-F5344CB8AC3E}">
        <p14:creationId xmlns:p14="http://schemas.microsoft.com/office/powerpoint/2010/main" val="1130372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CFD8C384-8CC3-0C49-844C-FC9C7E289062}" type="slidenum">
              <a:rPr lang="en-US" smtClean="0"/>
              <a:pPr>
                <a:defRPr/>
              </a:pPr>
              <a:t>17</a:t>
            </a:fld>
            <a:endParaRPr lang="en-US"/>
          </a:p>
        </p:txBody>
      </p:sp>
    </p:spTree>
    <p:extLst>
      <p:ext uri="{BB962C8B-B14F-4D97-AF65-F5344CB8AC3E}">
        <p14:creationId xmlns:p14="http://schemas.microsoft.com/office/powerpoint/2010/main" val="3592162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 to Ames closing</a:t>
            </a:r>
          </a:p>
        </p:txBody>
      </p:sp>
      <p:sp>
        <p:nvSpPr>
          <p:cNvPr id="4" name="Slide Number Placeholder 3"/>
          <p:cNvSpPr>
            <a:spLocks noGrp="1"/>
          </p:cNvSpPr>
          <p:nvPr>
            <p:ph type="sldNum" sz="quarter" idx="10"/>
          </p:nvPr>
        </p:nvSpPr>
        <p:spPr/>
        <p:txBody>
          <a:bodyPr/>
          <a:lstStyle/>
          <a:p>
            <a:pPr>
              <a:defRPr/>
            </a:pPr>
            <a:fld id="{CFD8C384-8CC3-0C49-844C-FC9C7E289062}" type="slidenum">
              <a:rPr lang="en-US" smtClean="0"/>
              <a:pPr>
                <a:defRPr/>
              </a:pPr>
              <a:t>18</a:t>
            </a:fld>
            <a:endParaRPr lang="en-US"/>
          </a:p>
        </p:txBody>
      </p:sp>
    </p:spTree>
    <p:extLst>
      <p:ext uri="{BB962C8B-B14F-4D97-AF65-F5344CB8AC3E}">
        <p14:creationId xmlns:p14="http://schemas.microsoft.com/office/powerpoint/2010/main" val="912969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look forward to working with our partners in the state agencies to</a:t>
            </a:r>
            <a:r>
              <a:rPr lang="en-US" baseline="0" dirty="0"/>
              <a:t> address this emerging problem</a:t>
            </a:r>
            <a:endParaRPr lang="en-US" dirty="0"/>
          </a:p>
        </p:txBody>
      </p:sp>
      <p:sp>
        <p:nvSpPr>
          <p:cNvPr id="4" name="Slide Number Placeholder 3"/>
          <p:cNvSpPr>
            <a:spLocks noGrp="1"/>
          </p:cNvSpPr>
          <p:nvPr>
            <p:ph type="sldNum" sz="quarter" idx="10"/>
          </p:nvPr>
        </p:nvSpPr>
        <p:spPr/>
        <p:txBody>
          <a:bodyPr/>
          <a:lstStyle/>
          <a:p>
            <a:pPr>
              <a:defRPr/>
            </a:pPr>
            <a:fld id="{CFD8C384-8CC3-0C49-844C-FC9C7E289062}" type="slidenum">
              <a:rPr lang="en-US" smtClean="0"/>
              <a:pPr>
                <a:defRPr/>
              </a:pPr>
              <a:t>19</a:t>
            </a:fld>
            <a:endParaRPr lang="en-US"/>
          </a:p>
        </p:txBody>
      </p:sp>
    </p:spTree>
    <p:extLst>
      <p:ext uri="{BB962C8B-B14F-4D97-AF65-F5344CB8AC3E}">
        <p14:creationId xmlns:p14="http://schemas.microsoft.com/office/powerpoint/2010/main" val="34849482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Users/ranja/Documents/5-resources/ppt/2018%20ppt-with%20R/new/working%20files/graphics_HD-title-gold.png"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590550"/>
            <a:ext cx="8001000" cy="857250"/>
          </a:xfrm>
        </p:spPr>
        <p:txBody>
          <a:bodyPr/>
          <a:lstStyle>
            <a:lvl1pPr algn="l">
              <a:defRPr>
                <a:solidFill>
                  <a:srgbClr val="7A0019"/>
                </a:solidFill>
              </a:defRPr>
            </a:lvl1pPr>
          </a:lstStyle>
          <a:p>
            <a:pPr lvl="0"/>
            <a:r>
              <a:rPr lang="en-US" noProof="0"/>
              <a:t>Click to edit Master title style</a:t>
            </a:r>
            <a:endParaRPr lang="en-US" noProof="0" dirty="0"/>
          </a:p>
        </p:txBody>
      </p:sp>
      <p:sp>
        <p:nvSpPr>
          <p:cNvPr id="6" name="Text Placeholder 5"/>
          <p:cNvSpPr>
            <a:spLocks noGrp="1"/>
          </p:cNvSpPr>
          <p:nvPr>
            <p:ph type="body" sz="quarter" idx="10" hasCustomPrompt="1"/>
          </p:nvPr>
        </p:nvSpPr>
        <p:spPr>
          <a:xfrm>
            <a:off x="685800" y="2190750"/>
            <a:ext cx="8001000" cy="457200"/>
          </a:xfrm>
        </p:spPr>
        <p:txBody>
          <a:bodyPr/>
          <a:lstStyle>
            <a:lvl1pPr marL="0" indent="0">
              <a:buNone/>
              <a:defRPr sz="1800">
                <a:solidFill>
                  <a:schemeClr val="tx1">
                    <a:lumMod val="65000"/>
                    <a:lumOff val="35000"/>
                  </a:schemeClr>
                </a:solidFill>
              </a:defRPr>
            </a:lvl1pPr>
            <a:lvl2pPr marL="342946" indent="0">
              <a:buNone/>
              <a:defRPr sz="1800">
                <a:solidFill>
                  <a:srgbClr val="FFFFFF"/>
                </a:solidFill>
              </a:defRPr>
            </a:lvl2pPr>
            <a:lvl3pPr marL="685891" indent="0">
              <a:buNone/>
              <a:defRPr sz="1800">
                <a:solidFill>
                  <a:srgbClr val="FFFFFF"/>
                </a:solidFill>
              </a:defRPr>
            </a:lvl3pPr>
            <a:lvl4pPr marL="1028837" indent="0">
              <a:buNone/>
              <a:defRPr sz="1800">
                <a:solidFill>
                  <a:srgbClr val="FFFFFF"/>
                </a:solidFill>
              </a:defRPr>
            </a:lvl4pPr>
            <a:lvl5pPr marL="1371783" indent="0">
              <a:buNone/>
              <a:defRPr sz="1800">
                <a:solidFill>
                  <a:srgbClr val="FFFFFF"/>
                </a:solidFill>
              </a:defRPr>
            </a:lvl5pPr>
          </a:lstStyle>
          <a:p>
            <a:pPr lvl="0"/>
            <a:r>
              <a:rPr lang="en-US" dirty="0"/>
              <a:t>Presenter/unit/department name</a:t>
            </a:r>
          </a:p>
        </p:txBody>
      </p:sp>
      <p:sp>
        <p:nvSpPr>
          <p:cNvPr id="10" name="Text Placeholder 9"/>
          <p:cNvSpPr>
            <a:spLocks noGrp="1"/>
          </p:cNvSpPr>
          <p:nvPr>
            <p:ph type="body" sz="quarter" idx="12" hasCustomPrompt="1"/>
          </p:nvPr>
        </p:nvSpPr>
        <p:spPr>
          <a:xfrm>
            <a:off x="685800" y="2647950"/>
            <a:ext cx="8001000" cy="381000"/>
          </a:xfrm>
        </p:spPr>
        <p:txBody>
          <a:bodyPr/>
          <a:lstStyle>
            <a:lvl1pPr marL="0" indent="0">
              <a:buNone/>
              <a:defRPr sz="1200">
                <a:solidFill>
                  <a:schemeClr val="tx1">
                    <a:lumMod val="65000"/>
                    <a:lumOff val="35000"/>
                  </a:schemeClr>
                </a:solidFill>
              </a:defRPr>
            </a:lvl1pPr>
            <a:lvl2pPr marL="342946" indent="0">
              <a:buNone/>
              <a:defRPr sz="1200">
                <a:solidFill>
                  <a:srgbClr val="FFFFFF"/>
                </a:solidFill>
              </a:defRPr>
            </a:lvl2pPr>
            <a:lvl3pPr marL="685891" indent="0">
              <a:buNone/>
              <a:defRPr sz="1200">
                <a:solidFill>
                  <a:srgbClr val="FFFFFF"/>
                </a:solidFill>
              </a:defRPr>
            </a:lvl3pPr>
            <a:lvl4pPr marL="1028837" indent="0">
              <a:buNone/>
              <a:defRPr sz="1200">
                <a:solidFill>
                  <a:srgbClr val="FFFFFF"/>
                </a:solidFill>
              </a:defRPr>
            </a:lvl4pPr>
            <a:lvl5pPr marL="1371783" indent="0">
              <a:buNone/>
              <a:defRPr sz="1200">
                <a:solidFill>
                  <a:srgbClr val="FFFFFF"/>
                </a:solidFill>
              </a:defRPr>
            </a:lvl5pPr>
          </a:lstStyle>
          <a:p>
            <a:pPr lvl="0"/>
            <a:r>
              <a:rPr lang="en-US" dirty="0"/>
              <a:t>Date</a:t>
            </a:r>
          </a:p>
        </p:txBody>
      </p:sp>
      <p:pic>
        <p:nvPicPr>
          <p:cNvPr id="5" name="graphics_HD-title-gold.png" descr="/Users/ranja/Documents/5-resources/ppt/2018 ppt-with R/new/working files/graphics_HD-title-gold.png"/>
          <p:cNvPicPr>
            <a:picLocks noChangeAspect="1"/>
          </p:cNvPicPr>
          <p:nvPr userDrawn="1"/>
        </p:nvPicPr>
        <p:blipFill rotWithShape="1">
          <a:blip r:embed="rId2" r:link="rId3" cstate="screen">
            <a:extLst>
              <a:ext uri="{28A0092B-C50C-407E-A947-70E740481C1C}">
                <a14:useLocalDpi xmlns:a14="http://schemas.microsoft.com/office/drawing/2010/main"/>
              </a:ext>
            </a:extLst>
          </a:blip>
          <a:srcRect/>
          <a:stretch>
            <a:fillRect/>
          </a:stretch>
        </p:blipFill>
        <p:spPr>
          <a:xfrm>
            <a:off x="0" y="4152900"/>
            <a:ext cx="9144000" cy="990600"/>
          </a:xfrm>
          <a:prstGeom prst="rect">
            <a:avLst/>
          </a:prstGeom>
        </p:spPr>
      </p:pic>
    </p:spTree>
    <p:extLst>
      <p:ext uri="{BB962C8B-B14F-4D97-AF65-F5344CB8AC3E}">
        <p14:creationId xmlns:p14="http://schemas.microsoft.com/office/powerpoint/2010/main" val="2770702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4520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40576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228600"/>
            <a:ext cx="5676900" cy="40576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94725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4ADDEC5A-88C8-493E-834E-11F62B91171E}" type="datetimeFigureOut">
              <a:rPr lang="en-US" smtClean="0"/>
              <a:t>1/23/19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3BA7F-2E7B-45CF-8921-0F3BD2E5A92E}"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44254"/>
            <a:ext cx="9144000" cy="699247"/>
          </a:xfrm>
          <a:prstGeom prst="rect">
            <a:avLst/>
          </a:prstGeom>
        </p:spPr>
      </p:pic>
    </p:spTree>
    <p:extLst>
      <p:ext uri="{BB962C8B-B14F-4D97-AF65-F5344CB8AC3E}">
        <p14:creationId xmlns:p14="http://schemas.microsoft.com/office/powerpoint/2010/main" val="3597868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0"/>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3C60C1D-661A-4E4D-9F88-C72EA16EF500}" type="slidenum">
              <a:rPr lang="en-US"/>
              <a:pPr>
                <a:defRPr/>
              </a:pPr>
              <a:t>‹#›</a:t>
            </a:fld>
            <a:endParaRPr lang="en-US"/>
          </a:p>
        </p:txBody>
      </p:sp>
    </p:spTree>
    <p:extLst>
      <p:ext uri="{BB962C8B-B14F-4D97-AF65-F5344CB8AC3E}">
        <p14:creationId xmlns:p14="http://schemas.microsoft.com/office/powerpoint/2010/main" val="152480892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0150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9"/>
            <a:ext cx="7772400" cy="1021556"/>
          </a:xfrm>
        </p:spPr>
        <p:txBody>
          <a:bodyPr anchor="t"/>
          <a:lstStyle>
            <a:lvl1pPr algn="l">
              <a:defRPr sz="3000" b="0" i="0" cap="none"/>
            </a:lvl1pPr>
          </a:lstStyle>
          <a:p>
            <a:r>
              <a:rPr lang="en-US"/>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46" indent="0">
              <a:buNone/>
              <a:defRPr sz="1400"/>
            </a:lvl2pPr>
            <a:lvl3pPr marL="685891" indent="0">
              <a:buNone/>
              <a:defRPr sz="1200"/>
            </a:lvl3pPr>
            <a:lvl4pPr marL="1028837" indent="0">
              <a:buNone/>
              <a:defRPr sz="1100"/>
            </a:lvl4pPr>
            <a:lvl5pPr marL="1371783" indent="0">
              <a:buNone/>
              <a:defRPr sz="1100"/>
            </a:lvl5pPr>
            <a:lvl6pPr marL="1714729" indent="0">
              <a:buNone/>
              <a:defRPr sz="1100"/>
            </a:lvl6pPr>
            <a:lvl7pPr marL="2057674" indent="0">
              <a:buNone/>
              <a:defRPr sz="1100"/>
            </a:lvl7pPr>
            <a:lvl8pPr marL="2400620" indent="0">
              <a:buNone/>
              <a:defRPr sz="1100"/>
            </a:lvl8pPr>
            <a:lvl9pPr marL="2743566" indent="0">
              <a:buNone/>
              <a:defRPr sz="1100"/>
            </a:lvl9pPr>
          </a:lstStyle>
          <a:p>
            <a:pPr lvl="0"/>
            <a:r>
              <a:rPr lang="en-US"/>
              <a:t>Click to edit Master text styles</a:t>
            </a:r>
          </a:p>
        </p:txBody>
      </p:sp>
    </p:spTree>
    <p:extLst>
      <p:ext uri="{BB962C8B-B14F-4D97-AF65-F5344CB8AC3E}">
        <p14:creationId xmlns:p14="http://schemas.microsoft.com/office/powerpoint/2010/main" val="3738933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1314450"/>
            <a:ext cx="3810000" cy="2971800"/>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14450"/>
            <a:ext cx="3810000" cy="2971800"/>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4658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8"/>
            <a:ext cx="4040188" cy="479822"/>
          </a:xfrm>
        </p:spPr>
        <p:txBody>
          <a:bodyPr anchor="b"/>
          <a:lstStyle>
            <a:lvl1pPr marL="0" indent="0">
              <a:buNone/>
              <a:defRPr sz="1800" b="1"/>
            </a:lvl1pPr>
            <a:lvl2pPr marL="342946" indent="0">
              <a:buNone/>
              <a:defRPr sz="1500" b="1"/>
            </a:lvl2pPr>
            <a:lvl3pPr marL="685891" indent="0">
              <a:buNone/>
              <a:defRPr sz="1400" b="1"/>
            </a:lvl3pPr>
            <a:lvl4pPr marL="1028837" indent="0">
              <a:buNone/>
              <a:defRPr sz="1200" b="1"/>
            </a:lvl4pPr>
            <a:lvl5pPr marL="1371783" indent="0">
              <a:buNone/>
              <a:defRPr sz="1200" b="1"/>
            </a:lvl5pPr>
            <a:lvl6pPr marL="1714729" indent="0">
              <a:buNone/>
              <a:defRPr sz="1200" b="1"/>
            </a:lvl6pPr>
            <a:lvl7pPr marL="2057674" indent="0">
              <a:buNone/>
              <a:defRPr sz="1200" b="1"/>
            </a:lvl7pPr>
            <a:lvl8pPr marL="2400620" indent="0">
              <a:buNone/>
              <a:defRPr sz="1200" b="1"/>
            </a:lvl8pPr>
            <a:lvl9pPr marL="2743566"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8"/>
            <a:ext cx="4041775" cy="479822"/>
          </a:xfrm>
        </p:spPr>
        <p:txBody>
          <a:bodyPr anchor="b"/>
          <a:lstStyle>
            <a:lvl1pPr marL="0" indent="0">
              <a:buNone/>
              <a:defRPr sz="1800" b="1"/>
            </a:lvl1pPr>
            <a:lvl2pPr marL="342946" indent="0">
              <a:buNone/>
              <a:defRPr sz="1500" b="1"/>
            </a:lvl2pPr>
            <a:lvl3pPr marL="685891" indent="0">
              <a:buNone/>
              <a:defRPr sz="1400" b="1"/>
            </a:lvl3pPr>
            <a:lvl4pPr marL="1028837" indent="0">
              <a:buNone/>
              <a:defRPr sz="1200" b="1"/>
            </a:lvl4pPr>
            <a:lvl5pPr marL="1371783" indent="0">
              <a:buNone/>
              <a:defRPr sz="1200" b="1"/>
            </a:lvl5pPr>
            <a:lvl6pPr marL="1714729" indent="0">
              <a:buNone/>
              <a:defRPr sz="1200" b="1"/>
            </a:lvl6pPr>
            <a:lvl7pPr marL="2057674" indent="0">
              <a:buNone/>
              <a:defRPr sz="1200" b="1"/>
            </a:lvl7pPr>
            <a:lvl8pPr marL="2400620" indent="0">
              <a:buNone/>
              <a:defRPr sz="1200" b="1"/>
            </a:lvl8pPr>
            <a:lvl9pPr marL="2743566"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4390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88065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0295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90"/>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92"/>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076328"/>
            <a:ext cx="3008313" cy="3518297"/>
          </a:xfrm>
        </p:spPr>
        <p:txBody>
          <a:bodyPr/>
          <a:lstStyle>
            <a:lvl1pPr marL="0" indent="0">
              <a:buNone/>
              <a:defRPr sz="1100"/>
            </a:lvl1pPr>
            <a:lvl2pPr marL="342946" indent="0">
              <a:buNone/>
              <a:defRPr sz="900"/>
            </a:lvl2pPr>
            <a:lvl3pPr marL="685891" indent="0">
              <a:buNone/>
              <a:defRPr sz="800"/>
            </a:lvl3pPr>
            <a:lvl4pPr marL="1028837" indent="0">
              <a:buNone/>
              <a:defRPr sz="700"/>
            </a:lvl4pPr>
            <a:lvl5pPr marL="1371783" indent="0">
              <a:buNone/>
              <a:defRPr sz="700"/>
            </a:lvl5pPr>
            <a:lvl6pPr marL="1714729" indent="0">
              <a:buNone/>
              <a:defRPr sz="700"/>
            </a:lvl6pPr>
            <a:lvl7pPr marL="2057674" indent="0">
              <a:buNone/>
              <a:defRPr sz="700"/>
            </a:lvl7pPr>
            <a:lvl8pPr marL="2400620" indent="0">
              <a:buNone/>
              <a:defRPr sz="700"/>
            </a:lvl8pPr>
            <a:lvl9pPr marL="2743566" indent="0">
              <a:buNone/>
              <a:defRPr sz="700"/>
            </a:lvl9pPr>
          </a:lstStyle>
          <a:p>
            <a:pPr lvl="0"/>
            <a:r>
              <a:rPr lang="en-US"/>
              <a:t>Click to edit Master text styles</a:t>
            </a:r>
          </a:p>
        </p:txBody>
      </p:sp>
    </p:spTree>
    <p:extLst>
      <p:ext uri="{BB962C8B-B14F-4D97-AF65-F5344CB8AC3E}">
        <p14:creationId xmlns:p14="http://schemas.microsoft.com/office/powerpoint/2010/main" val="1709548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3"/>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46" indent="0">
              <a:buNone/>
              <a:defRPr sz="2100"/>
            </a:lvl2pPr>
            <a:lvl3pPr marL="685891" indent="0">
              <a:buNone/>
              <a:defRPr sz="1800"/>
            </a:lvl3pPr>
            <a:lvl4pPr marL="1028837" indent="0">
              <a:buNone/>
              <a:defRPr sz="1500"/>
            </a:lvl4pPr>
            <a:lvl5pPr marL="1371783" indent="0">
              <a:buNone/>
              <a:defRPr sz="1500"/>
            </a:lvl5pPr>
            <a:lvl6pPr marL="1714729" indent="0">
              <a:buNone/>
              <a:defRPr sz="1500"/>
            </a:lvl6pPr>
            <a:lvl7pPr marL="2057674" indent="0">
              <a:buNone/>
              <a:defRPr sz="1500"/>
            </a:lvl7pPr>
            <a:lvl8pPr marL="2400620" indent="0">
              <a:buNone/>
              <a:defRPr sz="1500"/>
            </a:lvl8pPr>
            <a:lvl9pPr marL="2743566"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100"/>
            </a:lvl1pPr>
            <a:lvl2pPr marL="342946" indent="0">
              <a:buNone/>
              <a:defRPr sz="900"/>
            </a:lvl2pPr>
            <a:lvl3pPr marL="685891" indent="0">
              <a:buNone/>
              <a:defRPr sz="800"/>
            </a:lvl3pPr>
            <a:lvl4pPr marL="1028837" indent="0">
              <a:buNone/>
              <a:defRPr sz="700"/>
            </a:lvl4pPr>
            <a:lvl5pPr marL="1371783" indent="0">
              <a:buNone/>
              <a:defRPr sz="700"/>
            </a:lvl5pPr>
            <a:lvl6pPr marL="1714729" indent="0">
              <a:buNone/>
              <a:defRPr sz="700"/>
            </a:lvl6pPr>
            <a:lvl7pPr marL="2057674" indent="0">
              <a:buNone/>
              <a:defRPr sz="700"/>
            </a:lvl7pPr>
            <a:lvl8pPr marL="2400620" indent="0">
              <a:buNone/>
              <a:defRPr sz="700"/>
            </a:lvl8pPr>
            <a:lvl9pPr marL="2743566" indent="0">
              <a:buNone/>
              <a:defRPr sz="700"/>
            </a:lvl9pPr>
          </a:lstStyle>
          <a:p>
            <a:pPr lvl="0"/>
            <a:r>
              <a:rPr lang="en-US"/>
              <a:t>Click to edit Master text styles</a:t>
            </a:r>
          </a:p>
        </p:txBody>
      </p:sp>
    </p:spTree>
    <p:extLst>
      <p:ext uri="{BB962C8B-B14F-4D97-AF65-F5344CB8AC3E}">
        <p14:creationId xmlns:p14="http://schemas.microsoft.com/office/powerpoint/2010/main" val="4099265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file://localhost/Users/ranja/Documents/5-resources/ppt/2018%20ppt-with%20R/new/working%20files/graphics_HD-M-gold.pn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68589" tIns="34295" rIns="68589" bIns="34295"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685800" y="1314450"/>
            <a:ext cx="777240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68589" tIns="34295" rIns="68589" bIns="3429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graphics_HD-M-gold.png" descr="/Users/ranja/Documents/5-resources/ppt/2018 ppt-with R/new/working files/graphics_HD-M-gold.png"/>
          <p:cNvPicPr>
            <a:picLocks noChangeAspect="1"/>
          </p:cNvPicPr>
          <p:nvPr/>
        </p:nvPicPr>
        <p:blipFill>
          <a:blip r:embed="rId15" r:link="rId16" cstate="screen">
            <a:extLst>
              <a:ext uri="{28A0092B-C50C-407E-A947-70E740481C1C}">
                <a14:useLocalDpi xmlns:a14="http://schemas.microsoft.com/office/drawing/2010/main"/>
              </a:ext>
            </a:extLst>
          </a:blip>
          <a:stretch>
            <a:fillRect/>
          </a:stretch>
        </p:blipFill>
        <p:spPr>
          <a:xfrm>
            <a:off x="0" y="4852035"/>
            <a:ext cx="9144000" cy="291465"/>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2" r:id="rId12"/>
    <p:sldLayoutId id="2147483673" r:id="rId13"/>
  </p:sldLayoutIdLst>
  <p:txStyles>
    <p:titleStyle>
      <a:lvl1pPr algn="l" rtl="0" eaLnBrk="1" fontAlgn="base" hangingPunct="1">
        <a:spcBef>
          <a:spcPct val="0"/>
        </a:spcBef>
        <a:spcAft>
          <a:spcPct val="0"/>
        </a:spcAft>
        <a:defRPr sz="3300" b="0">
          <a:solidFill>
            <a:srgbClr val="7A0019"/>
          </a:solidFill>
          <a:latin typeface="+mj-lt"/>
          <a:ea typeface="ＭＳ Ｐゴシック" charset="0"/>
          <a:cs typeface="ＭＳ Ｐゴシック" charset="0"/>
        </a:defRPr>
      </a:lvl1pPr>
      <a:lvl2pPr algn="ctr" rtl="0" eaLnBrk="1" fontAlgn="base" hangingPunct="1">
        <a:spcBef>
          <a:spcPct val="0"/>
        </a:spcBef>
        <a:spcAft>
          <a:spcPct val="0"/>
        </a:spcAft>
        <a:defRPr sz="3300">
          <a:solidFill>
            <a:srgbClr val="7A0019"/>
          </a:solidFill>
          <a:latin typeface="Corbel" charset="0"/>
          <a:ea typeface="ＭＳ Ｐゴシック" charset="0"/>
          <a:cs typeface="ＭＳ Ｐゴシック" charset="0"/>
        </a:defRPr>
      </a:lvl2pPr>
      <a:lvl3pPr algn="ctr" rtl="0" eaLnBrk="1" fontAlgn="base" hangingPunct="1">
        <a:spcBef>
          <a:spcPct val="0"/>
        </a:spcBef>
        <a:spcAft>
          <a:spcPct val="0"/>
        </a:spcAft>
        <a:defRPr sz="3300">
          <a:solidFill>
            <a:srgbClr val="7A0019"/>
          </a:solidFill>
          <a:latin typeface="Corbel" charset="0"/>
          <a:ea typeface="ＭＳ Ｐゴシック" charset="0"/>
          <a:cs typeface="ＭＳ Ｐゴシック" charset="0"/>
        </a:defRPr>
      </a:lvl3pPr>
      <a:lvl4pPr algn="ctr" rtl="0" eaLnBrk="1" fontAlgn="base" hangingPunct="1">
        <a:spcBef>
          <a:spcPct val="0"/>
        </a:spcBef>
        <a:spcAft>
          <a:spcPct val="0"/>
        </a:spcAft>
        <a:defRPr sz="3300">
          <a:solidFill>
            <a:srgbClr val="7A0019"/>
          </a:solidFill>
          <a:latin typeface="Corbel" charset="0"/>
          <a:ea typeface="ＭＳ Ｐゴシック" charset="0"/>
          <a:cs typeface="ＭＳ Ｐゴシック" charset="0"/>
        </a:defRPr>
      </a:lvl4pPr>
      <a:lvl5pPr algn="ctr" rtl="0" eaLnBrk="1" fontAlgn="base" hangingPunct="1">
        <a:spcBef>
          <a:spcPct val="0"/>
        </a:spcBef>
        <a:spcAft>
          <a:spcPct val="0"/>
        </a:spcAft>
        <a:defRPr sz="3300">
          <a:solidFill>
            <a:srgbClr val="7A0019"/>
          </a:solidFill>
          <a:latin typeface="Corbel" charset="0"/>
          <a:ea typeface="ＭＳ Ｐゴシック" charset="0"/>
          <a:cs typeface="ＭＳ Ｐゴシック" charset="0"/>
        </a:defRPr>
      </a:lvl5pPr>
      <a:lvl6pPr marL="342946" algn="ctr" rtl="0" eaLnBrk="1" fontAlgn="base" hangingPunct="1">
        <a:spcBef>
          <a:spcPct val="0"/>
        </a:spcBef>
        <a:spcAft>
          <a:spcPct val="0"/>
        </a:spcAft>
        <a:defRPr sz="3300">
          <a:solidFill>
            <a:srgbClr val="7A0019"/>
          </a:solidFill>
          <a:latin typeface="Arial" charset="0"/>
          <a:ea typeface="ＭＳ Ｐゴシック" charset="0"/>
          <a:cs typeface="ＭＳ Ｐゴシック" charset="0"/>
        </a:defRPr>
      </a:lvl6pPr>
      <a:lvl7pPr marL="685891" algn="ctr" rtl="0" eaLnBrk="1" fontAlgn="base" hangingPunct="1">
        <a:spcBef>
          <a:spcPct val="0"/>
        </a:spcBef>
        <a:spcAft>
          <a:spcPct val="0"/>
        </a:spcAft>
        <a:defRPr sz="3300">
          <a:solidFill>
            <a:srgbClr val="7A0019"/>
          </a:solidFill>
          <a:latin typeface="Arial" charset="0"/>
          <a:ea typeface="ＭＳ Ｐゴシック" charset="0"/>
          <a:cs typeface="ＭＳ Ｐゴシック" charset="0"/>
        </a:defRPr>
      </a:lvl7pPr>
      <a:lvl8pPr marL="1028837" algn="ctr" rtl="0" eaLnBrk="1" fontAlgn="base" hangingPunct="1">
        <a:spcBef>
          <a:spcPct val="0"/>
        </a:spcBef>
        <a:spcAft>
          <a:spcPct val="0"/>
        </a:spcAft>
        <a:defRPr sz="3300">
          <a:solidFill>
            <a:srgbClr val="7A0019"/>
          </a:solidFill>
          <a:latin typeface="Arial" charset="0"/>
          <a:ea typeface="ＭＳ Ｐゴシック" charset="0"/>
          <a:cs typeface="ＭＳ Ｐゴシック" charset="0"/>
        </a:defRPr>
      </a:lvl8pPr>
      <a:lvl9pPr marL="1371783" algn="ctr" rtl="0" eaLnBrk="1" fontAlgn="base" hangingPunct="1">
        <a:spcBef>
          <a:spcPct val="0"/>
        </a:spcBef>
        <a:spcAft>
          <a:spcPct val="0"/>
        </a:spcAft>
        <a:defRPr sz="3300">
          <a:solidFill>
            <a:srgbClr val="7A0019"/>
          </a:solidFill>
          <a:latin typeface="Arial" charset="0"/>
          <a:ea typeface="ＭＳ Ｐゴシック" charset="0"/>
          <a:cs typeface="ＭＳ Ｐゴシック" charset="0"/>
        </a:defRPr>
      </a:lvl9pPr>
    </p:titleStyle>
    <p:bodyStyle>
      <a:lvl1pPr marL="257209" indent="-257209" algn="l" rtl="0" eaLnBrk="1" fontAlgn="base" hangingPunct="1">
        <a:spcBef>
          <a:spcPct val="20000"/>
        </a:spcBef>
        <a:spcAft>
          <a:spcPct val="0"/>
        </a:spcAft>
        <a:buClr>
          <a:srgbClr val="7A0019"/>
        </a:buClr>
        <a:buChar char="•"/>
        <a:defRPr sz="2400">
          <a:solidFill>
            <a:srgbClr val="595959"/>
          </a:solidFill>
          <a:latin typeface="+mn-lt"/>
          <a:ea typeface="ＭＳ Ｐゴシック" charset="0"/>
          <a:cs typeface="ＭＳ Ｐゴシック" charset="0"/>
        </a:defRPr>
      </a:lvl1pPr>
      <a:lvl2pPr marL="557287" indent="-214341" algn="l" rtl="0" eaLnBrk="1" fontAlgn="base" hangingPunct="1">
        <a:spcBef>
          <a:spcPct val="20000"/>
        </a:spcBef>
        <a:spcAft>
          <a:spcPct val="0"/>
        </a:spcAft>
        <a:buClr>
          <a:srgbClr val="7A0019"/>
        </a:buClr>
        <a:buChar char="–"/>
        <a:defRPr sz="2100">
          <a:solidFill>
            <a:srgbClr val="595959"/>
          </a:solidFill>
          <a:latin typeface="+mn-lt"/>
          <a:ea typeface="ＭＳ Ｐゴシック" charset="0"/>
        </a:defRPr>
      </a:lvl2pPr>
      <a:lvl3pPr marL="857364" indent="-171473" algn="l" rtl="0" eaLnBrk="1" fontAlgn="base" hangingPunct="1">
        <a:spcBef>
          <a:spcPct val="20000"/>
        </a:spcBef>
        <a:spcAft>
          <a:spcPct val="0"/>
        </a:spcAft>
        <a:buClr>
          <a:srgbClr val="7A0019"/>
        </a:buClr>
        <a:buChar char="•"/>
        <a:defRPr sz="1800">
          <a:solidFill>
            <a:srgbClr val="595959"/>
          </a:solidFill>
          <a:latin typeface="+mn-lt"/>
          <a:ea typeface="ＭＳ Ｐゴシック" charset="0"/>
        </a:defRPr>
      </a:lvl3pPr>
      <a:lvl4pPr marL="1200310" indent="-171473" algn="l" rtl="0" eaLnBrk="1" fontAlgn="base" hangingPunct="1">
        <a:spcBef>
          <a:spcPct val="20000"/>
        </a:spcBef>
        <a:spcAft>
          <a:spcPct val="0"/>
        </a:spcAft>
        <a:buClr>
          <a:srgbClr val="7A0019"/>
        </a:buClr>
        <a:buChar char="–"/>
        <a:defRPr sz="1500">
          <a:solidFill>
            <a:srgbClr val="595959"/>
          </a:solidFill>
          <a:latin typeface="+mn-lt"/>
          <a:ea typeface="ＭＳ Ｐゴシック" charset="0"/>
        </a:defRPr>
      </a:lvl4pPr>
      <a:lvl5pPr marL="1543256" indent="-171473" algn="l" rtl="0" eaLnBrk="1" fontAlgn="base" hangingPunct="1">
        <a:spcBef>
          <a:spcPct val="20000"/>
        </a:spcBef>
        <a:spcAft>
          <a:spcPct val="0"/>
        </a:spcAft>
        <a:buClr>
          <a:srgbClr val="7A0019"/>
        </a:buClr>
        <a:buChar char="»"/>
        <a:defRPr sz="1500">
          <a:solidFill>
            <a:srgbClr val="595959"/>
          </a:solidFill>
          <a:latin typeface="+mn-lt"/>
          <a:ea typeface="ＭＳ Ｐゴシック" charset="0"/>
        </a:defRPr>
      </a:lvl5pPr>
      <a:lvl6pPr marL="1886201" indent="-171473" algn="l" rtl="0" eaLnBrk="1" fontAlgn="base" hangingPunct="1">
        <a:spcBef>
          <a:spcPct val="20000"/>
        </a:spcBef>
        <a:spcAft>
          <a:spcPct val="0"/>
        </a:spcAft>
        <a:buClr>
          <a:srgbClr val="7A0019"/>
        </a:buClr>
        <a:buChar char="»"/>
        <a:defRPr sz="1500">
          <a:solidFill>
            <a:schemeClr val="tx1"/>
          </a:solidFill>
          <a:latin typeface="+mn-lt"/>
          <a:ea typeface="+mn-ea"/>
        </a:defRPr>
      </a:lvl6pPr>
      <a:lvl7pPr marL="2229147" indent="-171473" algn="l" rtl="0" eaLnBrk="1" fontAlgn="base" hangingPunct="1">
        <a:spcBef>
          <a:spcPct val="20000"/>
        </a:spcBef>
        <a:spcAft>
          <a:spcPct val="0"/>
        </a:spcAft>
        <a:buClr>
          <a:srgbClr val="7A0019"/>
        </a:buClr>
        <a:buChar char="»"/>
        <a:defRPr sz="1500">
          <a:solidFill>
            <a:schemeClr val="tx1"/>
          </a:solidFill>
          <a:latin typeface="+mn-lt"/>
          <a:ea typeface="+mn-ea"/>
        </a:defRPr>
      </a:lvl7pPr>
      <a:lvl8pPr marL="2572093" indent="-171473" algn="l" rtl="0" eaLnBrk="1" fontAlgn="base" hangingPunct="1">
        <a:spcBef>
          <a:spcPct val="20000"/>
        </a:spcBef>
        <a:spcAft>
          <a:spcPct val="0"/>
        </a:spcAft>
        <a:buClr>
          <a:srgbClr val="7A0019"/>
        </a:buClr>
        <a:buChar char="»"/>
        <a:defRPr sz="1500">
          <a:solidFill>
            <a:schemeClr val="tx1"/>
          </a:solidFill>
          <a:latin typeface="+mn-lt"/>
          <a:ea typeface="+mn-ea"/>
        </a:defRPr>
      </a:lvl8pPr>
      <a:lvl9pPr marL="2915039" indent="-171473" algn="l" rtl="0" eaLnBrk="1" fontAlgn="base" hangingPunct="1">
        <a:spcBef>
          <a:spcPct val="20000"/>
        </a:spcBef>
        <a:spcAft>
          <a:spcPct val="0"/>
        </a:spcAft>
        <a:buClr>
          <a:srgbClr val="7A0019"/>
        </a:buClr>
        <a:buChar char="»"/>
        <a:defRPr sz="1500">
          <a:solidFill>
            <a:schemeClr val="tx1"/>
          </a:solidFill>
          <a:latin typeface="+mn-lt"/>
          <a:ea typeface="+mn-ea"/>
        </a:defRPr>
      </a:lvl9pPr>
    </p:bodyStyle>
    <p:otherStyle>
      <a:defPPr>
        <a:defRPr lang="en-US"/>
      </a:defPPr>
      <a:lvl1pPr marL="0" algn="l" defTabSz="342946" rtl="0" eaLnBrk="1" latinLnBrk="0" hangingPunct="1">
        <a:defRPr sz="1400" kern="1200">
          <a:solidFill>
            <a:schemeClr val="tx1"/>
          </a:solidFill>
          <a:latin typeface="+mn-lt"/>
          <a:ea typeface="+mn-ea"/>
          <a:cs typeface="+mn-cs"/>
        </a:defRPr>
      </a:lvl1pPr>
      <a:lvl2pPr marL="342946" algn="l" defTabSz="342946" rtl="0" eaLnBrk="1" latinLnBrk="0" hangingPunct="1">
        <a:defRPr sz="1400" kern="1200">
          <a:solidFill>
            <a:schemeClr val="tx1"/>
          </a:solidFill>
          <a:latin typeface="+mn-lt"/>
          <a:ea typeface="+mn-ea"/>
          <a:cs typeface="+mn-cs"/>
        </a:defRPr>
      </a:lvl2pPr>
      <a:lvl3pPr marL="685891" algn="l" defTabSz="342946" rtl="0" eaLnBrk="1" latinLnBrk="0" hangingPunct="1">
        <a:defRPr sz="1400" kern="1200">
          <a:solidFill>
            <a:schemeClr val="tx1"/>
          </a:solidFill>
          <a:latin typeface="+mn-lt"/>
          <a:ea typeface="+mn-ea"/>
          <a:cs typeface="+mn-cs"/>
        </a:defRPr>
      </a:lvl3pPr>
      <a:lvl4pPr marL="1028837" algn="l" defTabSz="342946" rtl="0" eaLnBrk="1" latinLnBrk="0" hangingPunct="1">
        <a:defRPr sz="1400" kern="1200">
          <a:solidFill>
            <a:schemeClr val="tx1"/>
          </a:solidFill>
          <a:latin typeface="+mn-lt"/>
          <a:ea typeface="+mn-ea"/>
          <a:cs typeface="+mn-cs"/>
        </a:defRPr>
      </a:lvl4pPr>
      <a:lvl5pPr marL="1371783" algn="l" defTabSz="342946" rtl="0" eaLnBrk="1" latinLnBrk="0" hangingPunct="1">
        <a:defRPr sz="1400" kern="1200">
          <a:solidFill>
            <a:schemeClr val="tx1"/>
          </a:solidFill>
          <a:latin typeface="+mn-lt"/>
          <a:ea typeface="+mn-ea"/>
          <a:cs typeface="+mn-cs"/>
        </a:defRPr>
      </a:lvl5pPr>
      <a:lvl6pPr marL="1714729" algn="l" defTabSz="342946" rtl="0" eaLnBrk="1" latinLnBrk="0" hangingPunct="1">
        <a:defRPr sz="1400" kern="1200">
          <a:solidFill>
            <a:schemeClr val="tx1"/>
          </a:solidFill>
          <a:latin typeface="+mn-lt"/>
          <a:ea typeface="+mn-ea"/>
          <a:cs typeface="+mn-cs"/>
        </a:defRPr>
      </a:lvl6pPr>
      <a:lvl7pPr marL="2057674" algn="l" defTabSz="342946" rtl="0" eaLnBrk="1" latinLnBrk="0" hangingPunct="1">
        <a:defRPr sz="1400" kern="1200">
          <a:solidFill>
            <a:schemeClr val="tx1"/>
          </a:solidFill>
          <a:latin typeface="+mn-lt"/>
          <a:ea typeface="+mn-ea"/>
          <a:cs typeface="+mn-cs"/>
        </a:defRPr>
      </a:lvl7pPr>
      <a:lvl8pPr marL="2400620" algn="l" defTabSz="342946" rtl="0" eaLnBrk="1" latinLnBrk="0" hangingPunct="1">
        <a:defRPr sz="1400" kern="1200">
          <a:solidFill>
            <a:schemeClr val="tx1"/>
          </a:solidFill>
          <a:latin typeface="+mn-lt"/>
          <a:ea typeface="+mn-ea"/>
          <a:cs typeface="+mn-cs"/>
        </a:defRPr>
      </a:lvl8pPr>
      <a:lvl9pPr marL="2743566" algn="l" defTabSz="342946"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file://localhost/Users/ranja/Documents/5-resources/ppt/2018%20ppt-with%20R/new/working%20files/graphics_HD-end-gold.p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49076" y="2312661"/>
            <a:ext cx="8001000" cy="638199"/>
          </a:xfrm>
        </p:spPr>
        <p:txBody>
          <a:bodyPr/>
          <a:lstStyle/>
          <a:p>
            <a:pPr algn="ctr"/>
            <a:r>
              <a:rPr lang="en-US" b="1" dirty="0">
                <a:solidFill>
                  <a:schemeClr val="tx1"/>
                </a:solidFill>
              </a:rPr>
              <a:t>Trevor R. Ames, DVM, MS, DACVIM</a:t>
            </a:r>
          </a:p>
          <a:p>
            <a:pPr algn="ctr"/>
            <a:r>
              <a:rPr lang="en-US" sz="1400" dirty="0">
                <a:solidFill>
                  <a:schemeClr val="tx1"/>
                </a:solidFill>
              </a:rPr>
              <a:t>Dean and Professor, College of Veterinary Medicine</a:t>
            </a:r>
          </a:p>
        </p:txBody>
      </p:sp>
      <p:sp>
        <p:nvSpPr>
          <p:cNvPr id="4" name="Text Placeholder 3"/>
          <p:cNvSpPr>
            <a:spLocks noGrp="1"/>
          </p:cNvSpPr>
          <p:nvPr>
            <p:ph type="body" sz="quarter" idx="12"/>
          </p:nvPr>
        </p:nvSpPr>
        <p:spPr>
          <a:xfrm>
            <a:off x="3058887" y="3017141"/>
            <a:ext cx="3051396" cy="381000"/>
          </a:xfrm>
        </p:spPr>
        <p:txBody>
          <a:bodyPr/>
          <a:lstStyle/>
          <a:p>
            <a:pPr algn="ctr"/>
            <a:r>
              <a:rPr lang="en-US" dirty="0"/>
              <a:t>January 23, 2019</a:t>
            </a:r>
          </a:p>
        </p:txBody>
      </p:sp>
      <p:sp>
        <p:nvSpPr>
          <p:cNvPr id="9" name="Title 8">
            <a:extLst>
              <a:ext uri="{FF2B5EF4-FFF2-40B4-BE49-F238E27FC236}">
                <a16:creationId xmlns:a16="http://schemas.microsoft.com/office/drawing/2014/main" id="{CE23FE01-7BB4-6047-A187-A2058422FFA2}"/>
              </a:ext>
            </a:extLst>
          </p:cNvPr>
          <p:cNvSpPr>
            <a:spLocks noGrp="1"/>
          </p:cNvSpPr>
          <p:nvPr>
            <p:ph type="ctrTitle"/>
          </p:nvPr>
        </p:nvSpPr>
        <p:spPr/>
        <p:txBody>
          <a:bodyPr/>
          <a:lstStyle/>
          <a:p>
            <a:pPr algn="ctr"/>
            <a:r>
              <a:rPr lang="en-US" dirty="0"/>
              <a:t>Chronic Wasting Disease: 2019</a:t>
            </a:r>
          </a:p>
        </p:txBody>
      </p:sp>
    </p:spTree>
    <p:extLst>
      <p:ext uri="{BB962C8B-B14F-4D97-AF65-F5344CB8AC3E}">
        <p14:creationId xmlns:p14="http://schemas.microsoft.com/office/powerpoint/2010/main" val="1766648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5143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pic>
        <p:nvPicPr>
          <p:cNvPr id="69634" name="Picture 2" descr="D04-005579bovinebrainwithoutcerebellum01 copy"/>
          <p:cNvPicPr>
            <a:picLocks noGrp="1" noChangeAspect="1" noChangeArrowheads="1"/>
          </p:cNvPicPr>
          <p:nvPr>
            <p:ph/>
          </p:nvPr>
        </p:nvPicPr>
        <p:blipFill rotWithShape="1">
          <a:blip r:embed="rId2" cstate="print"/>
          <a:srcRect l="20986" r="26157"/>
          <a:stretch/>
        </p:blipFill>
        <p:spPr>
          <a:xfrm>
            <a:off x="2617237" y="0"/>
            <a:ext cx="3624943" cy="5143500"/>
          </a:xfrm>
          <a:noFill/>
        </p:spPr>
      </p:pic>
      <p:sp>
        <p:nvSpPr>
          <p:cNvPr id="69635" name="Text Box 3"/>
          <p:cNvSpPr txBox="1">
            <a:spLocks noChangeArrowheads="1"/>
          </p:cNvSpPr>
          <p:nvPr/>
        </p:nvSpPr>
        <p:spPr bwMode="auto">
          <a:xfrm>
            <a:off x="1257300" y="171451"/>
            <a:ext cx="1885950" cy="900246"/>
          </a:xfrm>
          <a:prstGeom prst="rect">
            <a:avLst/>
          </a:prstGeom>
          <a:noFill/>
          <a:ln w="9525">
            <a:noFill/>
            <a:miter lim="800000"/>
            <a:headEnd/>
            <a:tailEnd/>
          </a:ln>
        </p:spPr>
        <p:txBody>
          <a:bodyPr>
            <a:spAutoFit/>
          </a:bodyPr>
          <a:lstStyle/>
          <a:p>
            <a:pPr eaLnBrk="0" hangingPunct="0">
              <a:spcBef>
                <a:spcPct val="50000"/>
              </a:spcBef>
            </a:pPr>
            <a:r>
              <a:rPr lang="en-US" sz="1500">
                <a:latin typeface="Tahoma" pitchFamily="34" charset="0"/>
              </a:rPr>
              <a:t>Bovine Brain </a:t>
            </a:r>
          </a:p>
          <a:p>
            <a:pPr eaLnBrk="0" hangingPunct="0">
              <a:spcBef>
                <a:spcPct val="50000"/>
              </a:spcBef>
            </a:pPr>
            <a:r>
              <a:rPr lang="en-US" sz="1500">
                <a:latin typeface="Tahoma" pitchFamily="34" charset="0"/>
              </a:rPr>
              <a:t>Cerebellum removed</a:t>
            </a:r>
          </a:p>
        </p:txBody>
      </p:sp>
      <p:sp>
        <p:nvSpPr>
          <p:cNvPr id="69637" name="Text Box 5"/>
          <p:cNvSpPr txBox="1">
            <a:spLocks noChangeArrowheads="1"/>
          </p:cNvSpPr>
          <p:nvPr/>
        </p:nvSpPr>
        <p:spPr bwMode="auto">
          <a:xfrm>
            <a:off x="1600200" y="3886201"/>
            <a:ext cx="1885950" cy="507831"/>
          </a:xfrm>
          <a:prstGeom prst="rect">
            <a:avLst/>
          </a:prstGeom>
          <a:noFill/>
          <a:ln w="9525">
            <a:noFill/>
            <a:miter lim="800000"/>
            <a:headEnd/>
            <a:tailEnd/>
          </a:ln>
        </p:spPr>
        <p:txBody>
          <a:bodyPr>
            <a:spAutoFit/>
          </a:bodyPr>
          <a:lstStyle/>
          <a:p>
            <a:pPr eaLnBrk="0" hangingPunct="0">
              <a:spcBef>
                <a:spcPct val="50000"/>
              </a:spcBef>
            </a:pPr>
            <a:r>
              <a:rPr lang="en-US" sz="1350" b="1" u="sng">
                <a:latin typeface="Tahoma" pitchFamily="34" charset="0"/>
              </a:rPr>
              <a:t>OBEX</a:t>
            </a:r>
            <a:r>
              <a:rPr lang="en-US" sz="1350">
                <a:latin typeface="Tahoma" pitchFamily="34" charset="0"/>
              </a:rPr>
              <a:t>: V–shaped area in brain stem</a:t>
            </a:r>
          </a:p>
        </p:txBody>
      </p:sp>
      <p:sp>
        <p:nvSpPr>
          <p:cNvPr id="6" name="TextBox 5"/>
          <p:cNvSpPr txBox="1"/>
          <p:nvPr/>
        </p:nvSpPr>
        <p:spPr>
          <a:xfrm>
            <a:off x="153956" y="237930"/>
            <a:ext cx="3332194" cy="830997"/>
          </a:xfrm>
          <a:prstGeom prst="rect">
            <a:avLst/>
          </a:prstGeom>
          <a:noFill/>
        </p:spPr>
        <p:txBody>
          <a:bodyPr wrap="square" rtlCol="0">
            <a:spAutoFit/>
          </a:bodyPr>
          <a:lstStyle/>
          <a:p>
            <a:pPr algn="ctr"/>
            <a:r>
              <a:rPr lang="en-US" sz="2400" dirty="0">
                <a:solidFill>
                  <a:schemeClr val="bg1"/>
                </a:solidFill>
              </a:rPr>
              <a:t>Immunohistochemistry (IHC)</a:t>
            </a:r>
          </a:p>
        </p:txBody>
      </p:sp>
    </p:spTree>
    <p:extLst>
      <p:ext uri="{BB962C8B-B14F-4D97-AF65-F5344CB8AC3E}">
        <p14:creationId xmlns:p14="http://schemas.microsoft.com/office/powerpoint/2010/main" val="290235890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5143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pic>
        <p:nvPicPr>
          <p:cNvPr id="70658" name="Picture 2" descr="D04-005579bovinebrainobex01 copy"/>
          <p:cNvPicPr>
            <a:picLocks noGrp="1" noChangeAspect="1" noChangeArrowheads="1"/>
          </p:cNvPicPr>
          <p:nvPr>
            <p:ph/>
          </p:nvPr>
        </p:nvPicPr>
        <p:blipFill>
          <a:blip r:embed="rId2" cstate="print"/>
          <a:srcRect/>
          <a:stretch>
            <a:fillRect/>
          </a:stretch>
        </p:blipFill>
        <p:spPr>
          <a:xfrm>
            <a:off x="1143000" y="0"/>
            <a:ext cx="6858000" cy="5143500"/>
          </a:xfrm>
          <a:noFill/>
        </p:spPr>
      </p:pic>
      <p:sp>
        <p:nvSpPr>
          <p:cNvPr id="70659" name="Rectangle 3"/>
          <p:cNvSpPr>
            <a:spLocks noChangeArrowheads="1"/>
          </p:cNvSpPr>
          <p:nvPr/>
        </p:nvSpPr>
        <p:spPr bwMode="auto">
          <a:xfrm>
            <a:off x="2800350" y="2114550"/>
            <a:ext cx="3600450" cy="1943100"/>
          </a:xfrm>
          <a:prstGeom prst="rect">
            <a:avLst/>
          </a:prstGeom>
          <a:noFill/>
          <a:ln w="9525">
            <a:solidFill>
              <a:schemeClr val="tx1"/>
            </a:solidFill>
            <a:miter lim="800000"/>
            <a:headEnd/>
            <a:tailEnd/>
          </a:ln>
        </p:spPr>
        <p:txBody>
          <a:bodyPr wrap="none" anchor="ctr"/>
          <a:lstStyle/>
          <a:p>
            <a:endParaRPr lang="en-US" sz="1350"/>
          </a:p>
        </p:txBody>
      </p:sp>
      <p:sp>
        <p:nvSpPr>
          <p:cNvPr id="70660" name="Text Box 4"/>
          <p:cNvSpPr txBox="1">
            <a:spLocks noChangeArrowheads="1"/>
          </p:cNvSpPr>
          <p:nvPr/>
        </p:nvSpPr>
        <p:spPr bwMode="auto">
          <a:xfrm>
            <a:off x="1371600" y="2343150"/>
            <a:ext cx="1314450" cy="507831"/>
          </a:xfrm>
          <a:prstGeom prst="rect">
            <a:avLst/>
          </a:prstGeom>
          <a:noFill/>
          <a:ln w="9525">
            <a:noFill/>
            <a:miter lim="800000"/>
            <a:headEnd/>
            <a:tailEnd/>
          </a:ln>
        </p:spPr>
        <p:txBody>
          <a:bodyPr>
            <a:spAutoFit/>
          </a:bodyPr>
          <a:lstStyle/>
          <a:p>
            <a:pPr eaLnBrk="0" hangingPunct="0">
              <a:spcBef>
                <a:spcPct val="50000"/>
              </a:spcBef>
            </a:pPr>
            <a:r>
              <a:rPr lang="en-US" sz="1350">
                <a:latin typeface="Tahoma" pitchFamily="34" charset="0"/>
              </a:rPr>
              <a:t>Close up of OBEX</a:t>
            </a:r>
          </a:p>
        </p:txBody>
      </p:sp>
      <p:sp>
        <p:nvSpPr>
          <p:cNvPr id="70661" name="Line 5"/>
          <p:cNvSpPr>
            <a:spLocks noChangeShapeType="1"/>
          </p:cNvSpPr>
          <p:nvPr/>
        </p:nvSpPr>
        <p:spPr bwMode="auto">
          <a:xfrm>
            <a:off x="3657600" y="2571750"/>
            <a:ext cx="685800" cy="800100"/>
          </a:xfrm>
          <a:prstGeom prst="line">
            <a:avLst/>
          </a:prstGeom>
          <a:noFill/>
          <a:ln w="38100">
            <a:solidFill>
              <a:schemeClr val="accent2"/>
            </a:solidFill>
            <a:round/>
            <a:headEnd/>
            <a:tailEnd/>
          </a:ln>
        </p:spPr>
        <p:txBody>
          <a:bodyPr/>
          <a:lstStyle/>
          <a:p>
            <a:endParaRPr lang="en-US" sz="1350"/>
          </a:p>
        </p:txBody>
      </p:sp>
      <p:sp>
        <p:nvSpPr>
          <p:cNvPr id="70662" name="Line 6"/>
          <p:cNvSpPr>
            <a:spLocks noChangeShapeType="1"/>
          </p:cNvSpPr>
          <p:nvPr/>
        </p:nvSpPr>
        <p:spPr bwMode="auto">
          <a:xfrm flipH="1">
            <a:off x="4743450" y="2514600"/>
            <a:ext cx="628650" cy="857250"/>
          </a:xfrm>
          <a:prstGeom prst="line">
            <a:avLst/>
          </a:prstGeom>
          <a:noFill/>
          <a:ln w="38100">
            <a:solidFill>
              <a:schemeClr val="accent2"/>
            </a:solidFill>
            <a:round/>
            <a:headEnd/>
            <a:tailEnd/>
          </a:ln>
        </p:spPr>
        <p:txBody>
          <a:bodyPr/>
          <a:lstStyle/>
          <a:p>
            <a:endParaRPr lang="en-US" sz="1350"/>
          </a:p>
        </p:txBody>
      </p:sp>
      <p:sp>
        <p:nvSpPr>
          <p:cNvPr id="70663" name="Text Box 7"/>
          <p:cNvSpPr txBox="1">
            <a:spLocks noChangeArrowheads="1"/>
          </p:cNvSpPr>
          <p:nvPr/>
        </p:nvSpPr>
        <p:spPr bwMode="auto">
          <a:xfrm>
            <a:off x="1428750" y="4286251"/>
            <a:ext cx="2171700" cy="507831"/>
          </a:xfrm>
          <a:prstGeom prst="rect">
            <a:avLst/>
          </a:prstGeom>
          <a:noFill/>
          <a:ln w="9525">
            <a:noFill/>
            <a:miter lim="800000"/>
            <a:headEnd/>
            <a:tailEnd/>
          </a:ln>
        </p:spPr>
        <p:txBody>
          <a:bodyPr>
            <a:spAutoFit/>
          </a:bodyPr>
          <a:lstStyle/>
          <a:p>
            <a:pPr eaLnBrk="0" hangingPunct="0">
              <a:spcBef>
                <a:spcPct val="50000"/>
              </a:spcBef>
            </a:pPr>
            <a:r>
              <a:rPr lang="en-US" sz="1350">
                <a:latin typeface="Tahoma" pitchFamily="34" charset="0"/>
              </a:rPr>
              <a:t>Submit </a:t>
            </a:r>
            <a:r>
              <a:rPr lang="en-US" sz="1350" u="sng">
                <a:latin typeface="Tahoma" pitchFamily="34" charset="0"/>
              </a:rPr>
              <a:t>all</a:t>
            </a:r>
            <a:r>
              <a:rPr lang="en-US" sz="1350">
                <a:latin typeface="Tahoma" pitchFamily="34" charset="0"/>
              </a:rPr>
              <a:t> tissue within the white box</a:t>
            </a:r>
          </a:p>
        </p:txBody>
      </p:sp>
      <p:sp>
        <p:nvSpPr>
          <p:cNvPr id="70664" name="Text Box 8"/>
          <p:cNvSpPr txBox="1">
            <a:spLocks noChangeArrowheads="1"/>
          </p:cNvSpPr>
          <p:nvPr/>
        </p:nvSpPr>
        <p:spPr bwMode="auto">
          <a:xfrm>
            <a:off x="1428750" y="3143251"/>
            <a:ext cx="1257300" cy="507831"/>
          </a:xfrm>
          <a:prstGeom prst="rect">
            <a:avLst/>
          </a:prstGeom>
          <a:noFill/>
          <a:ln w="9525">
            <a:noFill/>
            <a:miter lim="800000"/>
            <a:headEnd/>
            <a:tailEnd/>
          </a:ln>
        </p:spPr>
        <p:txBody>
          <a:bodyPr>
            <a:spAutoFit/>
          </a:bodyPr>
          <a:lstStyle/>
          <a:p>
            <a:pPr eaLnBrk="0" hangingPunct="0">
              <a:spcBef>
                <a:spcPct val="50000"/>
              </a:spcBef>
            </a:pPr>
            <a:r>
              <a:rPr lang="en-US" sz="1350">
                <a:latin typeface="Tahoma" pitchFamily="34" charset="0"/>
              </a:rPr>
              <a:t>Blue lines outline “V”</a:t>
            </a:r>
          </a:p>
        </p:txBody>
      </p:sp>
      <p:sp>
        <p:nvSpPr>
          <p:cNvPr id="70665" name="Line 9"/>
          <p:cNvSpPr>
            <a:spLocks noChangeShapeType="1"/>
          </p:cNvSpPr>
          <p:nvPr/>
        </p:nvSpPr>
        <p:spPr bwMode="auto">
          <a:xfrm flipH="1">
            <a:off x="2343150" y="4057650"/>
            <a:ext cx="457200" cy="228600"/>
          </a:xfrm>
          <a:prstGeom prst="line">
            <a:avLst/>
          </a:prstGeom>
          <a:noFill/>
          <a:ln w="9525">
            <a:solidFill>
              <a:schemeClr val="tx1"/>
            </a:solidFill>
            <a:round/>
            <a:headEnd/>
            <a:tailEnd/>
          </a:ln>
        </p:spPr>
        <p:txBody>
          <a:bodyPr/>
          <a:lstStyle/>
          <a:p>
            <a:endParaRPr lang="en-US" sz="1350"/>
          </a:p>
        </p:txBody>
      </p:sp>
      <p:sp>
        <p:nvSpPr>
          <p:cNvPr id="11" name="TextBox 10"/>
          <p:cNvSpPr txBox="1"/>
          <p:nvPr/>
        </p:nvSpPr>
        <p:spPr>
          <a:xfrm>
            <a:off x="120134" y="2709863"/>
            <a:ext cx="3308866" cy="830997"/>
          </a:xfrm>
          <a:prstGeom prst="rect">
            <a:avLst/>
          </a:prstGeom>
          <a:noFill/>
        </p:spPr>
        <p:txBody>
          <a:bodyPr wrap="square" rtlCol="0">
            <a:spAutoFit/>
          </a:bodyPr>
          <a:lstStyle/>
          <a:p>
            <a:pPr algn="ctr"/>
            <a:r>
              <a:rPr lang="en-US" sz="2400" dirty="0">
                <a:solidFill>
                  <a:schemeClr val="bg1"/>
                </a:solidFill>
              </a:rPr>
              <a:t>Immunohistochemistry (IHC)</a:t>
            </a:r>
          </a:p>
        </p:txBody>
      </p:sp>
    </p:spTree>
    <p:extLst>
      <p:ext uri="{BB962C8B-B14F-4D97-AF65-F5344CB8AC3E}">
        <p14:creationId xmlns:p14="http://schemas.microsoft.com/office/powerpoint/2010/main" val="236251184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7" name="Picture 3" descr="02"/>
          <p:cNvPicPr>
            <a:picLocks noChangeAspect="1" noChangeArrowheads="1"/>
          </p:cNvPicPr>
          <p:nvPr/>
        </p:nvPicPr>
        <p:blipFill>
          <a:blip r:embed="rId2" cstate="print"/>
          <a:srcRect/>
          <a:stretch>
            <a:fillRect/>
          </a:stretch>
        </p:blipFill>
        <p:spPr bwMode="auto">
          <a:xfrm>
            <a:off x="1143000" y="-1190"/>
            <a:ext cx="6400800" cy="4801712"/>
          </a:xfrm>
          <a:prstGeom prst="rect">
            <a:avLst/>
          </a:prstGeom>
          <a:noFill/>
          <a:ln w="9525">
            <a:noFill/>
            <a:miter lim="800000"/>
            <a:headEnd/>
            <a:tailEnd/>
          </a:ln>
        </p:spPr>
      </p:pic>
      <p:sp>
        <p:nvSpPr>
          <p:cNvPr id="72708" name="Text Box 4"/>
          <p:cNvSpPr txBox="1">
            <a:spLocks noChangeArrowheads="1"/>
          </p:cNvSpPr>
          <p:nvPr/>
        </p:nvSpPr>
        <p:spPr bwMode="auto">
          <a:xfrm>
            <a:off x="6400800" y="4686301"/>
            <a:ext cx="1428750" cy="300082"/>
          </a:xfrm>
          <a:prstGeom prst="rect">
            <a:avLst/>
          </a:prstGeom>
          <a:noFill/>
          <a:ln w="9525">
            <a:noFill/>
            <a:miter lim="800000"/>
            <a:headEnd/>
            <a:tailEnd/>
          </a:ln>
        </p:spPr>
        <p:txBody>
          <a:bodyPr>
            <a:spAutoFit/>
          </a:bodyPr>
          <a:lstStyle/>
          <a:p>
            <a:pPr eaLnBrk="0" hangingPunct="0">
              <a:spcBef>
                <a:spcPct val="50000"/>
              </a:spcBef>
            </a:pPr>
            <a:r>
              <a:rPr lang="en-US" sz="1350">
                <a:solidFill>
                  <a:schemeClr val="bg1"/>
                </a:solidFill>
                <a:latin typeface="Tahoma" pitchFamily="34" charset="0"/>
              </a:rPr>
              <a:t>AFIP June 2004</a:t>
            </a:r>
          </a:p>
        </p:txBody>
      </p:sp>
      <p:sp>
        <p:nvSpPr>
          <p:cNvPr id="72709" name="Text Box 5"/>
          <p:cNvSpPr txBox="1">
            <a:spLocks noChangeArrowheads="1"/>
          </p:cNvSpPr>
          <p:nvPr/>
        </p:nvSpPr>
        <p:spPr bwMode="auto">
          <a:xfrm>
            <a:off x="1143000" y="0"/>
            <a:ext cx="4114800" cy="830997"/>
          </a:xfrm>
          <a:prstGeom prst="rect">
            <a:avLst/>
          </a:prstGeom>
          <a:noFill/>
          <a:ln w="9525">
            <a:noFill/>
            <a:miter lim="800000"/>
            <a:headEnd/>
            <a:tailEnd/>
          </a:ln>
        </p:spPr>
        <p:txBody>
          <a:bodyPr wrap="square">
            <a:spAutoFit/>
          </a:bodyPr>
          <a:lstStyle/>
          <a:p>
            <a:pPr>
              <a:spcBef>
                <a:spcPct val="50000"/>
              </a:spcBef>
            </a:pPr>
            <a:r>
              <a:rPr lang="en-US" sz="2400" dirty="0"/>
              <a:t>Spongiform encephalopathy – BSE, CWD, Scrapie</a:t>
            </a:r>
          </a:p>
        </p:txBody>
      </p:sp>
      <p:sp>
        <p:nvSpPr>
          <p:cNvPr id="2" name="TextBox 1">
            <a:extLst>
              <a:ext uri="{FF2B5EF4-FFF2-40B4-BE49-F238E27FC236}">
                <a16:creationId xmlns:a16="http://schemas.microsoft.com/office/drawing/2014/main" id="{0D052397-94C0-0644-8CDC-D3A16B09F863}"/>
              </a:ext>
            </a:extLst>
          </p:cNvPr>
          <p:cNvSpPr txBox="1"/>
          <p:nvPr/>
        </p:nvSpPr>
        <p:spPr>
          <a:xfrm>
            <a:off x="7556292" y="4518665"/>
            <a:ext cx="1465401" cy="307777"/>
          </a:xfrm>
          <a:prstGeom prst="rect">
            <a:avLst/>
          </a:prstGeom>
          <a:noFill/>
        </p:spPr>
        <p:txBody>
          <a:bodyPr wrap="none" rtlCol="0">
            <a:spAutoFit/>
          </a:bodyPr>
          <a:lstStyle/>
          <a:p>
            <a:r>
              <a:rPr lang="en-US" sz="1400" dirty="0"/>
              <a:t>AFIP June 2004</a:t>
            </a:r>
          </a:p>
        </p:txBody>
      </p:sp>
    </p:spTree>
    <p:extLst>
      <p:ext uri="{BB962C8B-B14F-4D97-AF65-F5344CB8AC3E}">
        <p14:creationId xmlns:p14="http://schemas.microsoft.com/office/powerpoint/2010/main" val="165313981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8706" b="14678"/>
          <a:stretch/>
        </p:blipFill>
        <p:spPr>
          <a:xfrm rot="5400000">
            <a:off x="-1281073" y="1284416"/>
            <a:ext cx="5133739" cy="2564908"/>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4470" r="42365"/>
          <a:stretch/>
        </p:blipFill>
        <p:spPr>
          <a:xfrm>
            <a:off x="2697783" y="1147124"/>
            <a:ext cx="3262759" cy="3631449"/>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3674542" y="361950"/>
            <a:ext cx="4571999" cy="461665"/>
          </a:xfrm>
          <a:prstGeom prst="rect">
            <a:avLst/>
          </a:prstGeom>
          <a:noFill/>
        </p:spPr>
        <p:txBody>
          <a:bodyPr wrap="square" rtlCol="0">
            <a:spAutoFit/>
          </a:bodyPr>
          <a:lstStyle/>
          <a:p>
            <a:pPr algn="ctr"/>
            <a:r>
              <a:rPr lang="en-US" sz="2400" dirty="0"/>
              <a:t>Immunohistochemistry (IHC)</a:t>
            </a:r>
          </a:p>
        </p:txBody>
      </p:sp>
      <p:sp>
        <p:nvSpPr>
          <p:cNvPr id="3" name="TextBox 2"/>
          <p:cNvSpPr txBox="1"/>
          <p:nvPr/>
        </p:nvSpPr>
        <p:spPr>
          <a:xfrm>
            <a:off x="6158733" y="1751692"/>
            <a:ext cx="2756667" cy="2677656"/>
          </a:xfrm>
          <a:prstGeom prst="rect">
            <a:avLst/>
          </a:prstGeom>
          <a:noFill/>
        </p:spPr>
        <p:txBody>
          <a:bodyPr wrap="square" rtlCol="0">
            <a:spAutoFit/>
          </a:bodyPr>
          <a:lstStyle/>
          <a:p>
            <a:r>
              <a:rPr lang="en-US" sz="2100" dirty="0"/>
              <a:t>Testing process</a:t>
            </a:r>
          </a:p>
          <a:p>
            <a:endParaRPr lang="en-US" sz="2100" dirty="0"/>
          </a:p>
          <a:p>
            <a:pPr marL="342900" indent="-342900">
              <a:buAutoNum type="arabicPeriod"/>
            </a:pPr>
            <a:r>
              <a:rPr lang="en-US" sz="2100" dirty="0"/>
              <a:t>Formalin fixation</a:t>
            </a:r>
          </a:p>
          <a:p>
            <a:pPr marL="342900" indent="-342900">
              <a:buAutoNum type="arabicPeriod"/>
            </a:pPr>
            <a:r>
              <a:rPr lang="en-US" sz="2100" dirty="0"/>
              <a:t>IHC staining</a:t>
            </a:r>
          </a:p>
          <a:p>
            <a:pPr marL="342900" indent="-342900">
              <a:buAutoNum type="arabicPeriod"/>
            </a:pPr>
            <a:r>
              <a:rPr lang="en-US" sz="2100" dirty="0"/>
              <a:t>Initial reading</a:t>
            </a:r>
          </a:p>
          <a:p>
            <a:pPr marL="342900" indent="-342900">
              <a:buAutoNum type="arabicPeriod"/>
            </a:pPr>
            <a:r>
              <a:rPr lang="en-US" sz="2100" dirty="0"/>
              <a:t>Confirmation by USDA</a:t>
            </a:r>
          </a:p>
          <a:p>
            <a:pPr marL="342900" indent="-342900">
              <a:buAutoNum type="arabicPeriod"/>
            </a:pPr>
            <a:endParaRPr lang="en-US" sz="2100" dirty="0"/>
          </a:p>
        </p:txBody>
      </p:sp>
    </p:spTree>
    <p:extLst>
      <p:ext uri="{BB962C8B-B14F-4D97-AF65-F5344CB8AC3E}">
        <p14:creationId xmlns:p14="http://schemas.microsoft.com/office/powerpoint/2010/main" val="3475149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9840" y="131434"/>
            <a:ext cx="7886700" cy="785451"/>
          </a:xfrm>
        </p:spPr>
        <p:txBody>
          <a:bodyPr>
            <a:normAutofit fontScale="90000"/>
          </a:bodyPr>
          <a:lstStyle/>
          <a:p>
            <a:pPr algn="ctr"/>
            <a:r>
              <a:rPr lang="en-US" sz="4950" b="1" dirty="0"/>
              <a:t>CWD Testing Challenges</a:t>
            </a:r>
          </a:p>
        </p:txBody>
      </p:sp>
      <p:sp>
        <p:nvSpPr>
          <p:cNvPr id="7" name="Content Placeholder 6"/>
          <p:cNvSpPr>
            <a:spLocks noGrp="1"/>
          </p:cNvSpPr>
          <p:nvPr>
            <p:ph sz="half" idx="2"/>
          </p:nvPr>
        </p:nvSpPr>
        <p:spPr>
          <a:xfrm>
            <a:off x="268570" y="1591878"/>
            <a:ext cx="4201619" cy="2872808"/>
          </a:xfrm>
          <a:ln w="25400">
            <a:solidFill>
              <a:schemeClr val="tx1"/>
            </a:solidFill>
          </a:ln>
        </p:spPr>
        <p:txBody>
          <a:bodyPr>
            <a:noAutofit/>
          </a:bodyPr>
          <a:lstStyle/>
          <a:p>
            <a:pPr marL="0" indent="0">
              <a:buNone/>
            </a:pPr>
            <a:r>
              <a:rPr lang="en-US" sz="2000" b="1" dirty="0"/>
              <a:t>Expensive</a:t>
            </a:r>
            <a:r>
              <a:rPr lang="en-US" sz="2000" dirty="0"/>
              <a:t> ($30 - $80)</a:t>
            </a:r>
          </a:p>
          <a:p>
            <a:pPr marL="0" indent="0">
              <a:buNone/>
            </a:pPr>
            <a:r>
              <a:rPr lang="en-US" sz="2000" b="1" dirty="0"/>
              <a:t>Slow</a:t>
            </a:r>
            <a:r>
              <a:rPr lang="en-US" sz="2000" dirty="0"/>
              <a:t> (4 - 14 days)</a:t>
            </a:r>
          </a:p>
          <a:p>
            <a:pPr marL="0" indent="0">
              <a:buNone/>
            </a:pPr>
            <a:r>
              <a:rPr lang="en-US" sz="2000" b="1" dirty="0"/>
              <a:t>Invasive</a:t>
            </a:r>
            <a:r>
              <a:rPr lang="en-US" sz="2000" dirty="0"/>
              <a:t> (brain &amp; lymph nodes)</a:t>
            </a:r>
          </a:p>
          <a:p>
            <a:pPr marL="0" indent="0">
              <a:buNone/>
            </a:pPr>
            <a:r>
              <a:rPr lang="en-US" sz="2000" b="1" dirty="0"/>
              <a:t>Postmortem </a:t>
            </a:r>
            <a:r>
              <a:rPr lang="en-US" sz="2000" dirty="0"/>
              <a:t>(dead)</a:t>
            </a:r>
          </a:p>
          <a:p>
            <a:pPr marL="0" indent="0">
              <a:buNone/>
            </a:pPr>
            <a:r>
              <a:rPr lang="en-US" sz="2000" b="1" dirty="0"/>
              <a:t>Laboratory based </a:t>
            </a:r>
            <a:r>
              <a:rPr lang="en-US" sz="2000" dirty="0"/>
              <a:t>(ship to test)</a:t>
            </a:r>
            <a:endParaRPr lang="en-US" sz="2000" b="1" dirty="0"/>
          </a:p>
          <a:p>
            <a:pPr marL="0" indent="0">
              <a:buNone/>
            </a:pPr>
            <a:r>
              <a:rPr lang="en-US" sz="2000" b="1" dirty="0"/>
              <a:t>Highly technical</a:t>
            </a:r>
          </a:p>
          <a:p>
            <a:pPr marL="0" indent="0">
              <a:buNone/>
            </a:pPr>
            <a:r>
              <a:rPr lang="en-US" sz="2000" b="1" dirty="0"/>
              <a:t>Accurate</a:t>
            </a:r>
            <a:r>
              <a:rPr lang="en-US" sz="2000" dirty="0"/>
              <a:t> “Gold Standard” (IHC)</a:t>
            </a:r>
          </a:p>
        </p:txBody>
      </p:sp>
      <p:sp>
        <p:nvSpPr>
          <p:cNvPr id="8" name="Text Placeholder 7"/>
          <p:cNvSpPr>
            <a:spLocks noGrp="1"/>
          </p:cNvSpPr>
          <p:nvPr>
            <p:ph type="body" sz="quarter" idx="3"/>
          </p:nvPr>
        </p:nvSpPr>
        <p:spPr>
          <a:xfrm>
            <a:off x="4850942" y="938721"/>
            <a:ext cx="3887391" cy="389693"/>
          </a:xfrm>
        </p:spPr>
        <p:txBody>
          <a:bodyPr>
            <a:normAutofit fontScale="85000" lnSpcReduction="20000"/>
          </a:bodyPr>
          <a:lstStyle/>
          <a:p>
            <a:pPr algn="ctr"/>
            <a:r>
              <a:rPr lang="en-US" sz="3000" dirty="0"/>
              <a:t>Future needs</a:t>
            </a:r>
            <a:r>
              <a:rPr lang="en-US" sz="2400" dirty="0"/>
              <a:t>                     </a:t>
            </a:r>
          </a:p>
        </p:txBody>
      </p:sp>
      <p:sp>
        <p:nvSpPr>
          <p:cNvPr id="9" name="Content Placeholder 8"/>
          <p:cNvSpPr>
            <a:spLocks noGrp="1"/>
          </p:cNvSpPr>
          <p:nvPr>
            <p:ph sz="quarter" idx="4"/>
          </p:nvPr>
        </p:nvSpPr>
        <p:spPr>
          <a:xfrm>
            <a:off x="4601157" y="1591878"/>
            <a:ext cx="4330976" cy="2872808"/>
          </a:xfrm>
          <a:solidFill>
            <a:schemeClr val="bg1"/>
          </a:solidFill>
          <a:ln w="25400">
            <a:solidFill>
              <a:schemeClr val="tx1"/>
            </a:solidFill>
          </a:ln>
        </p:spPr>
        <p:txBody>
          <a:bodyPr>
            <a:noAutofit/>
          </a:bodyPr>
          <a:lstStyle/>
          <a:p>
            <a:pPr marL="0" indent="0">
              <a:buNone/>
            </a:pPr>
            <a:r>
              <a:rPr lang="en-US" sz="2000" b="1" dirty="0"/>
              <a:t>Affordable</a:t>
            </a:r>
          </a:p>
          <a:p>
            <a:pPr marL="0" indent="0">
              <a:buNone/>
            </a:pPr>
            <a:r>
              <a:rPr lang="en-US" sz="2000" b="1" dirty="0"/>
              <a:t>Fast</a:t>
            </a:r>
            <a:r>
              <a:rPr lang="en-US" sz="2000" dirty="0"/>
              <a:t> (1-2 days)</a:t>
            </a:r>
          </a:p>
          <a:p>
            <a:pPr marL="0" indent="0">
              <a:buNone/>
            </a:pPr>
            <a:r>
              <a:rPr lang="en-US" sz="2000" b="1" dirty="0"/>
              <a:t>Non-invasive</a:t>
            </a:r>
            <a:r>
              <a:rPr lang="en-US" sz="2000" dirty="0"/>
              <a:t> (swabs, </a:t>
            </a:r>
            <a:r>
              <a:rPr lang="en-US" sz="2000" dirty="0" err="1"/>
              <a:t>envir</a:t>
            </a:r>
            <a:r>
              <a:rPr lang="en-US" sz="2000" dirty="0"/>
              <a:t>.)</a:t>
            </a:r>
          </a:p>
          <a:p>
            <a:pPr marL="0" indent="0">
              <a:buNone/>
            </a:pPr>
            <a:r>
              <a:rPr lang="en-US" sz="2000" b="1" dirty="0" err="1"/>
              <a:t>Antemortem</a:t>
            </a:r>
            <a:r>
              <a:rPr lang="en-US" sz="2000" dirty="0"/>
              <a:t> (live)</a:t>
            </a:r>
          </a:p>
          <a:p>
            <a:pPr marL="0" indent="0">
              <a:buNone/>
            </a:pPr>
            <a:r>
              <a:rPr lang="en-US" sz="2000" b="1" dirty="0"/>
              <a:t>Field based</a:t>
            </a:r>
          </a:p>
          <a:p>
            <a:pPr marL="0" indent="0">
              <a:buNone/>
            </a:pPr>
            <a:r>
              <a:rPr lang="en-US" sz="2000" b="1" dirty="0"/>
              <a:t>Simple &amp; user-friendly</a:t>
            </a:r>
          </a:p>
          <a:p>
            <a:pPr marL="0" indent="0">
              <a:buNone/>
            </a:pPr>
            <a:r>
              <a:rPr lang="en-US" sz="2000" b="1" dirty="0"/>
              <a:t>Accurate</a:t>
            </a:r>
          </a:p>
        </p:txBody>
      </p:sp>
      <p:sp>
        <p:nvSpPr>
          <p:cNvPr id="10" name="Right Arrow 9"/>
          <p:cNvSpPr/>
          <p:nvPr/>
        </p:nvSpPr>
        <p:spPr>
          <a:xfrm>
            <a:off x="4109595" y="973787"/>
            <a:ext cx="871151" cy="333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Curved Left Arrow 10"/>
          <p:cNvSpPr/>
          <p:nvPr/>
        </p:nvSpPr>
        <p:spPr>
          <a:xfrm rot="5400000">
            <a:off x="3589380" y="3198269"/>
            <a:ext cx="676532" cy="3190362"/>
          </a:xfrm>
          <a:prstGeom prst="curvedLeftArrow">
            <a:avLst>
              <a:gd name="adj1" fmla="val 30568"/>
              <a:gd name="adj2" fmla="val 69332"/>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2" name="TextBox 11"/>
          <p:cNvSpPr txBox="1"/>
          <p:nvPr/>
        </p:nvSpPr>
        <p:spPr>
          <a:xfrm>
            <a:off x="3225484" y="4579263"/>
            <a:ext cx="1640360" cy="369332"/>
          </a:xfrm>
          <a:prstGeom prst="rect">
            <a:avLst/>
          </a:prstGeom>
          <a:noFill/>
        </p:spPr>
        <p:txBody>
          <a:bodyPr wrap="square" rtlCol="0">
            <a:spAutoFit/>
          </a:bodyPr>
          <a:lstStyle/>
          <a:p>
            <a:pPr algn="ctr"/>
            <a:r>
              <a:rPr lang="en-US" b="1" dirty="0"/>
              <a:t>Confirmation</a:t>
            </a:r>
          </a:p>
        </p:txBody>
      </p:sp>
      <p:sp>
        <p:nvSpPr>
          <p:cNvPr id="13" name="Text Placeholder 7"/>
          <p:cNvSpPr>
            <a:spLocks noGrp="1"/>
          </p:cNvSpPr>
          <p:nvPr>
            <p:ph type="body" sz="quarter" idx="3"/>
          </p:nvPr>
        </p:nvSpPr>
        <p:spPr>
          <a:xfrm>
            <a:off x="425683" y="938721"/>
            <a:ext cx="3887391" cy="389693"/>
          </a:xfrm>
        </p:spPr>
        <p:txBody>
          <a:bodyPr>
            <a:normAutofit fontScale="85000" lnSpcReduction="20000"/>
          </a:bodyPr>
          <a:lstStyle/>
          <a:p>
            <a:pPr algn="ctr"/>
            <a:r>
              <a:rPr lang="en-US" sz="3000" dirty="0"/>
              <a:t>IHC &amp; ELISA</a:t>
            </a:r>
            <a:r>
              <a:rPr lang="en-US" sz="2400" dirty="0"/>
              <a:t>                     </a:t>
            </a:r>
          </a:p>
        </p:txBody>
      </p:sp>
    </p:spTree>
    <p:extLst>
      <p:ext uri="{BB962C8B-B14F-4D97-AF65-F5344CB8AC3E}">
        <p14:creationId xmlns:p14="http://schemas.microsoft.com/office/powerpoint/2010/main" val="1471352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C22C3F-1DBC-2647-971B-EF0557B784A0}"/>
              </a:ext>
            </a:extLst>
          </p:cNvPr>
          <p:cNvSpPr txBox="1"/>
          <p:nvPr/>
        </p:nvSpPr>
        <p:spPr>
          <a:xfrm>
            <a:off x="3733800" y="1962150"/>
            <a:ext cx="4737259" cy="1354217"/>
          </a:xfrm>
          <a:prstGeom prst="rect">
            <a:avLst/>
          </a:prstGeom>
          <a:noFill/>
        </p:spPr>
        <p:txBody>
          <a:bodyPr wrap="none" rtlCol="0">
            <a:spAutoFit/>
          </a:bodyPr>
          <a:lstStyle/>
          <a:p>
            <a:r>
              <a:rPr lang="en-US" sz="2800" b="1" dirty="0">
                <a:solidFill>
                  <a:srgbClr val="7A0019"/>
                </a:solidFill>
              </a:rPr>
              <a:t>Pamela  Skinner, PhD</a:t>
            </a:r>
          </a:p>
          <a:p>
            <a:endParaRPr lang="en-US" dirty="0"/>
          </a:p>
          <a:p>
            <a:r>
              <a:rPr lang="en-US" dirty="0"/>
              <a:t>Dept. of Veterinary and Biomedical Sciences</a:t>
            </a:r>
          </a:p>
          <a:p>
            <a:r>
              <a:rPr lang="en-US" dirty="0"/>
              <a:t>College of Veterinary Medicine</a:t>
            </a:r>
          </a:p>
        </p:txBody>
      </p:sp>
      <p:pic>
        <p:nvPicPr>
          <p:cNvPr id="4" name="Picture 2" descr="Pamela J. Skinner">
            <a:extLst>
              <a:ext uri="{FF2B5EF4-FFF2-40B4-BE49-F238E27FC236}">
                <a16:creationId xmlns:a16="http://schemas.microsoft.com/office/drawing/2014/main" id="{C049D00A-DC89-6546-99DF-004901C4C9E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5800" y="209550"/>
            <a:ext cx="2890825" cy="3854433"/>
          </a:xfrm>
          <a:prstGeom prst="rect">
            <a:avLst/>
          </a:prstGeom>
          <a:noFill/>
          <a:effectLst>
            <a:reflection blurRad="63500" stA="38000" endPos="20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846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C22C3F-1DBC-2647-971B-EF0557B784A0}"/>
              </a:ext>
            </a:extLst>
          </p:cNvPr>
          <p:cNvSpPr txBox="1"/>
          <p:nvPr/>
        </p:nvSpPr>
        <p:spPr>
          <a:xfrm>
            <a:off x="3581400" y="1962150"/>
            <a:ext cx="5410200" cy="1354217"/>
          </a:xfrm>
          <a:prstGeom prst="rect">
            <a:avLst/>
          </a:prstGeom>
          <a:noFill/>
        </p:spPr>
        <p:txBody>
          <a:bodyPr wrap="square" rtlCol="0">
            <a:spAutoFit/>
          </a:bodyPr>
          <a:lstStyle/>
          <a:p>
            <a:r>
              <a:rPr lang="en-US" sz="2800" b="1" dirty="0">
                <a:solidFill>
                  <a:srgbClr val="7A0019"/>
                </a:solidFill>
              </a:rPr>
              <a:t>Davis Seelig, DVM, PhD, ACVP</a:t>
            </a:r>
          </a:p>
          <a:p>
            <a:endParaRPr lang="en-US" dirty="0"/>
          </a:p>
          <a:p>
            <a:r>
              <a:rPr lang="en-US" dirty="0"/>
              <a:t>Dept. of Veterinary Clinical Sciences</a:t>
            </a:r>
          </a:p>
          <a:p>
            <a:r>
              <a:rPr lang="en-US" dirty="0"/>
              <a:t>College of Veterinary Medicine</a:t>
            </a:r>
          </a:p>
        </p:txBody>
      </p:sp>
      <p:pic>
        <p:nvPicPr>
          <p:cNvPr id="1026" name="Picture 2" descr="Davis Seelig">
            <a:extLst>
              <a:ext uri="{FF2B5EF4-FFF2-40B4-BE49-F238E27FC236}">
                <a16:creationId xmlns:a16="http://schemas.microsoft.com/office/drawing/2014/main" id="{794F7989-76E9-3740-8FA4-5EE7E3DD64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09550"/>
            <a:ext cx="2933700" cy="4114800"/>
          </a:xfrm>
          <a:prstGeom prst="rect">
            <a:avLst/>
          </a:prstGeom>
          <a:noFill/>
          <a:effectLst>
            <a:reflection blurRad="63500" stA="38000" endPos="20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445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C22C3F-1DBC-2647-971B-EF0557B784A0}"/>
              </a:ext>
            </a:extLst>
          </p:cNvPr>
          <p:cNvSpPr txBox="1"/>
          <p:nvPr/>
        </p:nvSpPr>
        <p:spPr>
          <a:xfrm>
            <a:off x="3733800" y="1962150"/>
            <a:ext cx="4737259" cy="1908215"/>
          </a:xfrm>
          <a:prstGeom prst="rect">
            <a:avLst/>
          </a:prstGeom>
          <a:noFill/>
        </p:spPr>
        <p:txBody>
          <a:bodyPr wrap="none" rtlCol="0">
            <a:spAutoFit/>
          </a:bodyPr>
          <a:lstStyle/>
          <a:p>
            <a:r>
              <a:rPr lang="en-US" sz="2800" b="1" dirty="0">
                <a:solidFill>
                  <a:srgbClr val="7A0019"/>
                </a:solidFill>
              </a:rPr>
              <a:t>Peter Larsen*, PhD</a:t>
            </a:r>
          </a:p>
          <a:p>
            <a:endParaRPr lang="en-US" dirty="0"/>
          </a:p>
          <a:p>
            <a:r>
              <a:rPr lang="en-US" dirty="0"/>
              <a:t>Dept. of Veterinary and Biomedical Sciences</a:t>
            </a:r>
          </a:p>
          <a:p>
            <a:r>
              <a:rPr lang="en-US" dirty="0"/>
              <a:t>College of Veterinary Medicine</a:t>
            </a:r>
          </a:p>
          <a:p>
            <a:endParaRPr lang="en-US" dirty="0"/>
          </a:p>
          <a:p>
            <a:pPr algn="r"/>
            <a:r>
              <a:rPr lang="en-US" sz="1400" dirty="0"/>
              <a:t>*</a:t>
            </a:r>
            <a:r>
              <a:rPr lang="en-US" sz="1400" dirty="0" err="1"/>
              <a:t>AgREETT</a:t>
            </a:r>
            <a:r>
              <a:rPr lang="en-US" sz="1400" dirty="0"/>
              <a:t> funded faculty</a:t>
            </a:r>
          </a:p>
        </p:txBody>
      </p:sp>
      <p:pic>
        <p:nvPicPr>
          <p:cNvPr id="5" name="Picture 2" descr="Peter Larsen">
            <a:extLst>
              <a:ext uri="{FF2B5EF4-FFF2-40B4-BE49-F238E27FC236}">
                <a16:creationId xmlns:a16="http://schemas.microsoft.com/office/drawing/2014/main" id="{82540CFF-DF34-F948-9655-952EB15A7A6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 y="438150"/>
            <a:ext cx="2637213" cy="3516284"/>
          </a:xfrm>
          <a:prstGeom prst="rect">
            <a:avLst/>
          </a:prstGeom>
          <a:noFill/>
          <a:effectLst>
            <a:reflection blurRad="63500" stA="38000" endPos="20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837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College of Veterinary Medicine</a:t>
            </a:r>
          </a:p>
        </p:txBody>
      </p:sp>
      <p:pic>
        <p:nvPicPr>
          <p:cNvPr id="4" name="Content Placeholder 3"/>
          <p:cNvPicPr>
            <a:picLocks noGrp="1" noChangeAspect="1"/>
          </p:cNvPicPr>
          <p:nvPr>
            <p:ph idx="1"/>
          </p:nvPr>
        </p:nvPicPr>
        <p:blipFill>
          <a:blip r:embed="rId3"/>
          <a:stretch>
            <a:fillRect/>
          </a:stretch>
        </p:blipFill>
        <p:spPr>
          <a:xfrm>
            <a:off x="1600200" y="971550"/>
            <a:ext cx="6019800" cy="3754981"/>
          </a:xfrm>
          <a:prstGeom prst="rect">
            <a:avLst/>
          </a:prstGeom>
        </p:spPr>
      </p:pic>
    </p:spTree>
    <p:extLst>
      <p:ext uri="{BB962C8B-B14F-4D97-AF65-F5344CB8AC3E}">
        <p14:creationId xmlns:p14="http://schemas.microsoft.com/office/powerpoint/2010/main" val="215053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CVM – history of finding solutions</a:t>
            </a:r>
          </a:p>
        </p:txBody>
      </p:sp>
      <p:sp>
        <p:nvSpPr>
          <p:cNvPr id="3" name="Content Placeholder 2"/>
          <p:cNvSpPr>
            <a:spLocks noGrp="1"/>
          </p:cNvSpPr>
          <p:nvPr>
            <p:ph idx="1"/>
          </p:nvPr>
        </p:nvSpPr>
        <p:spPr>
          <a:xfrm>
            <a:off x="675700" y="1084243"/>
            <a:ext cx="8163499" cy="2971800"/>
          </a:xfrm>
        </p:spPr>
        <p:txBody>
          <a:bodyPr/>
          <a:lstStyle/>
          <a:p>
            <a:r>
              <a:rPr lang="en-US" sz="2000" dirty="0"/>
              <a:t>First PCR test for Porcine Epidemic Diarrhea to help swine producers control disease. (2014)</a:t>
            </a:r>
          </a:p>
          <a:p>
            <a:r>
              <a:rPr lang="en-US" sz="2000" dirty="0"/>
              <a:t>First to map domestic turkey genome, helping breeders produce healthier turkeys. (2003)</a:t>
            </a:r>
          </a:p>
          <a:p>
            <a:r>
              <a:rPr lang="en-US" sz="2000" dirty="0"/>
              <a:t>First vaccine to help stop spread of a severe respiratory disease caused by Avian metapneumovirus. (2003)</a:t>
            </a:r>
          </a:p>
          <a:p>
            <a:r>
              <a:rPr lang="en-US" sz="2000" dirty="0"/>
              <a:t>Led the team that developed the first vaccine for Porcine Reproductive and Respiratory Syndrome. (1991)</a:t>
            </a:r>
          </a:p>
          <a:p>
            <a:r>
              <a:rPr lang="en-US" sz="2000" dirty="0"/>
              <a:t>Created a new diagnostic test for brucellosis (Bang’s disease) in dairy cows (1949), this test was instrumental in the elimination of brucellosis from US cattle and is still used today. </a:t>
            </a:r>
          </a:p>
        </p:txBody>
      </p:sp>
    </p:spTree>
    <p:extLst>
      <p:ext uri="{BB962C8B-B14F-4D97-AF65-F5344CB8AC3E}">
        <p14:creationId xmlns:p14="http://schemas.microsoft.com/office/powerpoint/2010/main" val="471789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CWD - background</a:t>
            </a:r>
          </a:p>
        </p:txBody>
      </p:sp>
      <p:sp>
        <p:nvSpPr>
          <p:cNvPr id="3" name="Content Placeholder 2"/>
          <p:cNvSpPr>
            <a:spLocks noGrp="1"/>
          </p:cNvSpPr>
          <p:nvPr>
            <p:ph idx="1"/>
          </p:nvPr>
        </p:nvSpPr>
        <p:spPr/>
        <p:txBody>
          <a:bodyPr/>
          <a:lstStyle/>
          <a:p>
            <a:r>
              <a:rPr lang="en-US" sz="2800" dirty="0"/>
              <a:t>A fatal brain disease</a:t>
            </a:r>
          </a:p>
          <a:p>
            <a:r>
              <a:rPr lang="en-US" sz="2800" dirty="0"/>
              <a:t>Part of a family of diseases</a:t>
            </a:r>
          </a:p>
          <a:p>
            <a:r>
              <a:rPr lang="en-US" sz="2800" dirty="0"/>
              <a:t>No strong evidence for risk to humans, but concern exists</a:t>
            </a:r>
          </a:p>
          <a:p>
            <a:r>
              <a:rPr lang="en-US" sz="2800" dirty="0"/>
              <a:t>Transmitted by bodily fluids</a:t>
            </a:r>
            <a:endParaRPr lang="en-US" sz="6600" dirty="0"/>
          </a:p>
        </p:txBody>
      </p:sp>
    </p:spTree>
    <p:extLst>
      <p:ext uri="{BB962C8B-B14F-4D97-AF65-F5344CB8AC3E}">
        <p14:creationId xmlns:p14="http://schemas.microsoft.com/office/powerpoint/2010/main" val="1918398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s_HD-end-gold.png" descr="/Users/ranja/Documents/5-resources/ppt/2018 ppt-with R/new/working files/graphics_HD-end-gold.png"/>
          <p:cNvPicPr>
            <a:picLocks noChangeAspect="1"/>
          </p:cNvPicPr>
          <p:nvPr/>
        </p:nvPicPr>
        <p:blipFill>
          <a:blip r:embed="rId3" r:link="rId4" cstate="screen">
            <a:extLst>
              <a:ext uri="{28A0092B-C50C-407E-A947-70E740481C1C}">
                <a14:useLocalDpi xmlns:a14="http://schemas.microsoft.com/office/drawing/2010/main"/>
              </a:ext>
            </a:extLst>
          </a:blip>
          <a:stretch>
            <a:fillRect/>
          </a:stretch>
        </p:blipFill>
        <p:spPr>
          <a:xfrm>
            <a:off x="0" y="0"/>
            <a:ext cx="9140615" cy="5143500"/>
          </a:xfrm>
          <a:prstGeom prst="rect">
            <a:avLst/>
          </a:prstGeom>
        </p:spPr>
      </p:pic>
    </p:spTree>
    <p:extLst>
      <p:ext uri="{BB962C8B-B14F-4D97-AF65-F5344CB8AC3E}">
        <p14:creationId xmlns:p14="http://schemas.microsoft.com/office/powerpoint/2010/main" val="927809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CWD - what does it look like</a:t>
            </a:r>
          </a:p>
        </p:txBody>
      </p:sp>
      <p:sp>
        <p:nvSpPr>
          <p:cNvPr id="3" name="Content Placeholder 2"/>
          <p:cNvSpPr>
            <a:spLocks noGrp="1"/>
          </p:cNvSpPr>
          <p:nvPr>
            <p:ph idx="1"/>
          </p:nvPr>
        </p:nvSpPr>
        <p:spPr>
          <a:xfrm>
            <a:off x="685800" y="1314450"/>
            <a:ext cx="5029200" cy="2971800"/>
          </a:xfrm>
        </p:spPr>
        <p:txBody>
          <a:bodyPr/>
          <a:lstStyle/>
          <a:p>
            <a:r>
              <a:rPr lang="en-US" sz="1600" dirty="0"/>
              <a:t>CWD may have an incubation period of over a year </a:t>
            </a:r>
          </a:p>
          <a:p>
            <a:r>
              <a:rPr lang="en-US" sz="1600" dirty="0"/>
              <a:t>Obvious neurological signs may develop slowly </a:t>
            </a:r>
          </a:p>
          <a:p>
            <a:r>
              <a:rPr lang="en-US" sz="1600" dirty="0"/>
              <a:t>Deer, elk, reindeer, and moose with CWD may not show any signs of the disease for years after they become infected. </a:t>
            </a:r>
          </a:p>
          <a:p>
            <a:r>
              <a:rPr lang="en-US" sz="1600" dirty="0"/>
              <a:t>Clinical signs may include:</a:t>
            </a:r>
          </a:p>
          <a:p>
            <a:pPr lvl="1">
              <a:buFont typeface="Arial" panose="020B0604020202020204" pitchFamily="34" charset="0"/>
              <a:buChar char="•"/>
            </a:pPr>
            <a:r>
              <a:rPr lang="en-US" sz="1600" dirty="0"/>
              <a:t>drastic weight loss (wasting)</a:t>
            </a:r>
          </a:p>
          <a:p>
            <a:pPr lvl="1">
              <a:buFont typeface="Arial" panose="020B0604020202020204" pitchFamily="34" charset="0"/>
              <a:buChar char="•"/>
            </a:pPr>
            <a:r>
              <a:rPr lang="en-US" sz="1600" dirty="0"/>
              <a:t>stumbling</a:t>
            </a:r>
          </a:p>
          <a:p>
            <a:pPr lvl="1">
              <a:buFont typeface="Arial" panose="020B0604020202020204" pitchFamily="34" charset="0"/>
              <a:buChar char="•"/>
            </a:pPr>
            <a:r>
              <a:rPr lang="en-US" sz="1600" dirty="0"/>
              <a:t>lack of coordination</a:t>
            </a:r>
          </a:p>
          <a:p>
            <a:pPr lvl="1">
              <a:buFont typeface="Arial" panose="020B0604020202020204" pitchFamily="34" charset="0"/>
              <a:buChar char="•"/>
            </a:pPr>
            <a:r>
              <a:rPr lang="en-US" sz="1600" dirty="0"/>
              <a:t>listlessness</a:t>
            </a:r>
          </a:p>
          <a:p>
            <a:pPr lvl="1">
              <a:buFont typeface="Arial" panose="020B0604020202020204" pitchFamily="34" charset="0"/>
              <a:buChar char="•"/>
            </a:pPr>
            <a:r>
              <a:rPr lang="en-US" sz="1600" dirty="0"/>
              <a:t>drooling</a:t>
            </a:r>
          </a:p>
          <a:p>
            <a:pPr lvl="1">
              <a:buFont typeface="Arial" panose="020B0604020202020204" pitchFamily="34" charset="0"/>
              <a:buChar char="•"/>
            </a:pPr>
            <a:r>
              <a:rPr lang="en-US" sz="1600" dirty="0"/>
              <a:t>other neurologic symptoms</a:t>
            </a:r>
          </a:p>
          <a:p>
            <a:endParaRPr lang="en-US" sz="1200" dirty="0"/>
          </a:p>
        </p:txBody>
      </p:sp>
      <p:pic>
        <p:nvPicPr>
          <p:cNvPr id="4" name="Picture 3"/>
          <p:cNvPicPr>
            <a:picLocks noChangeAspect="1"/>
          </p:cNvPicPr>
          <p:nvPr/>
        </p:nvPicPr>
        <p:blipFill>
          <a:blip r:embed="rId3"/>
          <a:stretch>
            <a:fillRect/>
          </a:stretch>
        </p:blipFill>
        <p:spPr>
          <a:xfrm>
            <a:off x="5943600" y="1314450"/>
            <a:ext cx="2447613" cy="1628775"/>
          </a:xfrm>
          <a:prstGeom prst="rect">
            <a:avLst/>
          </a:prstGeom>
        </p:spPr>
      </p:pic>
      <p:pic>
        <p:nvPicPr>
          <p:cNvPr id="5" name="Picture 4"/>
          <p:cNvPicPr>
            <a:picLocks noChangeAspect="1"/>
          </p:cNvPicPr>
          <p:nvPr/>
        </p:nvPicPr>
        <p:blipFill>
          <a:blip r:embed="rId4"/>
          <a:stretch>
            <a:fillRect/>
          </a:stretch>
        </p:blipFill>
        <p:spPr>
          <a:xfrm>
            <a:off x="5943600" y="3044362"/>
            <a:ext cx="2438400" cy="1641938"/>
          </a:xfrm>
          <a:prstGeom prst="rect">
            <a:avLst/>
          </a:prstGeom>
        </p:spPr>
      </p:pic>
    </p:spTree>
    <p:extLst>
      <p:ext uri="{BB962C8B-B14F-4D97-AF65-F5344CB8AC3E}">
        <p14:creationId xmlns:p14="http://schemas.microsoft.com/office/powerpoint/2010/main" val="219112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DAEBBF8-1F48-8A4D-9EB8-CCEBF14086CE}"/>
              </a:ext>
            </a:extLst>
          </p:cNvPr>
          <p:cNvPicPr>
            <a:picLocks noChangeAspect="1"/>
          </p:cNvPicPr>
          <p:nvPr/>
        </p:nvPicPr>
        <p:blipFill>
          <a:blip r:embed="rId3"/>
          <a:stretch>
            <a:fillRect/>
          </a:stretch>
        </p:blipFill>
        <p:spPr>
          <a:xfrm>
            <a:off x="1333500" y="488950"/>
            <a:ext cx="6477000" cy="4165600"/>
          </a:xfrm>
          <a:prstGeom prst="rect">
            <a:avLst/>
          </a:prstGeom>
        </p:spPr>
      </p:pic>
      <p:sp>
        <p:nvSpPr>
          <p:cNvPr id="2" name="TextBox 1">
            <a:extLst>
              <a:ext uri="{FF2B5EF4-FFF2-40B4-BE49-F238E27FC236}">
                <a16:creationId xmlns:a16="http://schemas.microsoft.com/office/drawing/2014/main" id="{0A127959-480F-2B42-B507-72B4594F3CFD}"/>
              </a:ext>
            </a:extLst>
          </p:cNvPr>
          <p:cNvSpPr txBox="1"/>
          <p:nvPr/>
        </p:nvSpPr>
        <p:spPr>
          <a:xfrm>
            <a:off x="457200" y="4552950"/>
            <a:ext cx="3151825" cy="276999"/>
          </a:xfrm>
          <a:prstGeom prst="rect">
            <a:avLst/>
          </a:prstGeom>
          <a:noFill/>
        </p:spPr>
        <p:txBody>
          <a:bodyPr wrap="none" rtlCol="0">
            <a:spAutoFit/>
          </a:bodyPr>
          <a:lstStyle/>
          <a:p>
            <a:r>
              <a:rPr lang="en-US" sz="1200" dirty="0"/>
              <a:t>Centers for Disease Control and Prevention</a:t>
            </a:r>
          </a:p>
        </p:txBody>
      </p:sp>
    </p:spTree>
    <p:extLst>
      <p:ext uri="{BB962C8B-B14F-4D97-AF65-F5344CB8AC3E}">
        <p14:creationId xmlns:p14="http://schemas.microsoft.com/office/powerpoint/2010/main" val="3219591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42950"/>
            <a:ext cx="7772400" cy="1161891"/>
          </a:xfrm>
        </p:spPr>
        <p:txBody>
          <a:bodyPr>
            <a:normAutofit fontScale="90000"/>
          </a:bodyPr>
          <a:lstStyle/>
          <a:p>
            <a:r>
              <a:rPr lang="en-US" dirty="0"/>
              <a:t>Chronic Wasting Disease (CWD)</a:t>
            </a:r>
            <a:br>
              <a:rPr lang="en-US" dirty="0"/>
            </a:br>
            <a:r>
              <a:rPr lang="en-US" dirty="0"/>
              <a:t>Sampling, Research &amp; Testing</a:t>
            </a:r>
          </a:p>
        </p:txBody>
      </p:sp>
      <p:sp>
        <p:nvSpPr>
          <p:cNvPr id="3" name="Subtitle 2"/>
          <p:cNvSpPr>
            <a:spLocks noGrp="1"/>
          </p:cNvSpPr>
          <p:nvPr>
            <p:ph type="subTitle" idx="1"/>
          </p:nvPr>
        </p:nvSpPr>
        <p:spPr>
          <a:xfrm>
            <a:off x="1143000" y="2757514"/>
            <a:ext cx="6858000" cy="1241822"/>
          </a:xfrm>
        </p:spPr>
        <p:txBody>
          <a:bodyPr>
            <a:normAutofit lnSpcReduction="10000"/>
          </a:bodyPr>
          <a:lstStyle/>
          <a:p>
            <a:r>
              <a:rPr lang="en-US" b="1" dirty="0"/>
              <a:t>Jerry Torrison</a:t>
            </a:r>
            <a:r>
              <a:rPr lang="en-US" dirty="0"/>
              <a:t>, DVM, PhD, Director</a:t>
            </a:r>
          </a:p>
          <a:p>
            <a:r>
              <a:rPr lang="en-US" b="1" dirty="0"/>
              <a:t>Jeremy  </a:t>
            </a:r>
            <a:r>
              <a:rPr lang="en-US" b="1" dirty="0" err="1"/>
              <a:t>Schefers</a:t>
            </a:r>
            <a:r>
              <a:rPr lang="en-US" dirty="0"/>
              <a:t>, DVM, PhD, Pathologist</a:t>
            </a:r>
          </a:p>
          <a:p>
            <a:r>
              <a:rPr lang="en-US" dirty="0"/>
              <a:t>University of Minnesota</a:t>
            </a:r>
          </a:p>
          <a:p>
            <a:r>
              <a:rPr lang="en-US" dirty="0"/>
              <a:t>Veterinary Diagnostic Laboratory</a:t>
            </a:r>
          </a:p>
        </p:txBody>
      </p:sp>
    </p:spTree>
    <p:extLst>
      <p:ext uri="{BB962C8B-B14F-4D97-AF65-F5344CB8AC3E}">
        <p14:creationId xmlns:p14="http://schemas.microsoft.com/office/powerpoint/2010/main" val="899674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0230" y="438150"/>
            <a:ext cx="6843540" cy="600164"/>
          </a:xfrm>
          <a:prstGeom prst="rect">
            <a:avLst/>
          </a:prstGeom>
          <a:noFill/>
        </p:spPr>
        <p:txBody>
          <a:bodyPr wrap="none" rtlCol="0">
            <a:spAutoFit/>
          </a:bodyPr>
          <a:lstStyle/>
          <a:p>
            <a:r>
              <a:rPr lang="en-US" sz="3300" dirty="0"/>
              <a:t>Sample collection by DVM students</a:t>
            </a:r>
          </a:p>
        </p:txBody>
      </p:sp>
      <p:grpSp>
        <p:nvGrpSpPr>
          <p:cNvPr id="6" name="Group 5"/>
          <p:cNvGrpSpPr/>
          <p:nvPr/>
        </p:nvGrpSpPr>
        <p:grpSpPr>
          <a:xfrm>
            <a:off x="1830852" y="1252261"/>
            <a:ext cx="5482296" cy="3088799"/>
            <a:chOff x="2425959" y="1669681"/>
            <a:chExt cx="7309728" cy="4118399"/>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5959" y="1669681"/>
              <a:ext cx="3355569" cy="4118399"/>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9337" y="1669681"/>
              <a:ext cx="3776350" cy="4118377"/>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697394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9872" y="2021215"/>
            <a:ext cx="8724257" cy="2534456"/>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902213" y="139960"/>
            <a:ext cx="7339574" cy="1615827"/>
          </a:xfrm>
          <a:prstGeom prst="rect">
            <a:avLst/>
          </a:prstGeom>
          <a:noFill/>
        </p:spPr>
        <p:txBody>
          <a:bodyPr wrap="none" rtlCol="0">
            <a:spAutoFit/>
          </a:bodyPr>
          <a:lstStyle/>
          <a:p>
            <a:pPr algn="ctr"/>
            <a:r>
              <a:rPr lang="en-US" sz="3300" dirty="0"/>
              <a:t>Collaborative research with the </a:t>
            </a:r>
          </a:p>
          <a:p>
            <a:pPr algn="ctr"/>
            <a:r>
              <a:rPr lang="en-US" sz="3300" dirty="0"/>
              <a:t>Department of Natural Resources, </a:t>
            </a:r>
          </a:p>
          <a:p>
            <a:pPr algn="ctr"/>
            <a:r>
              <a:rPr lang="en-US" sz="3300" dirty="0"/>
              <a:t>Board of Animal Health and producers</a:t>
            </a:r>
          </a:p>
        </p:txBody>
      </p:sp>
    </p:spTree>
    <p:extLst>
      <p:ext uri="{BB962C8B-B14F-4D97-AF65-F5344CB8AC3E}">
        <p14:creationId xmlns:p14="http://schemas.microsoft.com/office/powerpoint/2010/main" val="3304598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6454" y="438150"/>
            <a:ext cx="7031092" cy="600164"/>
          </a:xfrm>
          <a:prstGeom prst="rect">
            <a:avLst/>
          </a:prstGeom>
          <a:noFill/>
        </p:spPr>
        <p:txBody>
          <a:bodyPr wrap="none" rtlCol="0">
            <a:spAutoFit/>
          </a:bodyPr>
          <a:lstStyle/>
          <a:p>
            <a:r>
              <a:rPr lang="en-US" sz="3300" dirty="0"/>
              <a:t>VDL/CVM CWD Diagnostic Services</a:t>
            </a:r>
          </a:p>
        </p:txBody>
      </p:sp>
      <p:sp>
        <p:nvSpPr>
          <p:cNvPr id="3" name="TextBox 2"/>
          <p:cNvSpPr txBox="1"/>
          <p:nvPr/>
        </p:nvSpPr>
        <p:spPr>
          <a:xfrm>
            <a:off x="1056454" y="1210646"/>
            <a:ext cx="7031092" cy="3046988"/>
          </a:xfrm>
          <a:prstGeom prst="rect">
            <a:avLst/>
          </a:prstGeom>
          <a:noFill/>
        </p:spPr>
        <p:txBody>
          <a:bodyPr wrap="square" rtlCol="0">
            <a:spAutoFit/>
          </a:bodyPr>
          <a:lstStyle/>
          <a:p>
            <a:pPr marL="257175" indent="-257175">
              <a:buAutoNum type="arabicPeriod"/>
            </a:pPr>
            <a:r>
              <a:rPr lang="en-US" sz="2400" dirty="0"/>
              <a:t>Immunohistochemistry (IHC) testing for farmed </a:t>
            </a:r>
            <a:r>
              <a:rPr lang="en-US" sz="2400" dirty="0" err="1"/>
              <a:t>cervids</a:t>
            </a:r>
            <a:r>
              <a:rPr lang="en-US" sz="2400" dirty="0"/>
              <a:t> for the Board of Animal Health</a:t>
            </a:r>
          </a:p>
          <a:p>
            <a:pPr marL="257175" indent="-257175">
              <a:buAutoNum type="arabicPeriod"/>
            </a:pPr>
            <a:endParaRPr lang="en-US" sz="2400" dirty="0"/>
          </a:p>
          <a:p>
            <a:pPr marL="257175" indent="-257175">
              <a:buAutoNum type="arabicPeriod"/>
            </a:pPr>
            <a:r>
              <a:rPr lang="en-US" sz="2400" dirty="0"/>
              <a:t>IHC testing for hunter harvested deer for voluntary testing</a:t>
            </a:r>
          </a:p>
          <a:p>
            <a:pPr marL="257175" indent="-257175">
              <a:buAutoNum type="arabicPeriod"/>
            </a:pPr>
            <a:endParaRPr lang="en-US" sz="2400" dirty="0"/>
          </a:p>
          <a:p>
            <a:pPr marL="257175" indent="-257175">
              <a:buAutoNum type="arabicPeriod"/>
            </a:pPr>
            <a:r>
              <a:rPr lang="en-US" sz="2400" dirty="0"/>
              <a:t>Diagnostic confirmation of results from enzyme linked immunosorbent assays (ELISA)</a:t>
            </a:r>
          </a:p>
        </p:txBody>
      </p:sp>
    </p:spTree>
    <p:extLst>
      <p:ext uri="{BB962C8B-B14F-4D97-AF65-F5344CB8AC3E}">
        <p14:creationId xmlns:p14="http://schemas.microsoft.com/office/powerpoint/2010/main" val="1300547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998"/>
            <a:ext cx="9144000" cy="5143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bg1"/>
                </a:solidFill>
              </a:rPr>
              <a:t>IHC Testing</a:t>
            </a:r>
          </a:p>
        </p:txBody>
      </p:sp>
      <p:pic>
        <p:nvPicPr>
          <p:cNvPr id="68610" name="Picture 2" descr="D04-005579bovinebrain01 copy"/>
          <p:cNvPicPr>
            <a:picLocks noGrp="1" noChangeAspect="1" noChangeArrowheads="1"/>
          </p:cNvPicPr>
          <p:nvPr>
            <p:ph idx="1"/>
          </p:nvPr>
        </p:nvPicPr>
        <p:blipFill rotWithShape="1">
          <a:blip r:embed="rId2" cstate="print"/>
          <a:srcRect l="26007" t="2500" r="23930"/>
          <a:stretch/>
        </p:blipFill>
        <p:spPr>
          <a:xfrm>
            <a:off x="2722674" y="13995"/>
            <a:ext cx="3449527" cy="5038531"/>
          </a:xfrm>
          <a:noFill/>
        </p:spPr>
      </p:pic>
      <p:sp>
        <p:nvSpPr>
          <p:cNvPr id="4" name="TextBox 3"/>
          <p:cNvSpPr txBox="1"/>
          <p:nvPr/>
        </p:nvSpPr>
        <p:spPr>
          <a:xfrm>
            <a:off x="153956" y="237930"/>
            <a:ext cx="3275044" cy="830997"/>
          </a:xfrm>
          <a:prstGeom prst="rect">
            <a:avLst/>
          </a:prstGeom>
          <a:noFill/>
        </p:spPr>
        <p:txBody>
          <a:bodyPr wrap="square" rtlCol="0">
            <a:spAutoFit/>
          </a:bodyPr>
          <a:lstStyle/>
          <a:p>
            <a:pPr algn="ctr"/>
            <a:r>
              <a:rPr lang="en-US" sz="2400" dirty="0">
                <a:solidFill>
                  <a:schemeClr val="bg1"/>
                </a:solidFill>
              </a:rPr>
              <a:t>Immunohistochemistry (IHC)</a:t>
            </a:r>
          </a:p>
        </p:txBody>
      </p:sp>
    </p:spTree>
    <p:extLst>
      <p:ext uri="{BB962C8B-B14F-4D97-AF65-F5344CB8AC3E}">
        <p14:creationId xmlns:p14="http://schemas.microsoft.com/office/powerpoint/2010/main" val="255681558"/>
      </p:ext>
    </p:extLst>
  </p:cSld>
  <p:clrMapOvr>
    <a:masterClrMapping/>
  </p:clrMapOvr>
</p:sld>
</file>

<file path=ppt/theme/theme1.xml><?xml version="1.0" encoding="utf-8"?>
<a:theme xmlns:a="http://schemas.openxmlformats.org/drawingml/2006/main" name="MTGA_slides_v2">
  <a:themeElements>
    <a:clrScheme name="Custom 1">
      <a:dk1>
        <a:sysClr val="windowText" lastClr="000000"/>
      </a:dk1>
      <a:lt1>
        <a:sysClr val="window" lastClr="FFFFFF"/>
      </a:lt1>
      <a:dk2>
        <a:srgbClr val="1F497D"/>
      </a:dk2>
      <a:lt2>
        <a:srgbClr val="D7D9D7"/>
      </a:lt2>
      <a:accent1>
        <a:srgbClr val="7A0019"/>
      </a:accent1>
      <a:accent2>
        <a:srgbClr val="FFCC33"/>
      </a:accent2>
      <a:accent3>
        <a:srgbClr val="C82936"/>
      </a:accent3>
      <a:accent4>
        <a:srgbClr val="003D4C"/>
      </a:accent4>
      <a:accent5>
        <a:srgbClr val="79C9C7"/>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TGA_slides" id="{22D7DBCD-0FE1-0F43-97E2-055C00D58CD2}" vid="{378D0B11-3BF8-0247-9F8C-4E4198EADCA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MTGA_slides_v2</Template>
  <TotalTime>615</TotalTime>
  <Words>946</Words>
  <Application>Microsoft Macintosh PowerPoint</Application>
  <PresentationFormat>On-screen Show (16:9)</PresentationFormat>
  <Paragraphs>138</Paragraphs>
  <Slides>20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ＭＳ Ｐゴシック</vt:lpstr>
      <vt:lpstr>Arial</vt:lpstr>
      <vt:lpstr>Corbel</vt:lpstr>
      <vt:lpstr>Tahoma</vt:lpstr>
      <vt:lpstr>MTGA_slides_v2</vt:lpstr>
      <vt:lpstr>Chronic Wasting Disease: 2019</vt:lpstr>
      <vt:lpstr>CWD - background</vt:lpstr>
      <vt:lpstr>CWD - what does it look like</vt:lpstr>
      <vt:lpstr>PowerPoint Presentation</vt:lpstr>
      <vt:lpstr>Chronic Wasting Disease (CWD) Sampling, Research &amp; Testing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CWD Testing Challenges</vt:lpstr>
      <vt:lpstr>PowerPoint Presentation</vt:lpstr>
      <vt:lpstr>PowerPoint Presentation</vt:lpstr>
      <vt:lpstr>PowerPoint Presentation</vt:lpstr>
      <vt:lpstr>College of Veterinary Medicine</vt:lpstr>
      <vt:lpstr>CVM – history of finding solutions</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Vital Partnerships</dc:title>
  <dc:creator>Owner</dc:creator>
  <cp:lastModifiedBy>Microsoft Office User</cp:lastModifiedBy>
  <cp:revision>46</cp:revision>
  <cp:lastPrinted>2019-01-22T19:28:37Z</cp:lastPrinted>
  <dcterms:created xsi:type="dcterms:W3CDTF">2018-03-13T01:02:27Z</dcterms:created>
  <dcterms:modified xsi:type="dcterms:W3CDTF">2019-01-23T14:09:27Z</dcterms:modified>
</cp:coreProperties>
</file>