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91" r:id="rId3"/>
    <p:sldId id="406" r:id="rId4"/>
    <p:sldId id="360" r:id="rId5"/>
    <p:sldId id="363" r:id="rId6"/>
    <p:sldId id="361" r:id="rId7"/>
    <p:sldId id="362" r:id="rId8"/>
    <p:sldId id="409" r:id="rId9"/>
    <p:sldId id="411" r:id="rId10"/>
    <p:sldId id="31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13D73"/>
    <a:srgbClr val="7D7D7D"/>
    <a:srgbClr val="717171"/>
    <a:srgbClr val="5F5F5F"/>
    <a:srgbClr val="969696"/>
    <a:srgbClr val="01305B"/>
    <a:srgbClr val="015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 autoAdjust="0"/>
  </p:normalViewPr>
  <p:slideViewPr>
    <p:cSldViewPr>
      <p:cViewPr varScale="1">
        <p:scale>
          <a:sx n="84" d="100"/>
          <a:sy n="84" d="100"/>
        </p:scale>
        <p:origin x="13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234"/>
    </p:cViewPr>
  </p:sorterViewPr>
  <p:notesViewPr>
    <p:cSldViewPr>
      <p:cViewPr>
        <p:scale>
          <a:sx n="67" d="100"/>
          <a:sy n="67" d="100"/>
        </p:scale>
        <p:origin x="2583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6E7056-CB6B-4BEF-8DBE-2209B25E6650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33764F-81F0-4C91-B383-E644348A8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764F-81F0-4C91-B383-E644348A83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D52537-D103-46EA-97B7-19A24CA64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9530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00"/>
            <a:ext cx="9144000" cy="28194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5410200" cy="2743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5500" dirty="0" smtClean="0"/>
              <a:t>Minnesota Department of </a:t>
            </a:r>
            <a:r>
              <a:rPr lang="en-US" sz="5500" dirty="0" smtClean="0">
                <a:solidFill>
                  <a:srgbClr val="01305B"/>
                </a:solidFill>
              </a:rPr>
              <a:t>Public Safety</a:t>
            </a:r>
            <a:r>
              <a:rPr lang="en-US" sz="5500" dirty="0" smtClean="0">
                <a:solidFill>
                  <a:srgbClr val="01539C"/>
                </a:solidFill>
              </a:rPr>
              <a:t/>
            </a:r>
            <a:br>
              <a:rPr lang="en-US" sz="5500" dirty="0" smtClean="0">
                <a:solidFill>
                  <a:srgbClr val="01539C"/>
                </a:solidFill>
              </a:rPr>
            </a:br>
            <a:endParaRPr lang="en-US" sz="5500" dirty="0">
              <a:solidFill>
                <a:srgbClr val="01539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8667"/>
            <a:ext cx="5334000" cy="1695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rgbClr val="0153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Justice Programs</a:t>
            </a:r>
          </a:p>
          <a:p>
            <a:pPr>
              <a:spcBef>
                <a:spcPts val="0"/>
              </a:spcBef>
            </a:pPr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rgbClr val="0153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0153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 descr="H:\Logos\DPS\Web\DPS-Color-(122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2550" y="1600200"/>
            <a:ext cx="3905250" cy="3905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24177" y="5715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by:</a:t>
            </a:r>
          </a:p>
          <a:p>
            <a:pPr algn="r"/>
            <a:r>
              <a:rPr lang="en-US" dirty="0" smtClean="0"/>
              <a:t>Kate Weeks, Executive Director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 descr="H:\Logos\DPS\Web\DPS-Color-(122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362200"/>
            <a:ext cx="2990850" cy="2990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676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Questions?</a:t>
            </a:r>
            <a:endParaRPr 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Safety 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Safer Minnesota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:\Web_Redesign\Creative\_Approved_Banners\DPS_home_choices\final selected\preparedness2-n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4246" y="1676400"/>
            <a:ext cx="9340646" cy="1828800"/>
          </a:xfrm>
          <a:prstGeom prst="rect">
            <a:avLst/>
          </a:prstGeom>
          <a:noFill/>
        </p:spPr>
      </p:pic>
      <p:pic>
        <p:nvPicPr>
          <p:cNvPr id="7" name="Picture 4" descr="S:\Web_Redesign\Creative\_Approved_Banners\DPS_home_choices\final selected\prevention1-n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2362200"/>
            <a:ext cx="9340645" cy="1828800"/>
          </a:xfrm>
          <a:prstGeom prst="rect">
            <a:avLst/>
          </a:prstGeom>
          <a:noFill/>
        </p:spPr>
      </p:pic>
      <p:pic>
        <p:nvPicPr>
          <p:cNvPr id="8" name="Picture 6" descr="S:\Web_Redesign\Creative\_Approved_Banners\DPS_home_choices\final selected\response2-n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76200" y="3124200"/>
            <a:ext cx="9340645" cy="1828800"/>
          </a:xfrm>
          <a:prstGeom prst="rect">
            <a:avLst/>
          </a:prstGeom>
          <a:noFill/>
        </p:spPr>
      </p:pic>
      <p:pic>
        <p:nvPicPr>
          <p:cNvPr id="9" name="Picture 7" descr="S:\Web_Redesign\Creative\_Approved_Banners\DPS_home_choices\final selected\recovery2-n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5979" y="4035472"/>
            <a:ext cx="9372600" cy="1835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676400"/>
            <a:ext cx="666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 protect citizens and communities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5979" y="2294975"/>
            <a:ext cx="928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Prevent, prepare, respond, recover, </a:t>
            </a:r>
            <a:r>
              <a:rPr lang="en-US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educate</a:t>
            </a: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and enforce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4246" y="3225324"/>
            <a:ext cx="933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Focus on saving lives, providing </a:t>
            </a:r>
            <a:r>
              <a:rPr lang="en-US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efficient </a:t>
            </a: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and effective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4246" y="4267200"/>
            <a:ext cx="93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Maintain public trust and </a:t>
            </a:r>
            <a:r>
              <a:rPr lang="en-US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develop strong </a:t>
            </a:r>
            <a:r>
              <a:rPr lang="en-US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2996182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794" y="228600"/>
            <a:ext cx="70920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Department of Public Safety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497" y="1143000"/>
            <a:ext cx="8610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1905	</a:t>
            </a:r>
            <a:r>
              <a:rPr lang="en-US" sz="1600" dirty="0" smtClean="0"/>
              <a:t>The </a:t>
            </a:r>
            <a:r>
              <a:rPr lang="en-US" sz="1600" dirty="0"/>
              <a:t>position of State Fire Marshal is </a:t>
            </a:r>
            <a:r>
              <a:rPr lang="en-US" sz="1600" dirty="0" smtClean="0"/>
              <a:t>created</a:t>
            </a:r>
          </a:p>
          <a:p>
            <a:pPr marL="342900" indent="-342900">
              <a:buAutoNum type="arabicPlain" startAt="1913"/>
            </a:pPr>
            <a:r>
              <a:rPr lang="en-US" sz="1600" dirty="0" smtClean="0"/>
              <a:t> 	Fire </a:t>
            </a:r>
            <a:r>
              <a:rPr lang="en-US" sz="1600" dirty="0"/>
              <a:t>Marshal Department is </a:t>
            </a:r>
            <a:r>
              <a:rPr lang="en-US" sz="1600" dirty="0" smtClean="0"/>
              <a:t>created</a:t>
            </a:r>
          </a:p>
          <a:p>
            <a:pPr marL="342900" indent="-342900">
              <a:buAutoNum type="arabicPlain" startAt="1927"/>
            </a:pPr>
            <a:r>
              <a:rPr lang="en-US" sz="1600" dirty="0" smtClean="0"/>
              <a:t> 	The </a:t>
            </a:r>
            <a:r>
              <a:rPr lang="en-US" sz="1600" dirty="0"/>
              <a:t>BCA is </a:t>
            </a:r>
            <a:r>
              <a:rPr lang="en-US" sz="1600" dirty="0" smtClean="0"/>
              <a:t>created</a:t>
            </a:r>
          </a:p>
          <a:p>
            <a:pPr marL="342900" indent="-342900">
              <a:buAutoNum type="arabicPlain" startAt="1929"/>
            </a:pPr>
            <a:r>
              <a:rPr lang="en-US" sz="1600" dirty="0" smtClean="0"/>
              <a:t> 	Minnesota </a:t>
            </a:r>
            <a:r>
              <a:rPr lang="en-US" sz="1600" dirty="0"/>
              <a:t>Highway Patrol is created. The  first force consists of nine </a:t>
            </a:r>
            <a:r>
              <a:rPr lang="en-US" sz="1600" dirty="0" smtClean="0"/>
              <a:t>men</a:t>
            </a:r>
          </a:p>
          <a:p>
            <a:pPr marL="342900" indent="-342900">
              <a:buAutoNum type="arabicPlain" startAt="1934"/>
            </a:pPr>
            <a:r>
              <a:rPr lang="en-US" sz="1600" dirty="0" smtClean="0"/>
              <a:t> 	Patrol </a:t>
            </a:r>
            <a:r>
              <a:rPr lang="en-US" sz="1600" dirty="0"/>
              <a:t>is authorized to enforce speed limits on trunk </a:t>
            </a:r>
            <a:r>
              <a:rPr lang="en-US" sz="1600" dirty="0" smtClean="0"/>
              <a:t>highways</a:t>
            </a:r>
          </a:p>
          <a:p>
            <a:pPr marL="342900" indent="-342900">
              <a:buAutoNum type="arabicPlain" startAt="1947"/>
            </a:pPr>
            <a:r>
              <a:rPr lang="en-US" sz="1600" dirty="0" smtClean="0"/>
              <a:t> 	BCA </a:t>
            </a:r>
            <a:r>
              <a:rPr lang="en-US" sz="1600" dirty="0"/>
              <a:t>lab becomes </a:t>
            </a:r>
            <a:r>
              <a:rPr lang="en-US" sz="1600" dirty="0" smtClean="0"/>
              <a:t>operational</a:t>
            </a:r>
          </a:p>
          <a:p>
            <a:pPr marL="342900" indent="-342900">
              <a:buAutoNum type="arabicPlain" startAt="1951"/>
            </a:pPr>
            <a:r>
              <a:rPr lang="en-US" sz="1600" dirty="0" smtClean="0"/>
              <a:t> 	Minnesota </a:t>
            </a:r>
            <a:r>
              <a:rPr lang="en-US" sz="1600" dirty="0"/>
              <a:t>creates its Department of Civil Defense </a:t>
            </a:r>
            <a:endParaRPr lang="en-US" sz="1600" dirty="0" smtClean="0"/>
          </a:p>
          <a:p>
            <a:pPr marL="342900" indent="-342900">
              <a:buAutoNum type="arabicPlain" startAt="1957"/>
            </a:pPr>
            <a:r>
              <a:rPr lang="en-US" sz="1600" dirty="0" smtClean="0"/>
              <a:t> 	Highway </a:t>
            </a:r>
            <a:r>
              <a:rPr lang="en-US" sz="1600" dirty="0"/>
              <a:t>Patrol purchases two fixed-wing </a:t>
            </a:r>
            <a:r>
              <a:rPr lang="en-US" sz="1600" dirty="0" smtClean="0"/>
              <a:t>aircraft</a:t>
            </a:r>
          </a:p>
          <a:p>
            <a:pPr marL="342900" indent="-342900">
              <a:buAutoNum type="arabicPlain" startAt="1966"/>
            </a:pPr>
            <a:r>
              <a:rPr lang="en-US" sz="1600" dirty="0" smtClean="0"/>
              <a:t> 	The </a:t>
            </a:r>
            <a:r>
              <a:rPr lang="en-US" sz="1600" dirty="0"/>
              <a:t>Office of Traffic Safety (OTS) is created under the Federal Highway </a:t>
            </a:r>
            <a:r>
              <a:rPr lang="en-US" sz="1600" dirty="0" smtClean="0"/>
              <a:t>Act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Department of Public Safety is created</a:t>
            </a:r>
          </a:p>
          <a:p>
            <a:pPr marL="342900" indent="-342900">
              <a:buAutoNum type="arabicPlain" startAt="1972"/>
            </a:pPr>
            <a:r>
              <a:rPr lang="en-US" sz="1600" dirty="0" smtClean="0"/>
              <a:t> 	The Driver’s License Division of the Highway Department  joins DPS</a:t>
            </a:r>
          </a:p>
          <a:p>
            <a:pPr marL="342900" indent="-342900">
              <a:buAutoNum type="arabicPlain" startAt="1974"/>
            </a:pPr>
            <a:r>
              <a:rPr lang="en-US" sz="1600" dirty="0" smtClean="0"/>
              <a:t> 	Highway </a:t>
            </a:r>
            <a:r>
              <a:rPr lang="en-US" sz="1600" dirty="0"/>
              <a:t>Patrol is reorganized; official name changed to “Minnesota State </a:t>
            </a:r>
            <a:r>
              <a:rPr lang="en-US" sz="1600" dirty="0" smtClean="0"/>
              <a:t>Patrol.”</a:t>
            </a:r>
          </a:p>
          <a:p>
            <a:pPr marL="342900" indent="-342900">
              <a:buAutoNum type="arabicPlain" startAt="1987"/>
            </a:pPr>
            <a:r>
              <a:rPr lang="en-US" sz="1600" dirty="0" smtClean="0"/>
              <a:t> 	The </a:t>
            </a:r>
            <a:r>
              <a:rPr lang="en-US" sz="1600" dirty="0"/>
              <a:t>Minnesota Office of Pipeline Safety (MNOPS) is </a:t>
            </a:r>
            <a:r>
              <a:rPr lang="en-US" sz="1600" dirty="0" smtClean="0"/>
              <a:t>created</a:t>
            </a:r>
          </a:p>
          <a:p>
            <a:pPr marL="342900" indent="-342900">
              <a:buAutoNum type="arabicPlain" startAt="1990"/>
            </a:pPr>
            <a:r>
              <a:rPr lang="en-US" sz="1600" dirty="0" smtClean="0"/>
              <a:t> 	BCA </a:t>
            </a:r>
            <a:r>
              <a:rPr lang="en-US" sz="1600" dirty="0"/>
              <a:t>establishes one of the first DNA laboratories in the </a:t>
            </a:r>
            <a:r>
              <a:rPr lang="en-US" sz="1600" dirty="0" smtClean="0"/>
              <a:t>nation</a:t>
            </a:r>
          </a:p>
          <a:p>
            <a:pPr marL="342900" indent="-342900">
              <a:buAutoNum type="arabicPlain" startAt="1994"/>
            </a:pPr>
            <a:r>
              <a:rPr lang="en-US" sz="1600" dirty="0" smtClean="0"/>
              <a:t> 	First </a:t>
            </a:r>
            <a:r>
              <a:rPr lang="en-US" sz="1600" dirty="0"/>
              <a:t>drug detection dog begins work for the State </a:t>
            </a:r>
            <a:r>
              <a:rPr lang="en-US" sz="1600" dirty="0" smtClean="0"/>
              <a:t>Patrol</a:t>
            </a:r>
          </a:p>
          <a:p>
            <a:pPr marL="342900" indent="-342900">
              <a:buAutoNum type="arabicPlain" startAt="1996"/>
            </a:pPr>
            <a:r>
              <a:rPr lang="en-US" sz="1600" dirty="0" smtClean="0"/>
              <a:t> 	The </a:t>
            </a:r>
            <a:r>
              <a:rPr lang="en-US" sz="1600" dirty="0"/>
              <a:t>Alcohol and Gambling Enforcement Division (AGED) is </a:t>
            </a:r>
            <a:r>
              <a:rPr lang="en-US" sz="1600" dirty="0" smtClean="0"/>
              <a:t>created</a:t>
            </a:r>
          </a:p>
          <a:p>
            <a:pPr marL="342900" indent="-342900">
              <a:buAutoNum type="arabicPlain" startAt="2003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Office of Justice Programs (OJP) is created </a:t>
            </a:r>
          </a:p>
          <a:p>
            <a:pPr marL="342900" indent="-342900">
              <a:buAutoNum type="arabicPlain" startAt="2004"/>
            </a:pPr>
            <a:r>
              <a:rPr lang="en-US" sz="1600" dirty="0" smtClean="0"/>
              <a:t> 	Division </a:t>
            </a:r>
            <a:r>
              <a:rPr lang="en-US" sz="1600" dirty="0"/>
              <a:t>of Homeland Security and Emergency Management (HSEM) is created </a:t>
            </a:r>
            <a:endParaRPr lang="en-US" sz="1600" dirty="0" smtClean="0"/>
          </a:p>
          <a:p>
            <a:r>
              <a:rPr lang="en-US" sz="1600" dirty="0" smtClean="0"/>
              <a:t>2004     	OTS </a:t>
            </a:r>
            <a:r>
              <a:rPr lang="en-US" sz="1600" dirty="0"/>
              <a:t>and the Minnesota Departments of Transportation and Health establish </a:t>
            </a:r>
            <a:r>
              <a:rPr lang="en-US" sz="1600" dirty="0" smtClean="0"/>
              <a:t>the Toward 	Zero </a:t>
            </a:r>
            <a:r>
              <a:rPr lang="en-US" sz="1600" dirty="0"/>
              <a:t>Deaths (TZD) Program</a:t>
            </a:r>
          </a:p>
          <a:p>
            <a:r>
              <a:rPr lang="en-US" sz="1600" dirty="0" smtClean="0"/>
              <a:t>              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77455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Logos\DPS\Web\DPS-Color-(122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1295400"/>
            <a:ext cx="4591050" cy="4591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066800"/>
            <a:ext cx="9677400" cy="4876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62201"/>
            <a:ext cx="9372600" cy="1142999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1305B"/>
                </a:solidFill>
              </a:rPr>
              <a:t>Office of Justice Programs</a:t>
            </a:r>
            <a:endParaRPr lang="en-US" sz="5500" dirty="0">
              <a:solidFill>
                <a:srgbClr val="01305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962400"/>
            <a:ext cx="6248400" cy="0"/>
          </a:xfrm>
          <a:prstGeom prst="line">
            <a:avLst/>
          </a:prstGeom>
          <a:ln w="47625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4038600"/>
            <a:ext cx="6480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D7D7D"/>
                </a:solidFill>
              </a:rPr>
              <a:t>Minnesota Department of Public Safety</a:t>
            </a:r>
            <a:endParaRPr lang="en-US" sz="3000" b="1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21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382000" cy="1219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:\Photos\OJP\Stock\People\878265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021378"/>
            <a:ext cx="332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Minnesota Department of Public Safety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574" y="685800"/>
            <a:ext cx="35575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Justice Programs</a:t>
            </a:r>
            <a:endParaRPr lang="en-US" sz="1700" dirty="0">
              <a:solidFill>
                <a:srgbClr val="01305B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951" y="1039743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81400" y="457199"/>
            <a:ext cx="1219200" cy="9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:\Logos\DPS\Web\DPS-Color-(122)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5486400"/>
            <a:ext cx="1114425" cy="111442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2057400"/>
            <a:ext cx="4114800" cy="36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763">
              <a:buFont typeface="Arial" pitchFamily="34" charset="0"/>
              <a:buNone/>
              <a:defRPr/>
            </a:pPr>
            <a:r>
              <a:rPr lang="en-US" sz="2000" b="1" i="1" dirty="0" smtClean="0"/>
              <a:t>Mission</a:t>
            </a:r>
          </a:p>
          <a:p>
            <a:pPr marL="400050" lvl="1" indent="4763">
              <a:lnSpc>
                <a:spcPct val="150000"/>
              </a:lnSpc>
              <a:buNone/>
              <a:defRPr/>
            </a:pPr>
            <a:r>
              <a:rPr lang="en-US" sz="1800" dirty="0" smtClean="0"/>
              <a:t>To </a:t>
            </a:r>
            <a:r>
              <a:rPr lang="en-US" sz="1800" dirty="0"/>
              <a:t>provide leadership and resources to reduce crime in Minnesota, improve the functioning of the criminal justice system, and assist crime victims.</a:t>
            </a:r>
          </a:p>
          <a:p>
            <a:pPr>
              <a:buFont typeface="Arial" pitchFamily="34" charset="0"/>
              <a:buNone/>
              <a:defRPr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2271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382000" cy="1219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21378"/>
            <a:ext cx="332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Minnesota Department of Public Safety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574" y="685800"/>
            <a:ext cx="35575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Justice Programs</a:t>
            </a:r>
            <a:endParaRPr lang="en-US" sz="1700" dirty="0">
              <a:solidFill>
                <a:srgbClr val="01305B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951" y="1039743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457199"/>
            <a:ext cx="1219200" cy="9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:\Logos\DPS\Web\DPS-Color-(12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5486400"/>
            <a:ext cx="1114425" cy="1114425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105400" cy="2849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OJP Services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Crime Victim Reparations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Crime Victim Justice </a:t>
            </a:r>
            <a:r>
              <a:rPr lang="en-US" sz="1800" dirty="0" smtClean="0"/>
              <a:t>Unit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Statistical </a:t>
            </a:r>
            <a:r>
              <a:rPr lang="en-US" sz="1800" dirty="0"/>
              <a:t>Analysis Center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Juvenile Justice Advisory Committee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Violent Crime Coordinating Council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endParaRPr lang="en-US" sz="2000" dirty="0"/>
          </a:p>
        </p:txBody>
      </p:sp>
      <p:pic>
        <p:nvPicPr>
          <p:cNvPr id="2050" name="Picture 2" descr="C:\Users\bgordon\AppData\Local\Microsoft\Windows\Temporary Internet Files\Content.Outlook\GVUK7A9H\stock photo 2 older women OJP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r="26796"/>
          <a:stretch/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382000" cy="1219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21378"/>
            <a:ext cx="332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Minnesota Department of Public Safety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574" y="685800"/>
            <a:ext cx="35575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Justice Programs</a:t>
            </a:r>
            <a:endParaRPr lang="en-US" sz="1700" dirty="0">
              <a:solidFill>
                <a:srgbClr val="01305B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951" y="1039743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457199"/>
            <a:ext cx="1219200" cy="9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:\Logos\DPS\Web\DPS-Color-(12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5486400"/>
            <a:ext cx="1114425" cy="1114425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7967" y="2156576"/>
            <a:ext cx="5331233" cy="2849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</p:txBody>
      </p:sp>
      <p:pic>
        <p:nvPicPr>
          <p:cNvPr id="1026" name="Picture 2" descr="C:\Users\bgordon\AppData\Local\Microsoft\Windows\Temporary Internet Files\Content.Outlook\GVUK7A9H\stock photo OJP young girl (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0" r="23856"/>
          <a:stretch/>
        </p:blipFill>
        <p:spPr bwMode="auto">
          <a:xfrm>
            <a:off x="1" y="19050"/>
            <a:ext cx="339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1832521"/>
            <a:ext cx="4572000" cy="39272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OJP Services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Grants Management Unit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</a:t>
            </a: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Crime Victims Services Grants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Abused Children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Battered Women/Domestic </a:t>
            </a: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Violence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Domestic Violence Shelter Programs</a:t>
            </a:r>
            <a:endParaRPr lang="en-US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Sexual Assault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General Crime 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Justice and Community Grants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Reduce crime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Delinquency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Drug abuse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Youth </a:t>
            </a:r>
            <a:r>
              <a:rPr lang="en-US" sz="14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intervention</a:t>
            </a:r>
            <a:r>
              <a:rPr lang="en-US" sz="1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 violence prevention</a:t>
            </a:r>
          </a:p>
          <a:p>
            <a:pPr lvl="1">
              <a:spcBef>
                <a:spcPct val="20000"/>
              </a:spcBef>
              <a:defRPr/>
            </a:pPr>
            <a:endParaRPr lang="en-US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382000" cy="1219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21378"/>
            <a:ext cx="332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Minnesota Department of Public Safety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574" y="685800"/>
            <a:ext cx="35575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Justice Programs</a:t>
            </a:r>
            <a:endParaRPr lang="en-US" sz="1700" dirty="0">
              <a:solidFill>
                <a:srgbClr val="01305B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951" y="1039743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457199"/>
            <a:ext cx="1219200" cy="9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:\Logos\DPS\Web\DPS-Color-(12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5486400"/>
            <a:ext cx="1114425" cy="1114425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7967" y="2156576"/>
            <a:ext cx="5331233" cy="2849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sz="1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Statewide Coalitions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Nonprofit programs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Tribal Nations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Local Governments, State Agencies and Councils, </a:t>
            </a:r>
            <a:r>
              <a:rPr lang="en-US" sz="1800" smtClean="0"/>
              <a:t>Federal</a:t>
            </a:r>
            <a:r>
              <a:rPr lang="en-US" sz="1800"/>
              <a:t> </a:t>
            </a:r>
            <a:r>
              <a:rPr lang="en-US" sz="1800" smtClean="0"/>
              <a:t>Agencies</a:t>
            </a:r>
            <a:endParaRPr lang="en-US" sz="1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Criminal Justice Partners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4038600" y="1832521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OJP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Partnerships</a:t>
            </a:r>
            <a:endParaRPr lang="en-US" sz="1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en-US" sz="14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5151" r="21574"/>
          <a:stretch/>
        </p:blipFill>
        <p:spPr>
          <a:xfrm>
            <a:off x="1" y="0"/>
            <a:ext cx="3352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8382000" cy="1219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21378"/>
            <a:ext cx="33299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Minnesota Department of Public Safety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574" y="685800"/>
            <a:ext cx="35575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Justice Programs</a:t>
            </a:r>
            <a:endParaRPr lang="en-US" sz="1700" dirty="0">
              <a:solidFill>
                <a:srgbClr val="01305B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951" y="1039743"/>
            <a:ext cx="3276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457199"/>
            <a:ext cx="1219200" cy="9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:\Logos\DPS\Web\DPS-Color-(12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24775" y="5486400"/>
            <a:ext cx="1114425" cy="1114425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81400" y="1783378"/>
            <a:ext cx="5331233" cy="28495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OJP budget for 2019 is approximately $</a:t>
            </a:r>
            <a:r>
              <a:rPr lang="en-US" sz="2000" dirty="0" smtClean="0">
                <a:solidFill>
                  <a:srgbClr val="FFFFFF"/>
                </a:solidFill>
              </a:rPr>
              <a:t>153.2 million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26</a:t>
            </a:r>
            <a:r>
              <a:rPr lang="en-US" sz="1600" dirty="0">
                <a:solidFill>
                  <a:srgbClr val="FFFFFF"/>
                </a:solidFill>
              </a:rPr>
              <a:t>% </a:t>
            </a:r>
            <a:r>
              <a:rPr lang="en-US" sz="1600" dirty="0" smtClean="0">
                <a:solidFill>
                  <a:srgbClr val="FFFFFF"/>
                </a:solidFill>
              </a:rPr>
              <a:t>General </a:t>
            </a:r>
            <a:r>
              <a:rPr lang="en-US" sz="1600" dirty="0">
                <a:solidFill>
                  <a:srgbClr val="FFFFFF"/>
                </a:solidFill>
              </a:rPr>
              <a:t>Fund </a:t>
            </a:r>
            <a:r>
              <a:rPr lang="en-US" sz="1600" dirty="0" smtClean="0">
                <a:solidFill>
                  <a:srgbClr val="FFFFFF"/>
                </a:solidFill>
              </a:rPr>
              <a:t>appropriation ($</a:t>
            </a:r>
            <a:r>
              <a:rPr lang="en-US" sz="1600" dirty="0">
                <a:solidFill>
                  <a:srgbClr val="FFFFFF"/>
                </a:solidFill>
              </a:rPr>
              <a:t>39.9 </a:t>
            </a:r>
            <a:r>
              <a:rPr lang="en-US" sz="1600" dirty="0" smtClean="0">
                <a:solidFill>
                  <a:srgbClr val="FFFFFF"/>
                </a:solidFill>
              </a:rPr>
              <a:t>million)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72</a:t>
            </a:r>
            <a:r>
              <a:rPr lang="en-US" sz="1600" dirty="0">
                <a:solidFill>
                  <a:srgbClr val="FFFFFF"/>
                </a:solidFill>
              </a:rPr>
              <a:t>% federal funds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2</a:t>
            </a:r>
            <a:r>
              <a:rPr lang="en-US" sz="1600" dirty="0">
                <a:solidFill>
                  <a:srgbClr val="FFFFFF"/>
                </a:solidFill>
              </a:rPr>
              <a:t>% special revenue</a:t>
            </a:r>
            <a:endParaRPr lang="en-US" sz="16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r="30747"/>
          <a:stretch/>
        </p:blipFill>
        <p:spPr>
          <a:xfrm>
            <a:off x="0" y="0"/>
            <a:ext cx="334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PS Brand">
      <a:dk1>
        <a:srgbClr val="FFFFFF"/>
      </a:dk1>
      <a:lt1>
        <a:srgbClr val="FFFFFF"/>
      </a:lt1>
      <a:dk2>
        <a:srgbClr val="00284C"/>
      </a:dk2>
      <a:lt2>
        <a:srgbClr val="01539C"/>
      </a:lt2>
      <a:accent1>
        <a:srgbClr val="FFD350"/>
      </a:accent1>
      <a:accent2>
        <a:srgbClr val="FFE18B"/>
      </a:accent2>
      <a:accent3>
        <a:srgbClr val="171717"/>
      </a:accent3>
      <a:accent4>
        <a:srgbClr val="01539C"/>
      </a:accent4>
      <a:accent5>
        <a:srgbClr val="FFD350"/>
      </a:accent5>
      <a:accent6>
        <a:srgbClr val="005CE7"/>
      </a:accent6>
      <a:hlink>
        <a:srgbClr val="FFFFCC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258</Words>
  <Application>Microsoft Office PowerPoint</Application>
  <PresentationFormat>On-screen Show (4:3)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Office Theme</vt:lpstr>
      <vt:lpstr>Minnesota Department of Public Safety </vt:lpstr>
      <vt:lpstr>Public Safety Mission A Safer Minnesota</vt:lpstr>
      <vt:lpstr>PowerPoint Presentation</vt:lpstr>
      <vt:lpstr>Office of Justice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Safety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mkannenb</dc:creator>
  <cp:lastModifiedBy>Weeks, Kathryn (DPS)</cp:lastModifiedBy>
  <cp:revision>380</cp:revision>
  <cp:lastPrinted>2019-02-01T17:45:57Z</cp:lastPrinted>
  <dcterms:created xsi:type="dcterms:W3CDTF">2011-09-15T17:56:04Z</dcterms:created>
  <dcterms:modified xsi:type="dcterms:W3CDTF">2019-02-04T21:47:16Z</dcterms:modified>
</cp:coreProperties>
</file>