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6"/>
  </p:notesMasterIdLst>
  <p:sldIdLst>
    <p:sldId id="268" r:id="rId2"/>
    <p:sldId id="266" r:id="rId3"/>
    <p:sldId id="262" r:id="rId4"/>
    <p:sldId id="267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94FE"/>
    <a:srgbClr val="B16BFD"/>
    <a:srgbClr val="A14DFD"/>
    <a:srgbClr val="AE67FD"/>
    <a:srgbClr val="9439DF"/>
    <a:srgbClr val="C0C94F"/>
    <a:srgbClr val="F4F91F"/>
    <a:srgbClr val="F7FB65"/>
    <a:srgbClr val="F4F914"/>
    <a:srgbClr val="F0FC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53728" autoAdjust="0"/>
  </p:normalViewPr>
  <p:slideViewPr>
    <p:cSldViewPr>
      <p:cViewPr varScale="1">
        <p:scale>
          <a:sx n="59" d="100"/>
          <a:sy n="59" d="100"/>
        </p:scale>
        <p:origin x="-26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r">
              <a:defRPr sz="1300"/>
            </a:lvl1pPr>
          </a:lstStyle>
          <a:p>
            <a:fld id="{DAD715A6-CCC6-4A4C-B67E-D0A338B8940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0" tIns="48326" rIns="96650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0" tIns="48326" rIns="96650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r">
              <a:defRPr sz="1300"/>
            </a:lvl1pPr>
          </a:lstStyle>
          <a:p>
            <a:fld id="{D4C2E5FD-5A69-4D91-A314-483BB4D78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Appropriations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Natural Resources Transfers (Gas Tax Related)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Trunk Highway, County State-Aid Highway, and Municipal State-Aid Street Transfers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4000" dirty="0" smtClean="0"/>
              <a:t>Highway User Tax Distribution Fund:  Uses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KZ - 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100380"/>
          <a:ext cx="8382000" cy="371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990600"/>
                <a:gridCol w="1143000"/>
                <a:gridCol w="2895600"/>
              </a:tblGrid>
              <a:tr h="433504"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FY 2010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Approp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Notes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Department of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2,183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 Government Omnibus</a:t>
                      </a: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Contingency 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Transportation Omnibus</a:t>
                      </a: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Department of Public 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Admin and Related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Transportation Omnibus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Driver and Vehicle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Transportation Omnibus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 Patrol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Transportation Omnibus</a:t>
                      </a:r>
                    </a:p>
                  </a:txBody>
                  <a:tcPr marL="9525" marR="9525" marT="9525" marB="0" anchor="b"/>
                </a:tc>
              </a:tr>
              <a:tr h="40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General Fund (Transfer)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Transportation Omnibus</a:t>
                      </a: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Department of Transportation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Statutory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MnDOT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Indirect Costs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7630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Highway User Tax Distribution Fund:  Appropriations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63246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$ in thousands</a:t>
            </a:r>
            <a:endParaRPr lang="en-US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Highway User Tax Distribution Fund:  Natural Resources Transfers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marL="0">
              <a:buNone/>
            </a:pPr>
            <a:r>
              <a:rPr lang="en-US" b="1" dirty="0" smtClean="0"/>
              <a:t>Transfers:  Approximately 3.1% of gas tax revenues ($20.4 million)</a:t>
            </a:r>
          </a:p>
          <a:p>
            <a:pPr marL="0">
              <a:buNone/>
            </a:pPr>
            <a:endParaRPr lang="en-US" sz="1200" b="1" dirty="0" smtClean="0"/>
          </a:p>
          <a:p>
            <a:pPr lvl="1"/>
            <a:r>
              <a:rPr lang="en-US" dirty="0" smtClean="0"/>
              <a:t>All-Terrain Vehicle Account (.27% of gas tax revenues)</a:t>
            </a:r>
          </a:p>
          <a:p>
            <a:pPr lvl="1"/>
            <a:r>
              <a:rPr lang="en-US" dirty="0" smtClean="0"/>
              <a:t>Off-Road Vehicle Account (.164% of gas tax revenues)</a:t>
            </a:r>
          </a:p>
          <a:p>
            <a:pPr lvl="1"/>
            <a:r>
              <a:rPr lang="en-US" dirty="0" smtClean="0"/>
              <a:t>Off-Highway Motorcycle Account (.046% of gas tax revenues)</a:t>
            </a:r>
          </a:p>
          <a:p>
            <a:pPr lvl="1"/>
            <a:r>
              <a:rPr lang="en-US" dirty="0" smtClean="0"/>
              <a:t>Snowmobile Trails and Enforcement Account (1% of gas tax revenues)</a:t>
            </a:r>
          </a:p>
          <a:p>
            <a:pPr lvl="1"/>
            <a:r>
              <a:rPr lang="en-US" dirty="0" smtClean="0"/>
              <a:t>Water Recreation Account – Motor Boats (1.5% of gas tax revenues)</a:t>
            </a:r>
          </a:p>
          <a:p>
            <a:pPr lvl="1"/>
            <a:r>
              <a:rPr lang="en-US" dirty="0" smtClean="0"/>
              <a:t>State Forest Road Account (.0605% of </a:t>
            </a:r>
            <a:r>
              <a:rPr lang="en-US" dirty="0" err="1" smtClean="0"/>
              <a:t>unrefunded</a:t>
            </a:r>
            <a:r>
              <a:rPr lang="en-US" dirty="0" smtClean="0"/>
              <a:t> gas tax revenues)</a:t>
            </a:r>
          </a:p>
          <a:p>
            <a:pPr lvl="1"/>
            <a:r>
              <a:rPr lang="en-US" dirty="0" smtClean="0"/>
              <a:t>Forest Roads – Counties (.0555% of </a:t>
            </a:r>
            <a:r>
              <a:rPr lang="en-US" dirty="0" err="1" smtClean="0"/>
              <a:t>unrefunded</a:t>
            </a:r>
            <a:r>
              <a:rPr lang="en-US" dirty="0" smtClean="0"/>
              <a:t> gas tax revenues)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Highway User Tax Distribution Fund:  </a:t>
            </a:r>
            <a:br>
              <a:rPr lang="en-US" sz="3600" dirty="0" smtClean="0"/>
            </a:br>
            <a:r>
              <a:rPr lang="en-US" sz="3600" dirty="0" smtClean="0"/>
              <a:t>Road Transfers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162800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</a:rPr>
              <a:t>Highway User Tax</a:t>
            </a:r>
            <a:r>
              <a:rPr lang="en-US" sz="1800" baseline="0" dirty="0">
                <a:solidFill>
                  <a:schemeClr val="tx1"/>
                </a:solidFill>
              </a:rPr>
              <a:t> Distribution Fund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rot="5400000">
            <a:off x="4161631" y="2867025"/>
            <a:ext cx="51514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2590800" y="3124200"/>
            <a:ext cx="1828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3124200"/>
            <a:ext cx="1981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3581400"/>
            <a:ext cx="3505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95% 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3581400"/>
            <a:ext cx="33528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5% Distribution</a:t>
            </a:r>
          </a:p>
        </p:txBody>
      </p:sp>
      <p:cxnSp>
        <p:nvCxnSpPr>
          <p:cNvPr id="32" name="Straight Connector 31"/>
          <p:cNvCxnSpPr>
            <a:endCxn id="25" idx="0"/>
          </p:cNvCxnSpPr>
          <p:nvPr/>
        </p:nvCxnSpPr>
        <p:spPr>
          <a:xfrm rot="5400000">
            <a:off x="2362200" y="33528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971800" y="4343400"/>
            <a:ext cx="4579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219200" y="4572000"/>
            <a:ext cx="19819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01194" y="4572000"/>
            <a:ext cx="9136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990600" y="48006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382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Trunk Highway Fund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(62% )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2439194" y="4799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1336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County State-Aid Hwy Fund (29%)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3886994" y="4799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3528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Municipal State-Aid St. Fund (9%)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5410200" y="4343400"/>
            <a:ext cx="4579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4724400" y="4572000"/>
            <a:ext cx="19819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629400" y="4572000"/>
            <a:ext cx="9898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96594" y="4799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5720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Flexible Highway Account (53.5%)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5944394" y="4799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7912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Town Road Account (30.5%)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7392194" y="4799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010400" y="5029200"/>
            <a:ext cx="1066800" cy="1219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Town Bridge Account (16%)</a:t>
            </a:r>
          </a:p>
        </p:txBody>
      </p:sp>
      <p:cxnSp>
        <p:nvCxnSpPr>
          <p:cNvPr id="95" name="Straight Connector 94"/>
          <p:cNvCxnSpPr>
            <a:stCxn id="26" idx="0"/>
          </p:cNvCxnSpPr>
          <p:nvPr/>
        </p:nvCxnSpPr>
        <p:spPr>
          <a:xfrm rot="5400000" flipH="1" flipV="1">
            <a:off x="6172994" y="3352800"/>
            <a:ext cx="456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1321</TotalTime>
  <Words>287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Highway User Tax Distribution Fund:  Uses</vt:lpstr>
      <vt:lpstr>Slide 2</vt:lpstr>
      <vt:lpstr>Highway User Tax Distribution Fund:  Natural Resources Transfers</vt:lpstr>
      <vt:lpstr>Highway User Tax Distribution Fund:   Road Transfers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KZewers</dc:creator>
  <cp:lastModifiedBy>KZewers</cp:lastModifiedBy>
  <cp:revision>138</cp:revision>
  <dcterms:created xsi:type="dcterms:W3CDTF">2009-09-10T20:39:36Z</dcterms:created>
  <dcterms:modified xsi:type="dcterms:W3CDTF">2009-09-23T12:57:55Z</dcterms:modified>
</cp:coreProperties>
</file>