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3.xml" ContentType="application/vnd.openxmlformats-officedocument.drawingml.char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8" r:id="rId1"/>
  </p:sldMasterIdLst>
  <p:notesMasterIdLst>
    <p:notesMasterId r:id="rId6"/>
  </p:notesMasterIdLst>
  <p:sldIdLst>
    <p:sldId id="258" r:id="rId2"/>
    <p:sldId id="257" r:id="rId3"/>
    <p:sldId id="263" r:id="rId4"/>
    <p:sldId id="264" r:id="rId5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694FE"/>
    <a:srgbClr val="B16BFD"/>
    <a:srgbClr val="A14DFD"/>
    <a:srgbClr val="AE67FD"/>
    <a:srgbClr val="9439DF"/>
    <a:srgbClr val="C0C94F"/>
    <a:srgbClr val="F4F91F"/>
    <a:srgbClr val="F7FB65"/>
    <a:srgbClr val="F4F914"/>
    <a:srgbClr val="F0FC5A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53728" autoAdjust="0"/>
  </p:normalViewPr>
  <p:slideViewPr>
    <p:cSldViewPr>
      <p:cViewPr varScale="1">
        <p:scale>
          <a:sx n="59" d="100"/>
          <a:sy n="59" d="100"/>
        </p:scale>
        <p:origin x="-247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\\LEG-HOUSE-HFI\DATA\FISCAL\USER\KZewers\2009%20Interim\Bernie%20Requests\HistoricalRevenueInfo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LEG-HOUSE-HFI\DATA\FISCAL\USER\KZewers\2009%20Interim\Bernie%20Requests\HistoricalRevenueInfo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LEG-HOUSE-HFI\DATA\FISCAL\USER\KZewers\2009%20Interim\Bernie%20Requests\HistoricalRevenueInfo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1"/>
  <c:chart>
    <c:title>
      <c:tx>
        <c:rich>
          <a:bodyPr/>
          <a:lstStyle/>
          <a:p>
            <a:pPr>
              <a:defRPr/>
            </a:pPr>
            <a:r>
              <a:rPr lang="en-US" sz="1600"/>
              <a:t>Motor Vehicle Sales Tax Revenue </a:t>
            </a:r>
            <a:r>
              <a:rPr lang="en-US"/>
              <a:t>
</a:t>
            </a:r>
            <a:r>
              <a:rPr lang="en-US" sz="1200" b="0" i="1"/>
              <a:t>($ in Millions)</a:t>
            </a:r>
          </a:p>
        </c:rich>
      </c:tx>
      <c:layout>
        <c:manualLayout>
          <c:xMode val="edge"/>
          <c:yMode val="edge"/>
          <c:x val="0.31349530961407684"/>
          <c:y val="4.7619047619047637E-2"/>
        </c:manualLayout>
      </c:layout>
    </c:title>
    <c:plotArea>
      <c:layout>
        <c:manualLayout>
          <c:layoutTarget val="inner"/>
          <c:xMode val="edge"/>
          <c:yMode val="edge"/>
          <c:x val="7.0796028968601432E-2"/>
          <c:y val="0.14231658542682224"/>
          <c:w val="0.91222866238942524"/>
          <c:h val="0.69221831646044274"/>
        </c:manualLayout>
      </c:layout>
      <c:barChart>
        <c:barDir val="col"/>
        <c:grouping val="stacked"/>
        <c:ser>
          <c:idx val="0"/>
          <c:order val="0"/>
          <c:tx>
            <c:strRef>
              <c:f>'MVST History'!$D$17:$D$18</c:f>
              <c:strCache>
                <c:ptCount val="1"/>
                <c:pt idx="0">
                  <c:v>General Fund</c:v>
                </c:pt>
              </c:strCache>
            </c:strRef>
          </c:tx>
          <c:spPr>
            <a:solidFill>
              <a:schemeClr val="accent3">
                <a:lumMod val="20000"/>
                <a:lumOff val="80000"/>
              </a:schemeClr>
            </a:solidFill>
            <a:ln>
              <a:solidFill>
                <a:sysClr val="windowText" lastClr="000000"/>
              </a:solidFill>
            </a:ln>
          </c:spPr>
          <c:dLbls>
            <c:dLbl>
              <c:idx val="18"/>
              <c:delete val="1"/>
            </c:dLbl>
            <c:dLbl>
              <c:idx val="19"/>
              <c:layout/>
              <c:tx>
                <c:rich>
                  <a:bodyPr/>
                  <a:lstStyle/>
                  <a:p>
                    <a:r>
                      <a:rPr lang="en-US" sz="1000" b="1">
                        <a:latin typeface="Times New Roman" pitchFamily="18" charset="0"/>
                        <a:cs typeface="Times New Roman" pitchFamily="18" charset="0"/>
                      </a:rPr>
                      <a:t> </a:t>
                    </a:r>
                  </a:p>
                </c:rich>
              </c:tx>
              <c:showVal val="1"/>
            </c:dLbl>
            <c:txPr>
              <a:bodyPr rot="-5400000" vert="horz"/>
              <a:lstStyle/>
              <a:p>
                <a:pPr>
                  <a:defRPr sz="1000" b="1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Val val="1"/>
          </c:dLbls>
          <c:cat>
            <c:strRef>
              <c:f>'MVST History'!$C$19:$C$38</c:f>
              <c:strCache>
                <c:ptCount val="20"/>
                <c:pt idx="0">
                  <c:v>FY 1994</c:v>
                </c:pt>
                <c:pt idx="1">
                  <c:v>FY 1995</c:v>
                </c:pt>
                <c:pt idx="2">
                  <c:v>FY 1996</c:v>
                </c:pt>
                <c:pt idx="3">
                  <c:v>FY 1997</c:v>
                </c:pt>
                <c:pt idx="4">
                  <c:v>FY 1998</c:v>
                </c:pt>
                <c:pt idx="5">
                  <c:v>FY 1999</c:v>
                </c:pt>
                <c:pt idx="6">
                  <c:v>FY 2000</c:v>
                </c:pt>
                <c:pt idx="7">
                  <c:v>FY 2001</c:v>
                </c:pt>
                <c:pt idx="8">
                  <c:v>FY 2002</c:v>
                </c:pt>
                <c:pt idx="9">
                  <c:v>FY 2003</c:v>
                </c:pt>
                <c:pt idx="10">
                  <c:v>FY 2004</c:v>
                </c:pt>
                <c:pt idx="11">
                  <c:v>FY 2005</c:v>
                </c:pt>
                <c:pt idx="12">
                  <c:v>FY 2006</c:v>
                </c:pt>
                <c:pt idx="13">
                  <c:v>FY 2007</c:v>
                </c:pt>
                <c:pt idx="14">
                  <c:v>FY 2008</c:v>
                </c:pt>
                <c:pt idx="15">
                  <c:v>FY 2009 prelim.</c:v>
                </c:pt>
                <c:pt idx="16">
                  <c:v>FY 2010 est.</c:v>
                </c:pt>
                <c:pt idx="17">
                  <c:v>FY 2011 est.</c:v>
                </c:pt>
                <c:pt idx="18">
                  <c:v>FY 2012 est.</c:v>
                </c:pt>
                <c:pt idx="19">
                  <c:v>FY 2013 est.</c:v>
                </c:pt>
              </c:strCache>
            </c:strRef>
          </c:cat>
          <c:val>
            <c:numRef>
              <c:f>'MVST History'!$D$19:$D$38</c:f>
              <c:numCache>
                <c:formatCode>_("$"* #,##0_);_("$"* \(#,##0\);_("$"* "-"??_);_(@_)</c:formatCode>
                <c:ptCount val="20"/>
                <c:pt idx="0">
                  <c:v>333</c:v>
                </c:pt>
                <c:pt idx="1">
                  <c:v>348</c:v>
                </c:pt>
                <c:pt idx="2">
                  <c:v>381</c:v>
                </c:pt>
                <c:pt idx="3">
                  <c:v>402</c:v>
                </c:pt>
                <c:pt idx="4">
                  <c:v>445</c:v>
                </c:pt>
                <c:pt idx="5">
                  <c:v>487</c:v>
                </c:pt>
                <c:pt idx="6">
                  <c:v>541</c:v>
                </c:pt>
                <c:pt idx="7">
                  <c:v>546</c:v>
                </c:pt>
                <c:pt idx="8">
                  <c:v>424.51960000000008</c:v>
                </c:pt>
                <c:pt idx="9">
                  <c:v>280.27500000000003</c:v>
                </c:pt>
                <c:pt idx="10">
                  <c:v>274.72499999999985</c:v>
                </c:pt>
                <c:pt idx="11">
                  <c:v>259</c:v>
                </c:pt>
                <c:pt idx="12">
                  <c:v>250</c:v>
                </c:pt>
                <c:pt idx="13">
                  <c:v>246.51250000000002</c:v>
                </c:pt>
                <c:pt idx="14">
                  <c:v>185.96250000000001</c:v>
                </c:pt>
                <c:pt idx="15">
                  <c:v>115.97250000000001</c:v>
                </c:pt>
                <c:pt idx="16">
                  <c:v>64.350000000000009</c:v>
                </c:pt>
                <c:pt idx="17">
                  <c:v>27.8125</c:v>
                </c:pt>
                <c:pt idx="18">
                  <c:v>0</c:v>
                </c:pt>
                <c:pt idx="19">
                  <c:v>0</c:v>
                </c:pt>
              </c:numCache>
            </c:numRef>
          </c:val>
        </c:ser>
        <c:ser>
          <c:idx val="1"/>
          <c:order val="1"/>
          <c:tx>
            <c:strRef>
              <c:f>'MVST History'!$E$17:$E$18</c:f>
              <c:strCache>
                <c:ptCount val="1"/>
                <c:pt idx="0">
                  <c:v>HUTD &amp; Other Road Funds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  <a:ln>
              <a:solidFill>
                <a:sysClr val="windowText" lastClr="000000"/>
              </a:solidFill>
            </a:ln>
          </c:spPr>
          <c:dLbls>
            <c:dLbl>
              <c:idx val="0"/>
              <c:layout>
                <c:manualLayout>
                  <c:x val="0"/>
                  <c:y val="-0.16666690527320441"/>
                </c:manualLayout>
              </c:layout>
              <c:tx>
                <c:rich>
                  <a:bodyPr/>
                  <a:lstStyle/>
                  <a:p>
                    <a:r>
                      <a:rPr lang="en-US" b="1">
                        <a:latin typeface="Times New Roman" pitchFamily="18" charset="0"/>
                        <a:cs typeface="Times New Roman" pitchFamily="18" charset="0"/>
                      </a:rPr>
                      <a:t>   </a:t>
                    </a:r>
                  </a:p>
                </c:rich>
              </c:tx>
              <c:showVal val="1"/>
            </c:dLbl>
            <c:dLbl>
              <c:idx val="1"/>
              <c:layout>
                <c:manualLayout>
                  <c:x val="1.7660044150110393E-2"/>
                  <c:y val="-0.17878787878787891"/>
                </c:manualLayout>
              </c:layout>
              <c:tx>
                <c:rich>
                  <a:bodyPr/>
                  <a:lstStyle/>
                  <a:p>
                    <a:r>
                      <a:rPr lang="en-US" b="1">
                        <a:latin typeface="Times New Roman" pitchFamily="18" charset="0"/>
                        <a:cs typeface="Times New Roman" pitchFamily="18" charset="0"/>
                      </a:rPr>
                      <a:t>    </a:t>
                    </a:r>
                  </a:p>
                </c:rich>
              </c:tx>
              <c:showVal val="1"/>
            </c:dLbl>
            <c:dLbl>
              <c:idx val="2"/>
              <c:delete val="1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b="1">
                        <a:latin typeface="Times New Roman" pitchFamily="18" charset="0"/>
                        <a:cs typeface="Times New Roman" pitchFamily="18" charset="0"/>
                      </a:rPr>
                      <a:t>   </a:t>
                    </a:r>
                  </a:p>
                </c:rich>
              </c:tx>
              <c:showVal val="1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b="1">
                        <a:latin typeface="Times New Roman" pitchFamily="18" charset="0"/>
                        <a:cs typeface="Times New Roman" pitchFamily="18" charset="0"/>
                      </a:rPr>
                      <a:t>    </a:t>
                    </a:r>
                  </a:p>
                </c:rich>
              </c:tx>
              <c:showVal val="1"/>
            </c:dLbl>
            <c:dLbl>
              <c:idx val="5"/>
              <c:layout>
                <c:manualLayout>
                  <c:x val="-3.7527593818984607E-2"/>
                  <c:y val="-4.545454545454547E-2"/>
                </c:manualLayout>
              </c:layout>
              <c:tx>
                <c:rich>
                  <a:bodyPr/>
                  <a:lstStyle/>
                  <a:p>
                    <a:r>
                      <a:rPr lang="en-US" b="1">
                        <a:latin typeface="Times New Roman" pitchFamily="18" charset="0"/>
                        <a:cs typeface="Times New Roman" pitchFamily="18" charset="0"/>
                      </a:rPr>
                      <a:t>    </a:t>
                    </a:r>
                  </a:p>
                </c:rich>
              </c:tx>
              <c:showVal val="1"/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en-US" b="1">
                        <a:latin typeface="Times New Roman" pitchFamily="18" charset="0"/>
                        <a:cs typeface="Times New Roman" pitchFamily="18" charset="0"/>
                      </a:rPr>
                      <a:t> </a:t>
                    </a:r>
                  </a:p>
                  <a:p>
                    <a:r>
                      <a:rPr lang="en-US" b="1">
                        <a:latin typeface="Times New Roman" pitchFamily="18" charset="0"/>
                        <a:cs typeface="Times New Roman" pitchFamily="18" charset="0"/>
                      </a:rPr>
                      <a:t>   </a:t>
                    </a:r>
                  </a:p>
                </c:rich>
              </c:tx>
              <c:showVal val="1"/>
            </c:dLbl>
            <c:dLbl>
              <c:idx val="7"/>
              <c:layout>
                <c:manualLayout>
                  <c:x val="-7.2847682119205517E-2"/>
                  <c:y val="-9.0909090909091259E-2"/>
                </c:manualLayout>
              </c:layout>
              <c:tx>
                <c:rich>
                  <a:bodyPr/>
                  <a:lstStyle/>
                  <a:p>
                    <a:r>
                      <a:rPr lang="en-US" b="1">
                        <a:latin typeface="Times New Roman" pitchFamily="18" charset="0"/>
                        <a:cs typeface="Times New Roman" pitchFamily="18" charset="0"/>
                      </a:rPr>
                      <a:t>  </a:t>
                    </a:r>
                  </a:p>
                </c:rich>
              </c:tx>
              <c:showVal val="1"/>
            </c:dLbl>
            <c:txPr>
              <a:bodyPr rot="-5400000" vert="horz"/>
              <a:lstStyle/>
              <a:p>
                <a:pPr>
                  <a:defRPr b="1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Val val="1"/>
          </c:dLbls>
          <c:cat>
            <c:strRef>
              <c:f>'MVST History'!$C$19:$C$38</c:f>
              <c:strCache>
                <c:ptCount val="20"/>
                <c:pt idx="0">
                  <c:v>FY 1994</c:v>
                </c:pt>
                <c:pt idx="1">
                  <c:v>FY 1995</c:v>
                </c:pt>
                <c:pt idx="2">
                  <c:v>FY 1996</c:v>
                </c:pt>
                <c:pt idx="3">
                  <c:v>FY 1997</c:v>
                </c:pt>
                <c:pt idx="4">
                  <c:v>FY 1998</c:v>
                </c:pt>
                <c:pt idx="5">
                  <c:v>FY 1999</c:v>
                </c:pt>
                <c:pt idx="6">
                  <c:v>FY 2000</c:v>
                </c:pt>
                <c:pt idx="7">
                  <c:v>FY 2001</c:v>
                </c:pt>
                <c:pt idx="8">
                  <c:v>FY 2002</c:v>
                </c:pt>
                <c:pt idx="9">
                  <c:v>FY 2003</c:v>
                </c:pt>
                <c:pt idx="10">
                  <c:v>FY 2004</c:v>
                </c:pt>
                <c:pt idx="11">
                  <c:v>FY 2005</c:v>
                </c:pt>
                <c:pt idx="12">
                  <c:v>FY 2006</c:v>
                </c:pt>
                <c:pt idx="13">
                  <c:v>FY 2007</c:v>
                </c:pt>
                <c:pt idx="14">
                  <c:v>FY 2008</c:v>
                </c:pt>
                <c:pt idx="15">
                  <c:v>FY 2009 prelim.</c:v>
                </c:pt>
                <c:pt idx="16">
                  <c:v>FY 2010 est.</c:v>
                </c:pt>
                <c:pt idx="17">
                  <c:v>FY 2011 est.</c:v>
                </c:pt>
                <c:pt idx="18">
                  <c:v>FY 2012 est.</c:v>
                </c:pt>
                <c:pt idx="19">
                  <c:v>FY 2013 est.</c:v>
                </c:pt>
              </c:strCache>
            </c:strRef>
          </c:cat>
          <c:val>
            <c:numRef>
              <c:f>'MVST History'!$E$19:$E$38</c:f>
              <c:numCache>
                <c:formatCode>_("$"* #,##0_);_("$"* \(#,##0\);_("$"* "-"??_);_(@_)</c:formatCode>
                <c:ptCount val="2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189.48040000000009</c:v>
                </c:pt>
                <c:pt idx="9">
                  <c:v>193.92000000000004</c:v>
                </c:pt>
                <c:pt idx="10">
                  <c:v>182.00700000000001</c:v>
                </c:pt>
                <c:pt idx="11">
                  <c:v>171.33600000000001</c:v>
                </c:pt>
                <c:pt idx="12">
                  <c:v>165</c:v>
                </c:pt>
                <c:pt idx="13">
                  <c:v>163.142</c:v>
                </c:pt>
                <c:pt idx="14">
                  <c:v>196.2225</c:v>
                </c:pt>
                <c:pt idx="15">
                  <c:v>196</c:v>
                </c:pt>
                <c:pt idx="16">
                  <c:v>188.1</c:v>
                </c:pt>
                <c:pt idx="17">
                  <c:v>242.52500000000001</c:v>
                </c:pt>
                <c:pt idx="18">
                  <c:v>276</c:v>
                </c:pt>
                <c:pt idx="19">
                  <c:v>286.2</c:v>
                </c:pt>
              </c:numCache>
            </c:numRef>
          </c:val>
        </c:ser>
        <c:ser>
          <c:idx val="2"/>
          <c:order val="2"/>
          <c:tx>
            <c:strRef>
              <c:f>'MVST History'!$F$17:$F$18</c:f>
              <c:strCache>
                <c:ptCount val="1"/>
                <c:pt idx="0">
                  <c:v>Metro Transit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  <a:ln>
              <a:solidFill>
                <a:sysClr val="windowText" lastClr="000000"/>
              </a:solidFill>
            </a:ln>
          </c:spPr>
          <c:dLbls>
            <c:dLbl>
              <c:idx val="0"/>
              <c:layout>
                <c:manualLayout>
                  <c:x val="0"/>
                  <c:y val="-0.13636363636363635"/>
                </c:manualLayout>
              </c:layout>
              <c:tx>
                <c:rich>
                  <a:bodyPr/>
                  <a:lstStyle/>
                  <a:p>
                    <a:r>
                      <a:rPr lang="en-US" b="1">
                        <a:latin typeface="Times New Roman" pitchFamily="18" charset="0"/>
                        <a:cs typeface="Times New Roman" pitchFamily="18" charset="0"/>
                      </a:rPr>
                      <a:t>    </a:t>
                    </a:r>
                  </a:p>
                </c:rich>
              </c:tx>
              <c:showVal val="1"/>
            </c:dLbl>
            <c:dLbl>
              <c:idx val="1"/>
              <c:delete val="1"/>
            </c:dLbl>
            <c:dLbl>
              <c:idx val="2"/>
              <c:layout>
                <c:manualLayout>
                  <c:x val="-2.2075055187638104E-3"/>
                  <c:y val="-6.9696969696969743E-2"/>
                </c:manualLayout>
              </c:layout>
              <c:tx>
                <c:rich>
                  <a:bodyPr/>
                  <a:lstStyle/>
                  <a:p>
                    <a:r>
                      <a:rPr lang="en-US" b="1">
                        <a:latin typeface="Times New Roman" pitchFamily="18" charset="0"/>
                        <a:cs typeface="Times New Roman" pitchFamily="18" charset="0"/>
                      </a:rPr>
                      <a:t>    </a:t>
                    </a:r>
                  </a:p>
                </c:rich>
              </c:tx>
              <c:showVal val="1"/>
            </c:dLbl>
            <c:dLbl>
              <c:idx val="3"/>
              <c:layout>
                <c:manualLayout>
                  <c:x val="-2.869757174392942E-2"/>
                  <c:y val="-3.9393939393939391E-2"/>
                </c:manualLayout>
              </c:layout>
              <c:tx>
                <c:rich>
                  <a:bodyPr/>
                  <a:lstStyle/>
                  <a:p>
                    <a:r>
                      <a:rPr lang="en-US" b="1">
                        <a:latin typeface="Times New Roman" pitchFamily="18" charset="0"/>
                        <a:cs typeface="Times New Roman" pitchFamily="18" charset="0"/>
                      </a:rPr>
                      <a:t>   </a:t>
                    </a:r>
                  </a:p>
                </c:rich>
              </c:tx>
              <c:showVal val="1"/>
            </c:dLbl>
            <c:dLbl>
              <c:idx val="4"/>
              <c:layout>
                <c:manualLayout>
                  <c:x val="-2.869757174392942E-2"/>
                  <c:y val="-8.4848484848484867E-2"/>
                </c:manualLayout>
              </c:layout>
              <c:tx>
                <c:rich>
                  <a:bodyPr/>
                  <a:lstStyle/>
                  <a:p>
                    <a:r>
                      <a:rPr lang="en-US" b="1">
                        <a:latin typeface="Times New Roman" pitchFamily="18" charset="0"/>
                        <a:cs typeface="Times New Roman" pitchFamily="18" charset="0"/>
                      </a:rPr>
                      <a:t>    </a:t>
                    </a:r>
                  </a:p>
                </c:rich>
              </c:tx>
              <c:showVal val="1"/>
            </c:dLbl>
            <c:dLbl>
              <c:idx val="5"/>
              <c:layout>
                <c:manualLayout>
                  <c:x val="-6.6225165562913968E-3"/>
                  <c:y val="-0.1393939393939394"/>
                </c:manualLayout>
              </c:layout>
              <c:tx>
                <c:rich>
                  <a:bodyPr/>
                  <a:lstStyle/>
                  <a:p>
                    <a:r>
                      <a:rPr lang="en-US" b="1">
                        <a:latin typeface="Times New Roman" pitchFamily="18" charset="0"/>
                        <a:cs typeface="Times New Roman" pitchFamily="18" charset="0"/>
                      </a:rPr>
                      <a:t>   </a:t>
                    </a:r>
                  </a:p>
                </c:rich>
              </c:tx>
              <c:showVal val="1"/>
            </c:dLbl>
            <c:dLbl>
              <c:idx val="6"/>
              <c:delete val="1"/>
            </c:dLbl>
            <c:dLbl>
              <c:idx val="7"/>
              <c:layout>
                <c:manualLayout>
                  <c:x val="-6.6225165562913656E-3"/>
                  <c:y val="-7.5757575757575843E-2"/>
                </c:manualLayout>
              </c:layout>
              <c:tx>
                <c:rich>
                  <a:bodyPr/>
                  <a:lstStyle/>
                  <a:p>
                    <a:r>
                      <a:rPr lang="en-US" b="1">
                        <a:latin typeface="Times New Roman" pitchFamily="18" charset="0"/>
                        <a:cs typeface="Times New Roman" pitchFamily="18" charset="0"/>
                      </a:rPr>
                      <a:t>    </a:t>
                    </a:r>
                  </a:p>
                </c:rich>
              </c:tx>
              <c:showVal val="1"/>
            </c:dLbl>
            <c:dLbl>
              <c:idx val="8"/>
              <c:delete val="1"/>
            </c:dLbl>
            <c:txPr>
              <a:bodyPr rot="-5400000" vert="horz"/>
              <a:lstStyle/>
              <a:p>
                <a:pPr>
                  <a:defRPr b="1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Val val="1"/>
          </c:dLbls>
          <c:cat>
            <c:strRef>
              <c:f>'MVST History'!$C$19:$C$38</c:f>
              <c:strCache>
                <c:ptCount val="20"/>
                <c:pt idx="0">
                  <c:v>FY 1994</c:v>
                </c:pt>
                <c:pt idx="1">
                  <c:v>FY 1995</c:v>
                </c:pt>
                <c:pt idx="2">
                  <c:v>FY 1996</c:v>
                </c:pt>
                <c:pt idx="3">
                  <c:v>FY 1997</c:v>
                </c:pt>
                <c:pt idx="4">
                  <c:v>FY 1998</c:v>
                </c:pt>
                <c:pt idx="5">
                  <c:v>FY 1999</c:v>
                </c:pt>
                <c:pt idx="6">
                  <c:v>FY 2000</c:v>
                </c:pt>
                <c:pt idx="7">
                  <c:v>FY 2001</c:v>
                </c:pt>
                <c:pt idx="8">
                  <c:v>FY 2002</c:v>
                </c:pt>
                <c:pt idx="9">
                  <c:v>FY 2003</c:v>
                </c:pt>
                <c:pt idx="10">
                  <c:v>FY 2004</c:v>
                </c:pt>
                <c:pt idx="11">
                  <c:v>FY 2005</c:v>
                </c:pt>
                <c:pt idx="12">
                  <c:v>FY 2006</c:v>
                </c:pt>
                <c:pt idx="13">
                  <c:v>FY 2007</c:v>
                </c:pt>
                <c:pt idx="14">
                  <c:v>FY 2008</c:v>
                </c:pt>
                <c:pt idx="15">
                  <c:v>FY 2009 prelim.</c:v>
                </c:pt>
                <c:pt idx="16">
                  <c:v>FY 2010 est.</c:v>
                </c:pt>
                <c:pt idx="17">
                  <c:v>FY 2011 est.</c:v>
                </c:pt>
                <c:pt idx="18">
                  <c:v>FY 2012 est.</c:v>
                </c:pt>
                <c:pt idx="19">
                  <c:v>FY 2013 est.</c:v>
                </c:pt>
              </c:strCache>
            </c:strRef>
          </c:cat>
          <c:val>
            <c:numRef>
              <c:f>'MVST History'!$F$19:$F$38</c:f>
              <c:numCache>
                <c:formatCode>_("$"* #,##0_);_("$"* \(#,##0\);_("$"* "-"??_);_(@_)</c:formatCode>
                <c:ptCount val="2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124.22999999999999</c:v>
                </c:pt>
                <c:pt idx="10">
                  <c:v>127.71000000000002</c:v>
                </c:pt>
                <c:pt idx="11">
                  <c:v>119</c:v>
                </c:pt>
                <c:pt idx="12">
                  <c:v>115.88500000000001</c:v>
                </c:pt>
                <c:pt idx="13">
                  <c:v>114.43899999999999</c:v>
                </c:pt>
                <c:pt idx="14">
                  <c:v>123.11999999999999</c:v>
                </c:pt>
                <c:pt idx="15">
                  <c:v>122.59950000000002</c:v>
                </c:pt>
                <c:pt idx="16">
                  <c:v>124.74000000000002</c:v>
                </c:pt>
                <c:pt idx="17">
                  <c:v>156.86250000000004</c:v>
                </c:pt>
                <c:pt idx="18">
                  <c:v>165.6</c:v>
                </c:pt>
                <c:pt idx="19">
                  <c:v>171.72</c:v>
                </c:pt>
              </c:numCache>
            </c:numRef>
          </c:val>
        </c:ser>
        <c:ser>
          <c:idx val="3"/>
          <c:order val="3"/>
          <c:tx>
            <c:strRef>
              <c:f>'MVST History'!$G$17:$G$18</c:f>
              <c:strCache>
                <c:ptCount val="1"/>
                <c:pt idx="0">
                  <c:v>Greater MN Transit</c:v>
                </c:pt>
              </c:strCache>
            </c:strRef>
          </c:tx>
          <c:spPr>
            <a:solidFill>
              <a:schemeClr val="accent3">
                <a:lumMod val="50000"/>
              </a:schemeClr>
            </a:solidFill>
            <a:ln>
              <a:solidFill>
                <a:sysClr val="windowText" lastClr="000000"/>
              </a:solidFill>
            </a:ln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b="1">
                        <a:latin typeface="Times New Roman" pitchFamily="18" charset="0"/>
                        <a:cs typeface="Times New Roman" pitchFamily="18" charset="0"/>
                      </a:rPr>
                      <a:t>    </a:t>
                    </a:r>
                  </a:p>
                </c:rich>
              </c:tx>
              <c:dLblPos val="inBase"/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b="1">
                        <a:latin typeface="Times New Roman" pitchFamily="18" charset="0"/>
                        <a:cs typeface="Times New Roman" pitchFamily="18" charset="0"/>
                      </a:rPr>
                      <a:t>   </a:t>
                    </a:r>
                  </a:p>
                </c:rich>
              </c:tx>
              <c:dLblPos val="inBase"/>
              <c:showVal val="1"/>
            </c:dLbl>
            <c:dLbl>
              <c:idx val="2"/>
              <c:delete val="1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b="1">
                        <a:latin typeface="Times New Roman" pitchFamily="18" charset="0"/>
                        <a:cs typeface="Times New Roman" pitchFamily="18" charset="0"/>
                      </a:rPr>
                      <a:t>    </a:t>
                    </a:r>
                  </a:p>
                </c:rich>
              </c:tx>
              <c:dLblPos val="inBase"/>
              <c:showVal val="1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b="1">
                        <a:latin typeface="Times New Roman" pitchFamily="18" charset="0"/>
                        <a:cs typeface="Times New Roman" pitchFamily="18" charset="0"/>
                      </a:rPr>
                      <a:t>    </a:t>
                    </a:r>
                  </a:p>
                </c:rich>
              </c:tx>
              <c:dLblPos val="inBase"/>
              <c:showVal val="1"/>
            </c:dLbl>
            <c:dLbl>
              <c:idx val="5"/>
              <c:delete val="1"/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en-US" b="1">
                        <a:latin typeface="Times New Roman" pitchFamily="18" charset="0"/>
                        <a:cs typeface="Times New Roman" pitchFamily="18" charset="0"/>
                      </a:rPr>
                      <a:t>    </a:t>
                    </a:r>
                  </a:p>
                </c:rich>
              </c:tx>
              <c:dLblPos val="inBase"/>
              <c:showVal val="1"/>
            </c:dLbl>
            <c:dLbl>
              <c:idx val="7"/>
              <c:layout/>
              <c:tx>
                <c:rich>
                  <a:bodyPr/>
                  <a:lstStyle/>
                  <a:p>
                    <a:r>
                      <a:rPr lang="en-US" b="1">
                        <a:latin typeface="Times New Roman" pitchFamily="18" charset="0"/>
                        <a:cs typeface="Times New Roman" pitchFamily="18" charset="0"/>
                      </a:rPr>
                      <a:t>   </a:t>
                    </a:r>
                  </a:p>
                </c:rich>
              </c:tx>
              <c:dLblPos val="inBase"/>
              <c:showVal val="1"/>
            </c:dLbl>
            <c:dLbl>
              <c:idx val="8"/>
              <c:delete val="1"/>
            </c:dLbl>
            <c:dLbl>
              <c:idx val="16"/>
              <c:layout>
                <c:manualLayout>
                  <c:x val="0"/>
                  <c:y val="-1.4126778381039443E-2"/>
                </c:manualLayout>
              </c:layout>
              <c:dLblPos val="inBase"/>
              <c:showVal val="1"/>
            </c:dLbl>
            <c:dLbl>
              <c:idx val="17"/>
              <c:layout>
                <c:manualLayout>
                  <c:x val="-4.3943663531327724E-3"/>
                  <c:y val="-1.0090555986456742E-2"/>
                </c:manualLayout>
              </c:layout>
              <c:dLblPos val="inBase"/>
              <c:showVal val="1"/>
            </c:dLbl>
            <c:dLbl>
              <c:idx val="18"/>
              <c:layout>
                <c:manualLayout>
                  <c:x val="-4.3943663531326865E-3"/>
                  <c:y val="-1.0090555986456742E-2"/>
                </c:manualLayout>
              </c:layout>
              <c:dLblPos val="inBase"/>
              <c:showVal val="1"/>
            </c:dLbl>
            <c:dLbl>
              <c:idx val="19"/>
              <c:layout>
                <c:manualLayout>
                  <c:x val="-4.3943663531326865E-3"/>
                  <c:y val="-8.0724447891654238E-3"/>
                </c:manualLayout>
              </c:layout>
              <c:dLblPos val="inBase"/>
              <c:showVal val="1"/>
            </c:dLbl>
            <c:txPr>
              <a:bodyPr rot="0" vert="horz"/>
              <a:lstStyle/>
              <a:p>
                <a:pPr>
                  <a:defRPr b="1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dLblPos val="inBase"/>
            <c:showVal val="1"/>
          </c:dLbls>
          <c:cat>
            <c:strRef>
              <c:f>'MVST History'!$C$19:$C$38</c:f>
              <c:strCache>
                <c:ptCount val="20"/>
                <c:pt idx="0">
                  <c:v>FY 1994</c:v>
                </c:pt>
                <c:pt idx="1">
                  <c:v>FY 1995</c:v>
                </c:pt>
                <c:pt idx="2">
                  <c:v>FY 1996</c:v>
                </c:pt>
                <c:pt idx="3">
                  <c:v>FY 1997</c:v>
                </c:pt>
                <c:pt idx="4">
                  <c:v>FY 1998</c:v>
                </c:pt>
                <c:pt idx="5">
                  <c:v>FY 1999</c:v>
                </c:pt>
                <c:pt idx="6">
                  <c:v>FY 2000</c:v>
                </c:pt>
                <c:pt idx="7">
                  <c:v>FY 2001</c:v>
                </c:pt>
                <c:pt idx="8">
                  <c:v>FY 2002</c:v>
                </c:pt>
                <c:pt idx="9">
                  <c:v>FY 2003</c:v>
                </c:pt>
                <c:pt idx="10">
                  <c:v>FY 2004</c:v>
                </c:pt>
                <c:pt idx="11">
                  <c:v>FY 2005</c:v>
                </c:pt>
                <c:pt idx="12">
                  <c:v>FY 2006</c:v>
                </c:pt>
                <c:pt idx="13">
                  <c:v>FY 2007</c:v>
                </c:pt>
                <c:pt idx="14">
                  <c:v>FY 2008</c:v>
                </c:pt>
                <c:pt idx="15">
                  <c:v>FY 2009 prelim.</c:v>
                </c:pt>
                <c:pt idx="16">
                  <c:v>FY 2010 est.</c:v>
                </c:pt>
                <c:pt idx="17">
                  <c:v>FY 2011 est.</c:v>
                </c:pt>
                <c:pt idx="18">
                  <c:v>FY 2012 est.</c:v>
                </c:pt>
                <c:pt idx="19">
                  <c:v>FY 2013 est.</c:v>
                </c:pt>
              </c:strCache>
            </c:strRef>
          </c:cat>
          <c:val>
            <c:numRef>
              <c:f>'MVST History'!$G$19:$G$38</c:f>
              <c:numCache>
                <c:formatCode>_("$"* #,##0_);_("$"* \(#,##0\);_("$"* "-"??_);_(@_)</c:formatCode>
                <c:ptCount val="2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7.5750000000000002</c:v>
                </c:pt>
                <c:pt idx="10">
                  <c:v>8.4942000000000011</c:v>
                </c:pt>
                <c:pt idx="11">
                  <c:v>7.9794000000000027</c:v>
                </c:pt>
                <c:pt idx="12">
                  <c:v>7.7077</c:v>
                </c:pt>
                <c:pt idx="13">
                  <c:v>7.6218999999999975</c:v>
                </c:pt>
                <c:pt idx="14">
                  <c:v>7.6949999999999958</c:v>
                </c:pt>
                <c:pt idx="15">
                  <c:v>7.7315000000000014</c:v>
                </c:pt>
                <c:pt idx="16">
                  <c:v>18.809999999999999</c:v>
                </c:pt>
                <c:pt idx="17">
                  <c:v>17.8</c:v>
                </c:pt>
                <c:pt idx="18">
                  <c:v>18.400000000000002</c:v>
                </c:pt>
                <c:pt idx="19">
                  <c:v>19.080000000000002</c:v>
                </c:pt>
              </c:numCache>
            </c:numRef>
          </c:val>
        </c:ser>
        <c:dLbls>
          <c:showVal val="1"/>
        </c:dLbls>
        <c:overlap val="100"/>
        <c:axId val="72866048"/>
        <c:axId val="72785920"/>
      </c:barChart>
      <c:catAx>
        <c:axId val="72866048"/>
        <c:scaling>
          <c:orientation val="minMax"/>
        </c:scaling>
        <c:axPos val="b"/>
        <c:tickLblPos val="nextTo"/>
        <c:crossAx val="72785920"/>
        <c:crosses val="autoZero"/>
        <c:auto val="1"/>
        <c:lblAlgn val="ctr"/>
        <c:lblOffset val="100"/>
      </c:catAx>
      <c:valAx>
        <c:axId val="72785920"/>
        <c:scaling>
          <c:orientation val="minMax"/>
        </c:scaling>
        <c:axPos val="l"/>
        <c:majorGridlines/>
        <c:numFmt formatCode="_(&quot;$&quot;* #,##0_);_(&quot;$&quot;* \(#,##0\);_(&quot;$&quot;* &quot;-&quot;??_);_(@_)" sourceLinked="1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72866048"/>
        <c:crosses val="autoZero"/>
        <c:crossBetween val="between"/>
      </c:valAx>
    </c:plotArea>
    <c:legend>
      <c:legendPos val="b"/>
      <c:layout/>
      <c:txPr>
        <a:bodyPr/>
        <a:lstStyle/>
        <a:p>
          <a:pPr>
            <a:defRPr sz="1200"/>
          </a:pPr>
          <a:endParaRPr lang="en-US"/>
        </a:p>
      </c:txPr>
    </c:legend>
    <c:plotVisOnly val="1"/>
  </c:chart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Gasoline and Special Fuel</a:t>
            </a:r>
            <a:r>
              <a:rPr lang="en-US" sz="2000" baseline="0" dirty="0">
                <a:latin typeface="Times New Roman" pitchFamily="18" charset="0"/>
                <a:cs typeface="Times New Roman" pitchFamily="18" charset="0"/>
              </a:rPr>
              <a:t> Tax Collections</a:t>
            </a:r>
            <a:endParaRPr lang="en-US" sz="2000" b="0" baseline="0" dirty="0">
              <a:latin typeface="Times New Roman" pitchFamily="18" charset="0"/>
              <a:cs typeface="Times New Roman" pitchFamily="18" charset="0"/>
            </a:endParaRPr>
          </a:p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r>
              <a:rPr lang="en-US" sz="1000" b="0" i="1" baseline="0" dirty="0">
                <a:latin typeface="Times New Roman" pitchFamily="18" charset="0"/>
                <a:cs typeface="Times New Roman" pitchFamily="18" charset="0"/>
              </a:rPr>
              <a:t>($ in Millions)</a:t>
            </a:r>
            <a:endParaRPr lang="en-US" sz="1000" i="1" dirty="0">
              <a:latin typeface="Times New Roman" pitchFamily="18" charset="0"/>
              <a:cs typeface="Times New Roman" pitchFamily="18" charset="0"/>
            </a:endParaRPr>
          </a:p>
        </c:rich>
      </c:tx>
      <c:layout/>
    </c:title>
    <c:plotArea>
      <c:layout/>
      <c:barChart>
        <c:barDir val="col"/>
        <c:grouping val="stacked"/>
        <c:ser>
          <c:idx val="0"/>
          <c:order val="0"/>
          <c:tx>
            <c:strRef>
              <c:f>'Gas Tax History'!$C$5:$C$6</c:f>
              <c:strCache>
                <c:ptCount val="1"/>
                <c:pt idx="0">
                  <c:v>HUTD Fund</c:v>
                </c:pt>
              </c:strCache>
            </c:strRef>
          </c:tx>
          <c:spPr>
            <a:solidFill>
              <a:schemeClr val="bg2">
                <a:lumMod val="50000"/>
              </a:schemeClr>
            </a:solidFill>
            <a:ln>
              <a:solidFill>
                <a:schemeClr val="tx1"/>
              </a:solidFill>
            </a:ln>
          </c:spPr>
          <c:dLbls>
            <c:txPr>
              <a:bodyPr rot="-5400000" vert="horz"/>
              <a:lstStyle/>
              <a:p>
                <a:pPr>
                  <a:defRPr sz="1200" b="1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Val val="1"/>
          </c:dLbls>
          <c:cat>
            <c:strRef>
              <c:f>'Gas Tax History'!$B$7:$B$26</c:f>
              <c:strCache>
                <c:ptCount val="20"/>
                <c:pt idx="0">
                  <c:v>FY 1994</c:v>
                </c:pt>
                <c:pt idx="1">
                  <c:v>FY 1995</c:v>
                </c:pt>
                <c:pt idx="2">
                  <c:v>FY 1996</c:v>
                </c:pt>
                <c:pt idx="3">
                  <c:v>FY 1997</c:v>
                </c:pt>
                <c:pt idx="4">
                  <c:v>FY 1998</c:v>
                </c:pt>
                <c:pt idx="5">
                  <c:v>FY 1999</c:v>
                </c:pt>
                <c:pt idx="6">
                  <c:v>FY 2000</c:v>
                </c:pt>
                <c:pt idx="7">
                  <c:v>FY 2001</c:v>
                </c:pt>
                <c:pt idx="8">
                  <c:v>FY 2002</c:v>
                </c:pt>
                <c:pt idx="9">
                  <c:v>FY 2003</c:v>
                </c:pt>
                <c:pt idx="10">
                  <c:v>FY 2004</c:v>
                </c:pt>
                <c:pt idx="11">
                  <c:v>FY 2005</c:v>
                </c:pt>
                <c:pt idx="12">
                  <c:v>FY 2006</c:v>
                </c:pt>
                <c:pt idx="13">
                  <c:v>FY 2007</c:v>
                </c:pt>
                <c:pt idx="14">
                  <c:v>FY 2008</c:v>
                </c:pt>
                <c:pt idx="15">
                  <c:v>FY 2009 prelim.</c:v>
                </c:pt>
                <c:pt idx="16">
                  <c:v>FY 2010 est.</c:v>
                </c:pt>
                <c:pt idx="17">
                  <c:v>FY 2011 est.</c:v>
                </c:pt>
                <c:pt idx="18">
                  <c:v>FY 2012 est.</c:v>
                </c:pt>
                <c:pt idx="19">
                  <c:v>FY 2013 est.</c:v>
                </c:pt>
              </c:strCache>
            </c:strRef>
          </c:cat>
          <c:val>
            <c:numRef>
              <c:f>'Gas Tax History'!$C$7:$C$26</c:f>
              <c:numCache>
                <c:formatCode>_("$"* #,##0_);_("$"* \(#,##0\);_("$"* "-"??_);_(@_)</c:formatCode>
                <c:ptCount val="20"/>
                <c:pt idx="0">
                  <c:v>454</c:v>
                </c:pt>
                <c:pt idx="1">
                  <c:v>465</c:v>
                </c:pt>
                <c:pt idx="2">
                  <c:v>518</c:v>
                </c:pt>
                <c:pt idx="3">
                  <c:v>538</c:v>
                </c:pt>
                <c:pt idx="4">
                  <c:v>553</c:v>
                </c:pt>
                <c:pt idx="5">
                  <c:v>579</c:v>
                </c:pt>
                <c:pt idx="6">
                  <c:v>608</c:v>
                </c:pt>
                <c:pt idx="7">
                  <c:v>607</c:v>
                </c:pt>
                <c:pt idx="8">
                  <c:v>619</c:v>
                </c:pt>
                <c:pt idx="9">
                  <c:v>639</c:v>
                </c:pt>
                <c:pt idx="10">
                  <c:v>648</c:v>
                </c:pt>
                <c:pt idx="11">
                  <c:v>651</c:v>
                </c:pt>
                <c:pt idx="12">
                  <c:v>647</c:v>
                </c:pt>
                <c:pt idx="13">
                  <c:v>644</c:v>
                </c:pt>
                <c:pt idx="14">
                  <c:v>648</c:v>
                </c:pt>
                <c:pt idx="15">
                  <c:v>743.45899999999949</c:v>
                </c:pt>
                <c:pt idx="16">
                  <c:v>837</c:v>
                </c:pt>
                <c:pt idx="17">
                  <c:v>845</c:v>
                </c:pt>
                <c:pt idx="18">
                  <c:v>857</c:v>
                </c:pt>
                <c:pt idx="19">
                  <c:v>870</c:v>
                </c:pt>
              </c:numCache>
            </c:numRef>
          </c:val>
        </c:ser>
        <c:ser>
          <c:idx val="1"/>
          <c:order val="1"/>
          <c:tx>
            <c:strRef>
              <c:f>'Gas Tax History'!$D$5:$D$6</c:f>
              <c:strCache>
                <c:ptCount val="1"/>
                <c:pt idx="0">
                  <c:v>State Airports Fund</c:v>
                </c:pt>
              </c:strCache>
            </c:strRef>
          </c:tx>
          <c:dLbls>
            <c:dLblPos val="inBase"/>
            <c:showVal val="1"/>
          </c:dLbls>
          <c:cat>
            <c:strRef>
              <c:f>'Gas Tax History'!$B$7:$B$26</c:f>
              <c:strCache>
                <c:ptCount val="20"/>
                <c:pt idx="0">
                  <c:v>FY 1994</c:v>
                </c:pt>
                <c:pt idx="1">
                  <c:v>FY 1995</c:v>
                </c:pt>
                <c:pt idx="2">
                  <c:v>FY 1996</c:v>
                </c:pt>
                <c:pt idx="3">
                  <c:v>FY 1997</c:v>
                </c:pt>
                <c:pt idx="4">
                  <c:v>FY 1998</c:v>
                </c:pt>
                <c:pt idx="5">
                  <c:v>FY 1999</c:v>
                </c:pt>
                <c:pt idx="6">
                  <c:v>FY 2000</c:v>
                </c:pt>
                <c:pt idx="7">
                  <c:v>FY 2001</c:v>
                </c:pt>
                <c:pt idx="8">
                  <c:v>FY 2002</c:v>
                </c:pt>
                <c:pt idx="9">
                  <c:v>FY 2003</c:v>
                </c:pt>
                <c:pt idx="10">
                  <c:v>FY 2004</c:v>
                </c:pt>
                <c:pt idx="11">
                  <c:v>FY 2005</c:v>
                </c:pt>
                <c:pt idx="12">
                  <c:v>FY 2006</c:v>
                </c:pt>
                <c:pt idx="13">
                  <c:v>FY 2007</c:v>
                </c:pt>
                <c:pt idx="14">
                  <c:v>FY 2008</c:v>
                </c:pt>
                <c:pt idx="15">
                  <c:v>FY 2009 prelim.</c:v>
                </c:pt>
                <c:pt idx="16">
                  <c:v>FY 2010 est.</c:v>
                </c:pt>
                <c:pt idx="17">
                  <c:v>FY 2011 est.</c:v>
                </c:pt>
                <c:pt idx="18">
                  <c:v>FY 2012 est.</c:v>
                </c:pt>
                <c:pt idx="19">
                  <c:v>FY 2013 est.</c:v>
                </c:pt>
              </c:strCache>
            </c:strRef>
          </c:cat>
          <c:val>
            <c:numRef>
              <c:f>'Gas Tax History'!$D$7:$D$26</c:f>
            </c:numRef>
          </c:val>
        </c:ser>
        <c:overlap val="100"/>
        <c:axId val="73295360"/>
        <c:axId val="73296896"/>
      </c:barChart>
      <c:catAx>
        <c:axId val="73295360"/>
        <c:scaling>
          <c:orientation val="minMax"/>
        </c:scaling>
        <c:axPos val="b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73296896"/>
        <c:crosses val="autoZero"/>
        <c:auto val="1"/>
        <c:lblAlgn val="ctr"/>
        <c:lblOffset val="100"/>
      </c:catAx>
      <c:valAx>
        <c:axId val="73296896"/>
        <c:scaling>
          <c:orientation val="minMax"/>
        </c:scaling>
        <c:axPos val="l"/>
        <c:majorGridlines/>
        <c:numFmt formatCode="_(&quot;$&quot;* #,##0_);_(&quot;$&quot;* \(#,##0\);_(&quot;$&quot;* &quot;-&quot;??_);_(@_)" sourceLinked="1"/>
        <c:tickLblPos val="nextTo"/>
        <c:txPr>
          <a:bodyPr/>
          <a:lstStyle/>
          <a:p>
            <a:pPr>
              <a:defRPr sz="12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73295360"/>
        <c:crosses val="autoZero"/>
        <c:crossBetween val="between"/>
      </c:valAx>
    </c:plotArea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Motor Vehicle License Fees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
</a:t>
            </a:r>
            <a:r>
              <a:rPr lang="en-US" sz="1000" b="0" i="1" dirty="0">
                <a:latin typeface="Times New Roman" pitchFamily="18" charset="0"/>
                <a:cs typeface="Times New Roman" pitchFamily="18" charset="0"/>
              </a:rPr>
              <a:t>($ in Millions)</a:t>
            </a:r>
          </a:p>
        </c:rich>
      </c:tx>
      <c:layout/>
    </c:title>
    <c:plotArea>
      <c:layout/>
      <c:barChart>
        <c:barDir val="col"/>
        <c:grouping val="stacked"/>
        <c:ser>
          <c:idx val="0"/>
          <c:order val="0"/>
          <c:spPr>
            <a:solidFill>
              <a:schemeClr val="bg2">
                <a:lumMod val="50000"/>
              </a:schemeClr>
            </a:solidFill>
            <a:ln>
              <a:solidFill>
                <a:prstClr val="black"/>
              </a:solidFill>
            </a:ln>
          </c:spPr>
          <c:dLbls>
            <c:txPr>
              <a:bodyPr rot="-5400000" vert="horz"/>
              <a:lstStyle/>
              <a:p>
                <a:pPr>
                  <a:defRPr sz="1200" b="1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Val val="1"/>
          </c:dLbls>
          <c:cat>
            <c:strRef>
              <c:f>'Tab Fee History'!$B$6:$B$25</c:f>
              <c:strCache>
                <c:ptCount val="20"/>
                <c:pt idx="0">
                  <c:v>FY 1994</c:v>
                </c:pt>
                <c:pt idx="1">
                  <c:v>FY 1995</c:v>
                </c:pt>
                <c:pt idx="2">
                  <c:v>FY 1996</c:v>
                </c:pt>
                <c:pt idx="3">
                  <c:v>FY 1997</c:v>
                </c:pt>
                <c:pt idx="4">
                  <c:v>FY 1998</c:v>
                </c:pt>
                <c:pt idx="5">
                  <c:v>FY 1999</c:v>
                </c:pt>
                <c:pt idx="6">
                  <c:v>FY 2000</c:v>
                </c:pt>
                <c:pt idx="7">
                  <c:v>FY 2001</c:v>
                </c:pt>
                <c:pt idx="8">
                  <c:v>FY 2002</c:v>
                </c:pt>
                <c:pt idx="9">
                  <c:v>FY 2003</c:v>
                </c:pt>
                <c:pt idx="10">
                  <c:v>FY 2004</c:v>
                </c:pt>
                <c:pt idx="11">
                  <c:v>FY 2005</c:v>
                </c:pt>
                <c:pt idx="12">
                  <c:v>FY 2006</c:v>
                </c:pt>
                <c:pt idx="13">
                  <c:v>FY 2007</c:v>
                </c:pt>
                <c:pt idx="14">
                  <c:v>FY 2008</c:v>
                </c:pt>
                <c:pt idx="15">
                  <c:v>FY 2009 prelim.</c:v>
                </c:pt>
                <c:pt idx="16">
                  <c:v>FY 2010 est.</c:v>
                </c:pt>
                <c:pt idx="17">
                  <c:v>FY 2011 est.</c:v>
                </c:pt>
                <c:pt idx="18">
                  <c:v>FY 2012 est.</c:v>
                </c:pt>
                <c:pt idx="19">
                  <c:v>FY 2013 est.</c:v>
                </c:pt>
              </c:strCache>
            </c:strRef>
          </c:cat>
          <c:val>
            <c:numRef>
              <c:f>'Tab Fee History'!$C$6:$C$25</c:f>
              <c:numCache>
                <c:formatCode>_("$"* #,##0_);_("$"* \(#,##0\);_("$"* "-"??_);_(@_)</c:formatCode>
                <c:ptCount val="20"/>
                <c:pt idx="0">
                  <c:v>403</c:v>
                </c:pt>
                <c:pt idx="1">
                  <c:v>427</c:v>
                </c:pt>
                <c:pt idx="2">
                  <c:v>450</c:v>
                </c:pt>
                <c:pt idx="3">
                  <c:v>486</c:v>
                </c:pt>
                <c:pt idx="4">
                  <c:v>512</c:v>
                </c:pt>
                <c:pt idx="5">
                  <c:v>556</c:v>
                </c:pt>
                <c:pt idx="6">
                  <c:v>607</c:v>
                </c:pt>
                <c:pt idx="7">
                  <c:v>455</c:v>
                </c:pt>
                <c:pt idx="8">
                  <c:v>473</c:v>
                </c:pt>
                <c:pt idx="9">
                  <c:v>492</c:v>
                </c:pt>
                <c:pt idx="10">
                  <c:v>492</c:v>
                </c:pt>
                <c:pt idx="11">
                  <c:v>496</c:v>
                </c:pt>
                <c:pt idx="12">
                  <c:v>491</c:v>
                </c:pt>
                <c:pt idx="13">
                  <c:v>484</c:v>
                </c:pt>
                <c:pt idx="14">
                  <c:v>477</c:v>
                </c:pt>
                <c:pt idx="15">
                  <c:v>502.39499999999964</c:v>
                </c:pt>
                <c:pt idx="16">
                  <c:v>511</c:v>
                </c:pt>
                <c:pt idx="17">
                  <c:v>536</c:v>
                </c:pt>
                <c:pt idx="18">
                  <c:v>589</c:v>
                </c:pt>
                <c:pt idx="19">
                  <c:v>637</c:v>
                </c:pt>
              </c:numCache>
            </c:numRef>
          </c:val>
        </c:ser>
        <c:overlap val="100"/>
        <c:axId val="73309184"/>
        <c:axId val="73339648"/>
      </c:barChart>
      <c:catAx>
        <c:axId val="73309184"/>
        <c:scaling>
          <c:orientation val="minMax"/>
        </c:scaling>
        <c:axPos val="b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73339648"/>
        <c:crosses val="autoZero"/>
        <c:auto val="1"/>
        <c:lblAlgn val="ctr"/>
        <c:lblOffset val="100"/>
      </c:catAx>
      <c:valAx>
        <c:axId val="73339648"/>
        <c:scaling>
          <c:orientation val="minMax"/>
        </c:scaling>
        <c:axPos val="l"/>
        <c:majorGridlines/>
        <c:numFmt formatCode="_(&quot;$&quot;* #,##0_);_(&quot;$&quot;* \(#,##0\);_(&quot;$&quot;* &quot;-&quot;??_);_(@_)" sourceLinked="1"/>
        <c:tickLblPos val="nextTo"/>
        <c:txPr>
          <a:bodyPr/>
          <a:lstStyle/>
          <a:p>
            <a:pPr>
              <a:defRPr sz="12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73309184"/>
        <c:crosses val="autoZero"/>
        <c:crossBetween val="between"/>
      </c:valAx>
    </c:plotArea>
    <c:plotVisOnly val="1"/>
  </c:chart>
  <c:externalData r:id="rId1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0.00939</cdr:x>
      <cdr:y>0.01811</cdr:y>
    </cdr:from>
    <cdr:to>
      <cdr:x>0.06948</cdr:x>
      <cdr:y>0.05304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81410" y="113975"/>
          <a:ext cx="521026" cy="21980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169920" cy="480060"/>
          </a:xfrm>
          <a:prstGeom prst="rect">
            <a:avLst/>
          </a:prstGeom>
        </p:spPr>
        <p:txBody>
          <a:bodyPr vert="horz" lIns="96650" tIns="48326" rIns="96650" bIns="48326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8" y="0"/>
            <a:ext cx="3169920" cy="480060"/>
          </a:xfrm>
          <a:prstGeom prst="rect">
            <a:avLst/>
          </a:prstGeom>
        </p:spPr>
        <p:txBody>
          <a:bodyPr vert="horz" lIns="96650" tIns="48326" rIns="96650" bIns="48326" rtlCol="0"/>
          <a:lstStyle>
            <a:lvl1pPr algn="r">
              <a:defRPr sz="1300"/>
            </a:lvl1pPr>
          </a:lstStyle>
          <a:p>
            <a:fld id="{DAD715A6-CCC6-4A4C-B67E-D0A338B89401}" type="datetimeFigureOut">
              <a:rPr lang="en-US" smtClean="0"/>
              <a:pPr/>
              <a:t>9/23/2009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19138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50" tIns="48326" rIns="96650" bIns="4832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50" tIns="48326" rIns="96650" bIns="48326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119475"/>
            <a:ext cx="3169920" cy="480060"/>
          </a:xfrm>
          <a:prstGeom prst="rect">
            <a:avLst/>
          </a:prstGeom>
        </p:spPr>
        <p:txBody>
          <a:bodyPr vert="horz" lIns="96650" tIns="48326" rIns="96650" bIns="48326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8" y="9119475"/>
            <a:ext cx="3169920" cy="480060"/>
          </a:xfrm>
          <a:prstGeom prst="rect">
            <a:avLst/>
          </a:prstGeom>
        </p:spPr>
        <p:txBody>
          <a:bodyPr vert="horz" lIns="96650" tIns="48326" rIns="96650" bIns="48326" rtlCol="0" anchor="b"/>
          <a:lstStyle>
            <a:lvl1pPr algn="r">
              <a:defRPr sz="1300"/>
            </a:lvl1pPr>
          </a:lstStyle>
          <a:p>
            <a:fld id="{D4C2E5FD-5A69-4D91-A314-483BB4D78AF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aseline="0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C2E5FD-5A69-4D91-A314-483BB4D78AFF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C2E5FD-5A69-4D91-A314-483BB4D78AFF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defTabSz="955274"/>
            <a:endParaRPr lang="en-US" sz="130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C2E5FD-5A69-4D91-A314-483BB4D78AFF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C2E5FD-5A69-4D91-A314-483BB4D78AFF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033BA-2FF4-40E7-B547-2CA62FF2E102}" type="datetimeFigureOut">
              <a:rPr lang="en-US" smtClean="0"/>
              <a:pPr/>
              <a:t>9/23/2009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20DA8-7CC7-4314-8581-70FE7C5801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033BA-2FF4-40E7-B547-2CA62FF2E102}" type="datetimeFigureOut">
              <a:rPr lang="en-US" smtClean="0"/>
              <a:pPr/>
              <a:t>9/23/2009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20DA8-7CC7-4314-8581-70FE7C5801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033BA-2FF4-40E7-B547-2CA62FF2E102}" type="datetimeFigureOut">
              <a:rPr lang="en-US" smtClean="0"/>
              <a:pPr/>
              <a:t>9/23/2009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20DA8-7CC7-4314-8581-70FE7C5801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033BA-2FF4-40E7-B547-2CA62FF2E102}" type="datetimeFigureOut">
              <a:rPr lang="en-US" smtClean="0"/>
              <a:pPr/>
              <a:t>9/23/2009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20DA8-7CC7-4314-8581-70FE7C5801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033BA-2FF4-40E7-B547-2CA62FF2E102}" type="datetimeFigureOut">
              <a:rPr lang="en-US" smtClean="0"/>
              <a:pPr/>
              <a:t>9/23/2009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20DA8-7CC7-4314-8581-70FE7C5801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033BA-2FF4-40E7-B547-2CA62FF2E102}" type="datetimeFigureOut">
              <a:rPr lang="en-US" smtClean="0"/>
              <a:pPr/>
              <a:t>9/23/2009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20DA8-7CC7-4314-8581-70FE7C5801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033BA-2FF4-40E7-B547-2CA62FF2E102}" type="datetimeFigureOut">
              <a:rPr lang="en-US" smtClean="0"/>
              <a:pPr/>
              <a:t>9/23/2009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20DA8-7CC7-4314-8581-70FE7C5801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033BA-2FF4-40E7-B547-2CA62FF2E102}" type="datetimeFigureOut">
              <a:rPr lang="en-US" smtClean="0"/>
              <a:pPr/>
              <a:t>9/23/2009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20DA8-7CC7-4314-8581-70FE7C5801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033BA-2FF4-40E7-B547-2CA62FF2E102}" type="datetimeFigureOut">
              <a:rPr lang="en-US" smtClean="0"/>
              <a:pPr/>
              <a:t>9/23/2009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20DA8-7CC7-4314-8581-70FE7C5801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033BA-2FF4-40E7-B547-2CA62FF2E102}" type="datetimeFigureOut">
              <a:rPr lang="en-US" smtClean="0"/>
              <a:pPr/>
              <a:t>9/23/2009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20DA8-7CC7-4314-8581-70FE7C5801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033BA-2FF4-40E7-B547-2CA62FF2E102}" type="datetimeFigureOut">
              <a:rPr lang="en-US" smtClean="0"/>
              <a:pPr/>
              <a:t>9/23/2009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E720DA8-7CC7-4314-8581-70FE7C58014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EE033BA-2FF4-40E7-B547-2CA62FF2E102}" type="datetimeFigureOut">
              <a:rPr lang="en-US" smtClean="0"/>
              <a:pPr/>
              <a:t>9/23/2009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E720DA8-7CC7-4314-8581-70FE7C58014A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67512"/>
          </a:xfrm>
        </p:spPr>
        <p:txBody>
          <a:bodyPr>
            <a:normAutofit/>
          </a:bodyPr>
          <a:lstStyle/>
          <a:p>
            <a:r>
              <a:rPr lang="en-US" sz="3200" dirty="0" smtClean="0"/>
              <a:t>Motor Vehicle Sales Tax</a:t>
            </a:r>
            <a:endParaRPr lang="en-US" sz="32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609600" y="1524000"/>
          <a:ext cx="7848600" cy="44195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69720"/>
                <a:gridCol w="1569720"/>
                <a:gridCol w="1569720"/>
                <a:gridCol w="1569720"/>
                <a:gridCol w="1569720"/>
              </a:tblGrid>
              <a:tr h="83829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Fiscal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Year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General Fund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HUTD &amp; Other Road</a:t>
                      </a:r>
                      <a:r>
                        <a:rPr lang="en-US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</a:p>
                    <a:p>
                      <a:pPr algn="ctr"/>
                      <a:r>
                        <a:rPr lang="en-US" baseline="0" dirty="0" smtClean="0">
                          <a:latin typeface="Arial" pitchFamily="34" charset="0"/>
                          <a:cs typeface="Arial" pitchFamily="34" charset="0"/>
                        </a:rPr>
                        <a:t>Funds*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Metro</a:t>
                      </a:r>
                    </a:p>
                    <a:p>
                      <a:pPr algn="ctr"/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Transit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Greater MN</a:t>
                      </a:r>
                    </a:p>
                    <a:p>
                      <a:pPr algn="ctr"/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Transit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438138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2002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69.14%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30.86%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</a:tr>
              <a:tr h="438138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2003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46.25%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32.00%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20.50%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1.25%</a:t>
                      </a:r>
                    </a:p>
                  </a:txBody>
                  <a:tcPr marL="9525" marR="9525" marT="9525" marB="0" anchor="b"/>
                </a:tc>
              </a:tr>
              <a:tr h="438138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2004 - 2007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46.25%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30.82%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21.50%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1.43%</a:t>
                      </a:r>
                    </a:p>
                  </a:txBody>
                  <a:tcPr marL="9525" marR="9525" marT="9525" marB="0" anchor="b"/>
                </a:tc>
              </a:tr>
              <a:tr h="438138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2008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36.25%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38.25%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24.00%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1.50%</a:t>
                      </a:r>
                    </a:p>
                  </a:txBody>
                  <a:tcPr marL="9525" marR="9525" marT="9525" marB="0" anchor="b"/>
                </a:tc>
              </a:tr>
              <a:tr h="438138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2009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26.25%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44.25%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27.75%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1.75%</a:t>
                      </a:r>
                    </a:p>
                  </a:txBody>
                  <a:tcPr marL="9525" marR="9525" marT="9525" marB="0" anchor="b"/>
                </a:tc>
              </a:tr>
              <a:tr h="438138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2010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16.25%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47.50%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31.50%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4.75%</a:t>
                      </a:r>
                    </a:p>
                  </a:txBody>
                  <a:tcPr marL="9525" marR="9525" marT="9525" marB="0" anchor="b"/>
                </a:tc>
              </a:tr>
              <a:tr h="438138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2011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6.25%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54.50%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35.25%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4.00%</a:t>
                      </a:r>
                    </a:p>
                  </a:txBody>
                  <a:tcPr marL="9525" marR="9525" marT="9525" marB="0" anchor="b"/>
                </a:tc>
              </a:tr>
              <a:tr h="438138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2012+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36.00%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4.00%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09600" y="6248400"/>
            <a:ext cx="853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*  From FY 2004-07:  0.82% of the funds were transferred to the CSAH and MSAS funds. </a:t>
            </a:r>
            <a:endParaRPr lang="en-US" sz="1600" dirty="0"/>
          </a:p>
        </p:txBody>
      </p:sp>
      <p:sp>
        <p:nvSpPr>
          <p:cNvPr id="7" name="TextBox 6"/>
          <p:cNvSpPr txBox="1"/>
          <p:nvPr/>
        </p:nvSpPr>
        <p:spPr>
          <a:xfrm>
            <a:off x="0" y="6488668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KZ - B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457200"/>
          <a:ext cx="9144000" cy="6400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52400" y="685800"/>
          <a:ext cx="8763000" cy="5943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228600" y="685800"/>
          <a:ext cx="8763000" cy="59435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ffice Classic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1321</TotalTime>
  <Words>173</Words>
  <Application>Microsoft Office PowerPoint</Application>
  <PresentationFormat>On-screen Show (4:3)</PresentationFormat>
  <Paragraphs>86</Paragraphs>
  <Slides>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Flow</vt:lpstr>
      <vt:lpstr>Motor Vehicle Sales Tax</vt:lpstr>
      <vt:lpstr>Slide 2</vt:lpstr>
      <vt:lpstr>Slide 3</vt:lpstr>
      <vt:lpstr>Slide 4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KZewers</dc:creator>
  <cp:lastModifiedBy>KZewers</cp:lastModifiedBy>
  <cp:revision>139</cp:revision>
  <dcterms:created xsi:type="dcterms:W3CDTF">2009-09-10T20:39:36Z</dcterms:created>
  <dcterms:modified xsi:type="dcterms:W3CDTF">2009-09-23T12:58:28Z</dcterms:modified>
</cp:coreProperties>
</file>