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6"/>
  </p:notesMasterIdLst>
  <p:sldIdLst>
    <p:sldId id="256" r:id="rId2"/>
    <p:sldId id="259" r:id="rId3"/>
    <p:sldId id="270" r:id="rId4"/>
    <p:sldId id="260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94FE"/>
    <a:srgbClr val="B16BFD"/>
    <a:srgbClr val="A14DFD"/>
    <a:srgbClr val="AE67FD"/>
    <a:srgbClr val="9439DF"/>
    <a:srgbClr val="C0C94F"/>
    <a:srgbClr val="F4F91F"/>
    <a:srgbClr val="F7FB65"/>
    <a:srgbClr val="F4F914"/>
    <a:srgbClr val="F0FC5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53728" autoAdjust="0"/>
  </p:normalViewPr>
  <p:slideViewPr>
    <p:cSldViewPr>
      <p:cViewPr varScale="1">
        <p:scale>
          <a:sx n="59" d="100"/>
          <a:sy n="59" d="100"/>
        </p:scale>
        <p:origin x="-24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EG-HOUSE-HFI\DATA\FISCAL\USER\KZewers\2009%20Interim\Bernie%20Requests\HistoricalRevenueInf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EG-HOUSE-HFI\DATA\FISCAL\USER\KZewers\2009%20Interim\Bernie%20Requests\HistoricalRevenueInf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Major State Revenue Sources for Highways</a:t>
            </a:r>
            <a:r>
              <a:rPr lang="en-US" dirty="0"/>
              <a:t>
</a:t>
            </a:r>
            <a:r>
              <a:rPr lang="en-US" sz="1200" i="1" dirty="0"/>
              <a:t>($ in Millions)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223061726891435"/>
          <c:y val="0.16583630130749855"/>
          <c:w val="0.86014335092002592"/>
          <c:h val="0.63960570238771475"/>
        </c:manualLayout>
      </c:layout>
      <c:barChart>
        <c:barDir val="col"/>
        <c:grouping val="stacked"/>
        <c:ser>
          <c:idx val="0"/>
          <c:order val="0"/>
          <c:tx>
            <c:strRef>
              <c:f>Sheet5!$C$5</c:f>
              <c:strCache>
                <c:ptCount val="1"/>
                <c:pt idx="0">
                  <c:v>MVST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prstClr val="black"/>
              </a:solidFill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 rot="-5400000" vert="horz"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Sheet5!$B$6:$B$25</c:f>
              <c:strCache>
                <c:ptCount val="20"/>
                <c:pt idx="0">
                  <c:v>FY 1994</c:v>
                </c:pt>
                <c:pt idx="1">
                  <c:v>FY 1995</c:v>
                </c:pt>
                <c:pt idx="2">
                  <c:v>FY 1996</c:v>
                </c:pt>
                <c:pt idx="3">
                  <c:v>FY 1997</c:v>
                </c:pt>
                <c:pt idx="4">
                  <c:v>FY 1998</c:v>
                </c:pt>
                <c:pt idx="5">
                  <c:v>FY 1999</c:v>
                </c:pt>
                <c:pt idx="6">
                  <c:v>FY 2000</c:v>
                </c:pt>
                <c:pt idx="7">
                  <c:v>FY 2001</c:v>
                </c:pt>
                <c:pt idx="8">
                  <c:v>FY 2002</c:v>
                </c:pt>
                <c:pt idx="9">
                  <c:v>FY 2003</c:v>
                </c:pt>
                <c:pt idx="10">
                  <c:v>FY 2004</c:v>
                </c:pt>
                <c:pt idx="11">
                  <c:v>FY 2005</c:v>
                </c:pt>
                <c:pt idx="12">
                  <c:v>FY 2006</c:v>
                </c:pt>
                <c:pt idx="13">
                  <c:v>FY 2007</c:v>
                </c:pt>
                <c:pt idx="14">
                  <c:v>FY 2008</c:v>
                </c:pt>
                <c:pt idx="15">
                  <c:v>FY 2009 prelim.</c:v>
                </c:pt>
                <c:pt idx="16">
                  <c:v>FY 2010 est.</c:v>
                </c:pt>
                <c:pt idx="17">
                  <c:v>FY 2011 est.</c:v>
                </c:pt>
                <c:pt idx="18">
                  <c:v>FY 2012 est.</c:v>
                </c:pt>
                <c:pt idx="19">
                  <c:v>FY 2013 est.</c:v>
                </c:pt>
              </c:strCache>
            </c:strRef>
          </c:cat>
          <c:val>
            <c:numRef>
              <c:f>Sheet5!$C$6:$C$25</c:f>
              <c:numCache>
                <c:formatCode>_("$"* #,##0_);_("$"* \(#,##0\);_("$"* "-"??_);_(@_)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189.48040000000006</c:v>
                </c:pt>
                <c:pt idx="9">
                  <c:v>193.92000000000004</c:v>
                </c:pt>
                <c:pt idx="10">
                  <c:v>182.00700000000001</c:v>
                </c:pt>
                <c:pt idx="11">
                  <c:v>171.33600000000001</c:v>
                </c:pt>
                <c:pt idx="12">
                  <c:v>165</c:v>
                </c:pt>
                <c:pt idx="13">
                  <c:v>163.142</c:v>
                </c:pt>
                <c:pt idx="14">
                  <c:v>196.2225</c:v>
                </c:pt>
                <c:pt idx="15">
                  <c:v>196</c:v>
                </c:pt>
                <c:pt idx="16">
                  <c:v>188.1</c:v>
                </c:pt>
                <c:pt idx="17">
                  <c:v>242.52500000000001</c:v>
                </c:pt>
                <c:pt idx="18">
                  <c:v>276</c:v>
                </c:pt>
                <c:pt idx="19">
                  <c:v>286.2</c:v>
                </c:pt>
              </c:numCache>
            </c:numRef>
          </c:val>
        </c:ser>
        <c:ser>
          <c:idx val="1"/>
          <c:order val="1"/>
          <c:tx>
            <c:strRef>
              <c:f>Sheet5!$D$5</c:f>
              <c:strCache>
                <c:ptCount val="1"/>
                <c:pt idx="0">
                  <c:v>Gas Tax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</c:spPr>
          <c:dLbls>
            <c:txPr>
              <a:bodyPr rot="-5400000" vert="horz"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Sheet5!$B$6:$B$25</c:f>
              <c:strCache>
                <c:ptCount val="20"/>
                <c:pt idx="0">
                  <c:v>FY 1994</c:v>
                </c:pt>
                <c:pt idx="1">
                  <c:v>FY 1995</c:v>
                </c:pt>
                <c:pt idx="2">
                  <c:v>FY 1996</c:v>
                </c:pt>
                <c:pt idx="3">
                  <c:v>FY 1997</c:v>
                </c:pt>
                <c:pt idx="4">
                  <c:v>FY 1998</c:v>
                </c:pt>
                <c:pt idx="5">
                  <c:v>FY 1999</c:v>
                </c:pt>
                <c:pt idx="6">
                  <c:v>FY 2000</c:v>
                </c:pt>
                <c:pt idx="7">
                  <c:v>FY 2001</c:v>
                </c:pt>
                <c:pt idx="8">
                  <c:v>FY 2002</c:v>
                </c:pt>
                <c:pt idx="9">
                  <c:v>FY 2003</c:v>
                </c:pt>
                <c:pt idx="10">
                  <c:v>FY 2004</c:v>
                </c:pt>
                <c:pt idx="11">
                  <c:v>FY 2005</c:v>
                </c:pt>
                <c:pt idx="12">
                  <c:v>FY 2006</c:v>
                </c:pt>
                <c:pt idx="13">
                  <c:v>FY 2007</c:v>
                </c:pt>
                <c:pt idx="14">
                  <c:v>FY 2008</c:v>
                </c:pt>
                <c:pt idx="15">
                  <c:v>FY 2009 prelim.</c:v>
                </c:pt>
                <c:pt idx="16">
                  <c:v>FY 2010 est.</c:v>
                </c:pt>
                <c:pt idx="17">
                  <c:v>FY 2011 est.</c:v>
                </c:pt>
                <c:pt idx="18">
                  <c:v>FY 2012 est.</c:v>
                </c:pt>
                <c:pt idx="19">
                  <c:v>FY 2013 est.</c:v>
                </c:pt>
              </c:strCache>
            </c:strRef>
          </c:cat>
          <c:val>
            <c:numRef>
              <c:f>Sheet5!$D$6:$D$25</c:f>
              <c:numCache>
                <c:formatCode>_("$"* #,##0_);_("$"* \(#,##0\);_("$"* "-"??_);_(@_)</c:formatCode>
                <c:ptCount val="20"/>
                <c:pt idx="0">
                  <c:v>454</c:v>
                </c:pt>
                <c:pt idx="1">
                  <c:v>465</c:v>
                </c:pt>
                <c:pt idx="2">
                  <c:v>518</c:v>
                </c:pt>
                <c:pt idx="3">
                  <c:v>538</c:v>
                </c:pt>
                <c:pt idx="4">
                  <c:v>553</c:v>
                </c:pt>
                <c:pt idx="5">
                  <c:v>579</c:v>
                </c:pt>
                <c:pt idx="6">
                  <c:v>608</c:v>
                </c:pt>
                <c:pt idx="7">
                  <c:v>607</c:v>
                </c:pt>
                <c:pt idx="8">
                  <c:v>619</c:v>
                </c:pt>
                <c:pt idx="9">
                  <c:v>639</c:v>
                </c:pt>
                <c:pt idx="10">
                  <c:v>648</c:v>
                </c:pt>
                <c:pt idx="11">
                  <c:v>651</c:v>
                </c:pt>
                <c:pt idx="12">
                  <c:v>647</c:v>
                </c:pt>
                <c:pt idx="13">
                  <c:v>644</c:v>
                </c:pt>
                <c:pt idx="14">
                  <c:v>648</c:v>
                </c:pt>
                <c:pt idx="15">
                  <c:v>743.45899999999972</c:v>
                </c:pt>
                <c:pt idx="16">
                  <c:v>837</c:v>
                </c:pt>
                <c:pt idx="17">
                  <c:v>845</c:v>
                </c:pt>
                <c:pt idx="18">
                  <c:v>857</c:v>
                </c:pt>
                <c:pt idx="19">
                  <c:v>870</c:v>
                </c:pt>
              </c:numCache>
            </c:numRef>
          </c:val>
        </c:ser>
        <c:ser>
          <c:idx val="2"/>
          <c:order val="2"/>
          <c:tx>
            <c:strRef>
              <c:f>Sheet5!$E$5</c:f>
              <c:strCache>
                <c:ptCount val="1"/>
                <c:pt idx="0">
                  <c:v>Tab Fees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prstClr val="black"/>
              </a:solidFill>
            </a:ln>
          </c:spPr>
          <c:dLbls>
            <c:txPr>
              <a:bodyPr rot="-5400000" vert="horz"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Sheet5!$B$6:$B$25</c:f>
              <c:strCache>
                <c:ptCount val="20"/>
                <c:pt idx="0">
                  <c:v>FY 1994</c:v>
                </c:pt>
                <c:pt idx="1">
                  <c:v>FY 1995</c:v>
                </c:pt>
                <c:pt idx="2">
                  <c:v>FY 1996</c:v>
                </c:pt>
                <c:pt idx="3">
                  <c:v>FY 1997</c:v>
                </c:pt>
                <c:pt idx="4">
                  <c:v>FY 1998</c:v>
                </c:pt>
                <c:pt idx="5">
                  <c:v>FY 1999</c:v>
                </c:pt>
                <c:pt idx="6">
                  <c:v>FY 2000</c:v>
                </c:pt>
                <c:pt idx="7">
                  <c:v>FY 2001</c:v>
                </c:pt>
                <c:pt idx="8">
                  <c:v>FY 2002</c:v>
                </c:pt>
                <c:pt idx="9">
                  <c:v>FY 2003</c:v>
                </c:pt>
                <c:pt idx="10">
                  <c:v>FY 2004</c:v>
                </c:pt>
                <c:pt idx="11">
                  <c:v>FY 2005</c:v>
                </c:pt>
                <c:pt idx="12">
                  <c:v>FY 2006</c:v>
                </c:pt>
                <c:pt idx="13">
                  <c:v>FY 2007</c:v>
                </c:pt>
                <c:pt idx="14">
                  <c:v>FY 2008</c:v>
                </c:pt>
                <c:pt idx="15">
                  <c:v>FY 2009 prelim.</c:v>
                </c:pt>
                <c:pt idx="16">
                  <c:v>FY 2010 est.</c:v>
                </c:pt>
                <c:pt idx="17">
                  <c:v>FY 2011 est.</c:v>
                </c:pt>
                <c:pt idx="18">
                  <c:v>FY 2012 est.</c:v>
                </c:pt>
                <c:pt idx="19">
                  <c:v>FY 2013 est.</c:v>
                </c:pt>
              </c:strCache>
            </c:strRef>
          </c:cat>
          <c:val>
            <c:numRef>
              <c:f>Sheet5!$E$6:$E$25</c:f>
              <c:numCache>
                <c:formatCode>_("$"* #,##0_);_("$"* \(#,##0\);_("$"* "-"??_);_(@_)</c:formatCode>
                <c:ptCount val="20"/>
                <c:pt idx="0">
                  <c:v>403</c:v>
                </c:pt>
                <c:pt idx="1">
                  <c:v>427</c:v>
                </c:pt>
                <c:pt idx="2">
                  <c:v>450</c:v>
                </c:pt>
                <c:pt idx="3">
                  <c:v>486</c:v>
                </c:pt>
                <c:pt idx="4">
                  <c:v>512</c:v>
                </c:pt>
                <c:pt idx="5">
                  <c:v>556</c:v>
                </c:pt>
                <c:pt idx="6">
                  <c:v>607</c:v>
                </c:pt>
                <c:pt idx="7">
                  <c:v>455</c:v>
                </c:pt>
                <c:pt idx="8">
                  <c:v>473</c:v>
                </c:pt>
                <c:pt idx="9">
                  <c:v>492</c:v>
                </c:pt>
                <c:pt idx="10">
                  <c:v>492</c:v>
                </c:pt>
                <c:pt idx="11">
                  <c:v>496</c:v>
                </c:pt>
                <c:pt idx="12">
                  <c:v>491</c:v>
                </c:pt>
                <c:pt idx="13">
                  <c:v>484</c:v>
                </c:pt>
                <c:pt idx="14">
                  <c:v>477</c:v>
                </c:pt>
                <c:pt idx="15">
                  <c:v>502.39499999999987</c:v>
                </c:pt>
                <c:pt idx="16">
                  <c:v>511</c:v>
                </c:pt>
                <c:pt idx="17">
                  <c:v>536</c:v>
                </c:pt>
                <c:pt idx="18">
                  <c:v>589</c:v>
                </c:pt>
                <c:pt idx="19">
                  <c:v>637</c:v>
                </c:pt>
              </c:numCache>
            </c:numRef>
          </c:val>
        </c:ser>
        <c:overlap val="100"/>
        <c:axId val="72848512"/>
        <c:axId val="72850048"/>
      </c:barChart>
      <c:catAx>
        <c:axId val="72848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72850048"/>
        <c:crosses val="autoZero"/>
        <c:auto val="1"/>
        <c:lblAlgn val="ctr"/>
        <c:lblOffset val="100"/>
      </c:catAx>
      <c:valAx>
        <c:axId val="72850048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crossAx val="728485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HUTD Major</a:t>
            </a:r>
            <a:r>
              <a:rPr lang="en-US" sz="2000" baseline="0" dirty="0">
                <a:latin typeface="Times New Roman" pitchFamily="18" charset="0"/>
                <a:cs typeface="Times New Roman" pitchFamily="18" charset="0"/>
              </a:rPr>
              <a:t> Revenue Sources by Forecast</a:t>
            </a:r>
          </a:p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en-US" sz="1200" i="1" baseline="0" dirty="0">
                <a:latin typeface="Times New Roman" pitchFamily="18" charset="0"/>
                <a:cs typeface="Times New Roman" pitchFamily="18" charset="0"/>
              </a:rPr>
              <a:t>$ in Millions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'Forecast Comp'!$F$3</c:f>
              <c:strCache>
                <c:ptCount val="1"/>
                <c:pt idx="0">
                  <c:v>2/08 Forecast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c:spPr>
          <c:dLbls>
            <c:numFmt formatCode="&quot;$&quot;#,##0" sourceLinked="0"/>
            <c:txPr>
              <a:bodyPr rot="-5400000" vert="horz"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'Forecast Comp'!$B$5:$B$8</c:f>
              <c:strCache>
                <c:ptCount val="4"/>
                <c:pt idx="0">
                  <c:v>FY 2008 est.</c:v>
                </c:pt>
                <c:pt idx="1">
                  <c:v>FY 2009 est.</c:v>
                </c:pt>
                <c:pt idx="2">
                  <c:v>FY 2010 est.</c:v>
                </c:pt>
                <c:pt idx="3">
                  <c:v>FY 2011 est.</c:v>
                </c:pt>
              </c:strCache>
            </c:strRef>
          </c:cat>
          <c:val>
            <c:numRef>
              <c:f>'Forecast Comp'!$F$5:$F$8</c:f>
              <c:numCache>
                <c:formatCode>#,##0</c:formatCode>
                <c:ptCount val="4"/>
                <c:pt idx="0">
                  <c:v>1310.797</c:v>
                </c:pt>
                <c:pt idx="1">
                  <c:v>1317.8039999999999</c:v>
                </c:pt>
                <c:pt idx="2">
                  <c:v>1356.3869999999999</c:v>
                </c:pt>
                <c:pt idx="3">
                  <c:v>1391.537</c:v>
                </c:pt>
              </c:numCache>
            </c:numRef>
          </c:val>
        </c:ser>
        <c:ser>
          <c:idx val="1"/>
          <c:order val="1"/>
          <c:tx>
            <c:strRef>
              <c:f>'Forecast Comp'!$K$3</c:f>
              <c:strCache>
                <c:ptCount val="1"/>
                <c:pt idx="0">
                  <c:v>5/08 End of Session</c:v>
                </c:pt>
              </c:strCache>
            </c:strRef>
          </c:tx>
          <c:spPr>
            <a:solidFill>
              <a:srgbClr val="C694FE"/>
            </a:solidFill>
            <a:ln>
              <a:solidFill>
                <a:schemeClr val="tx1"/>
              </a:solidFill>
            </a:ln>
          </c:spPr>
          <c:dLbls>
            <c:numFmt formatCode="&quot;$&quot;#,##0" sourceLinked="0"/>
            <c:txPr>
              <a:bodyPr rot="-5400000" vert="horz"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'Forecast Comp'!$B$5:$B$8</c:f>
              <c:strCache>
                <c:ptCount val="4"/>
                <c:pt idx="0">
                  <c:v>FY 2008 est.</c:v>
                </c:pt>
                <c:pt idx="1">
                  <c:v>FY 2009 est.</c:v>
                </c:pt>
                <c:pt idx="2">
                  <c:v>FY 2010 est.</c:v>
                </c:pt>
                <c:pt idx="3">
                  <c:v>FY 2011 est.</c:v>
                </c:pt>
              </c:strCache>
            </c:strRef>
          </c:cat>
          <c:val>
            <c:numRef>
              <c:f>'Forecast Comp'!$K$5:$K$8</c:f>
              <c:numCache>
                <c:formatCode>#,##0</c:formatCode>
                <c:ptCount val="4"/>
                <c:pt idx="0">
                  <c:v>1321.297</c:v>
                </c:pt>
                <c:pt idx="1">
                  <c:v>1471.1819999999998</c:v>
                </c:pt>
                <c:pt idx="2">
                  <c:v>1641.2650000000001</c:v>
                </c:pt>
                <c:pt idx="3">
                  <c:v>1739.8429999999998</c:v>
                </c:pt>
              </c:numCache>
            </c:numRef>
          </c:val>
        </c:ser>
        <c:ser>
          <c:idx val="2"/>
          <c:order val="2"/>
          <c:tx>
            <c:strRef>
              <c:f>'Forecast Comp'!$L$3</c:f>
              <c:strCache>
                <c:ptCount val="1"/>
                <c:pt idx="0">
                  <c:v>2/09 Forecast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dLbls>
            <c:numFmt formatCode="&quot;$&quot;#,##0" sourceLinked="0"/>
            <c:txPr>
              <a:bodyPr rot="-5400000" vert="horz"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'Forecast Comp'!$B$5:$B$8</c:f>
              <c:strCache>
                <c:ptCount val="4"/>
                <c:pt idx="0">
                  <c:v>FY 2008 est.</c:v>
                </c:pt>
                <c:pt idx="1">
                  <c:v>FY 2009 est.</c:v>
                </c:pt>
                <c:pt idx="2">
                  <c:v>FY 2010 est.</c:v>
                </c:pt>
                <c:pt idx="3">
                  <c:v>FY 2011 est.</c:v>
                </c:pt>
              </c:strCache>
            </c:strRef>
          </c:cat>
          <c:val>
            <c:numRef>
              <c:f>'Forecast Comp'!$L$5:$L$8</c:f>
              <c:numCache>
                <c:formatCode>#,##0</c:formatCode>
                <c:ptCount val="4"/>
                <c:pt idx="0">
                  <c:v>1321.8619999999999</c:v>
                </c:pt>
                <c:pt idx="1">
                  <c:v>1423.319</c:v>
                </c:pt>
                <c:pt idx="2">
                  <c:v>1546.1719999999998</c:v>
                </c:pt>
                <c:pt idx="3">
                  <c:v>1631.1939999999984</c:v>
                </c:pt>
              </c:numCache>
            </c:numRef>
          </c:val>
        </c:ser>
        <c:axId val="73217536"/>
        <c:axId val="73219072"/>
      </c:barChart>
      <c:catAx>
        <c:axId val="732175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219072"/>
        <c:crosses val="autoZero"/>
        <c:auto val="1"/>
        <c:lblAlgn val="ctr"/>
        <c:lblOffset val="100"/>
      </c:catAx>
      <c:valAx>
        <c:axId val="73219072"/>
        <c:scaling>
          <c:orientation val="minMax"/>
        </c:scaling>
        <c:axPos val="l"/>
        <c:majorGridlines/>
        <c:numFmt formatCode="&quot;$&quot;#,##0" sourceLinked="0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2175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707880517524874"/>
          <c:y val="0.9329035233202283"/>
          <c:w val="0.59022827738637962"/>
          <c:h val="5.5463575238125333E-2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/>
          <a:lstStyle>
            <a:lvl1pPr algn="r">
              <a:defRPr sz="1300"/>
            </a:lvl1pPr>
          </a:lstStyle>
          <a:p>
            <a:fld id="{DAD715A6-CCC6-4A4C-B67E-D0A338B8940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0" tIns="48326" rIns="96650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0" tIns="48326" rIns="96650" bIns="483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 anchor="b"/>
          <a:lstStyle>
            <a:lvl1pPr algn="r">
              <a:defRPr sz="1300"/>
            </a:lvl1pPr>
          </a:lstStyle>
          <a:p>
            <a:fld id="{D4C2E5FD-5A69-4D91-A314-483BB4D78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2E5FD-5A69-4D91-A314-483BB4D78A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2E5FD-5A69-4D91-A314-483BB4D78A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2E5FD-5A69-4D91-A314-483BB4D78A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2E5FD-5A69-4D91-A314-483BB4D78A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033BA-2FF4-40E7-B547-2CA62FF2E102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720DA8-7CC7-4314-8581-70FE7C5801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8763000" cy="2286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Transportation Finance Division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Highway Revenue Overview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September 23, 2009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105400"/>
            <a:ext cx="8382000" cy="1371600"/>
          </a:xfrm>
        </p:spPr>
        <p:txBody>
          <a:bodyPr>
            <a:normAutofit fontScale="40000" lnSpcReduction="20000"/>
          </a:bodyPr>
          <a:lstStyle/>
          <a:p>
            <a:pPr algn="l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5000" dirty="0" smtClean="0"/>
              <a:t>Koryn Zewers, House Fiscal</a:t>
            </a:r>
            <a:endParaRPr lang="en-US" sz="5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2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KZ -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609600"/>
          <a:ext cx="9144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0" y="6324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Pre-Ch. 152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6324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Post-Ch. 152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6324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Most Recent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Prelim. FY 2009 Receipts</a:t>
            </a:r>
            <a:br>
              <a:rPr lang="en-US" sz="4400" dirty="0" smtClean="0"/>
            </a:br>
            <a:r>
              <a:rPr lang="en-US" sz="3300" dirty="0" smtClean="0"/>
              <a:t>HUTD:  $17.9 Million Above Forecast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MVST:  $32.9 million above Feb. 2009 Forecast</a:t>
            </a:r>
          </a:p>
          <a:p>
            <a:pPr lvl="2"/>
            <a:r>
              <a:rPr lang="en-US" dirty="0" smtClean="0"/>
              <a:t>HUTD:  $14.56 million</a:t>
            </a:r>
          </a:p>
          <a:p>
            <a:pPr lvl="2"/>
            <a:r>
              <a:rPr lang="en-US" dirty="0" smtClean="0"/>
              <a:t>Met Council:  $9.13 million</a:t>
            </a:r>
          </a:p>
          <a:p>
            <a:pPr lvl="2"/>
            <a:r>
              <a:rPr lang="en-US" dirty="0" smtClean="0"/>
              <a:t>Greater MN Transit:  $576,000</a:t>
            </a:r>
          </a:p>
          <a:p>
            <a:pPr lvl="2"/>
            <a:r>
              <a:rPr lang="en-US" dirty="0" smtClean="0"/>
              <a:t>General Fund:  $8.64 million</a:t>
            </a:r>
          </a:p>
          <a:p>
            <a:endParaRPr lang="en-US" dirty="0" smtClean="0"/>
          </a:p>
          <a:p>
            <a:r>
              <a:rPr lang="en-US" dirty="0" smtClean="0"/>
              <a:t>Gas Tax:  $5.8 million below Feb. 2009 Forecast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Tab Fees:  $9.3 million above Feb. 2009 Forecast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Investment Income (HUTD):  $156,000 below Feb. 2009 Forecast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1344</TotalTime>
  <Words>105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Transportation Finance Division Highway Revenue Overview September 23, 2009</vt:lpstr>
      <vt:lpstr>Slide 2</vt:lpstr>
      <vt:lpstr>Slide 3</vt:lpstr>
      <vt:lpstr> Prelim. FY 2009 Receipts HUTD:  $17.9 Million Above Forecast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KZewers</dc:creator>
  <cp:lastModifiedBy>KZewers</cp:lastModifiedBy>
  <cp:revision>139</cp:revision>
  <dcterms:created xsi:type="dcterms:W3CDTF">2009-09-10T20:39:36Z</dcterms:created>
  <dcterms:modified xsi:type="dcterms:W3CDTF">2009-09-23T12:59:38Z</dcterms:modified>
</cp:coreProperties>
</file>