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70" r:id="rId4"/>
    <p:sldId id="268" r:id="rId5"/>
    <p:sldId id="260" r:id="rId6"/>
    <p:sldId id="261" r:id="rId7"/>
    <p:sldId id="262" r:id="rId8"/>
    <p:sldId id="266" r:id="rId9"/>
    <p:sldId id="259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43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EEF54-A345-4CB1-8EBB-E1BFDD437677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B566-49C4-447A-95EF-A88C4736B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99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EEF54-A345-4CB1-8EBB-E1BFDD437677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B566-49C4-447A-95EF-A88C4736B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0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EEF54-A345-4CB1-8EBB-E1BFDD437677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B566-49C4-447A-95EF-A88C4736B9B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4997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EEF54-A345-4CB1-8EBB-E1BFDD437677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B566-49C4-447A-95EF-A88C4736B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68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EEF54-A345-4CB1-8EBB-E1BFDD437677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B566-49C4-447A-95EF-A88C4736B9B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95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EEF54-A345-4CB1-8EBB-E1BFDD437677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B566-49C4-447A-95EF-A88C4736B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42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EEF54-A345-4CB1-8EBB-E1BFDD437677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B566-49C4-447A-95EF-A88C4736B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71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EEF54-A345-4CB1-8EBB-E1BFDD437677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B566-49C4-447A-95EF-A88C4736B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00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EEF54-A345-4CB1-8EBB-E1BFDD437677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B566-49C4-447A-95EF-A88C4736B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81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EEF54-A345-4CB1-8EBB-E1BFDD437677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B566-49C4-447A-95EF-A88C4736B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11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EEF54-A345-4CB1-8EBB-E1BFDD437677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B566-49C4-447A-95EF-A88C4736B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30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EEF54-A345-4CB1-8EBB-E1BFDD437677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B566-49C4-447A-95EF-A88C4736B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84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EEF54-A345-4CB1-8EBB-E1BFDD437677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B566-49C4-447A-95EF-A88C4736B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2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EEF54-A345-4CB1-8EBB-E1BFDD437677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B566-49C4-447A-95EF-A88C4736B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1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EEF54-A345-4CB1-8EBB-E1BFDD437677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B566-49C4-447A-95EF-A88C4736B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62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EEF54-A345-4CB1-8EBB-E1BFDD437677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B566-49C4-447A-95EF-A88C4736B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07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EEF54-A345-4CB1-8EBB-E1BFDD437677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575B566-49C4-447A-95EF-A88C4736B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0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0747" y="4430396"/>
            <a:ext cx="7766936" cy="1096899"/>
          </a:xfrm>
        </p:spPr>
        <p:txBody>
          <a:bodyPr/>
          <a:lstStyle/>
          <a:p>
            <a:r>
              <a:rPr lang="en-US" b="1" i="1" dirty="0"/>
              <a:t>VINE Faith in Action promotes quality of life and a culture of caring, sustained by volunteerism, community engagement and </a:t>
            </a:r>
            <a:r>
              <a:rPr lang="en-US" b="1" i="1" dirty="0" smtClean="0"/>
              <a:t>             support for </a:t>
            </a:r>
            <a:r>
              <a:rPr lang="en-US" b="1" i="1" dirty="0"/>
              <a:t>neighbors in need.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114" y="1060704"/>
            <a:ext cx="7046203" cy="286054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175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616" y="285991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VINE Enjoys a Long Term Partnership with the MN Department of Human Services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8356" y="5139345"/>
            <a:ext cx="6300936" cy="14467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Live Well at Home Grants</a:t>
            </a:r>
          </a:p>
          <a:p>
            <a:pPr marL="0" indent="0">
              <a:buNone/>
            </a:pPr>
            <a:r>
              <a:rPr lang="en-US" sz="2400" b="1" dirty="0" smtClean="0"/>
              <a:t>www.mn.gov/dhs/live-well</a:t>
            </a:r>
            <a:endParaRPr lang="en-US" sz="2400" b="1" dirty="0"/>
          </a:p>
        </p:txBody>
      </p:sp>
      <p:pic>
        <p:nvPicPr>
          <p:cNvPr id="1026" name="Picture 2" descr="http://www.health.state.mn.us/divs/orhpc/images/conferencelogos/dh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467" y="5716967"/>
            <a:ext cx="2191509" cy="102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83611" y="1606791"/>
            <a:ext cx="6973461" cy="35283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Competitive grant’s available to improve the community’s capacity to develop, strengthen, integrate, and maintain home and community-based services for individuals age 65 and over,    at-risk of a permanent move from their home </a:t>
            </a:r>
            <a:r>
              <a:rPr lang="en-US" sz="2400" dirty="0" smtClean="0"/>
              <a:t>to a </a:t>
            </a:r>
            <a:r>
              <a:rPr lang="en-US" sz="2400" dirty="0" smtClean="0"/>
              <a:t>facility and/or spending down into Medical Assistance. 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Dollar for Dollar Local Match Required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688" y="285990"/>
            <a:ext cx="2627288" cy="253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1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About VINE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549" y="1270000"/>
            <a:ext cx="9545189" cy="5146431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Established in 1995</a:t>
            </a:r>
          </a:p>
          <a:p>
            <a:r>
              <a:rPr lang="en-US" sz="2600" dirty="0" smtClean="0"/>
              <a:t>Largest of the nation’s 450+ Faith in Action programs</a:t>
            </a:r>
          </a:p>
          <a:p>
            <a:r>
              <a:rPr lang="en-US" sz="2600" dirty="0" smtClean="0"/>
              <a:t>Primary service area is Blue Earth and Nicollet Counties</a:t>
            </a:r>
          </a:p>
          <a:p>
            <a:r>
              <a:rPr lang="en-US" sz="2600" dirty="0" smtClean="0"/>
              <a:t>Coordinates volunteers and services to assist people with long-term health needs or difficult life situations.</a:t>
            </a:r>
          </a:p>
          <a:p>
            <a:r>
              <a:rPr lang="en-US" sz="2600" dirty="0" smtClean="0"/>
              <a:t>Work in partnership with AAAs, Department of Human Services, MNDOT, hospitals, health care organizations, congregations</a:t>
            </a:r>
          </a:p>
          <a:p>
            <a:r>
              <a:rPr lang="en-US" sz="2600" dirty="0" smtClean="0"/>
              <a:t>Funding from a variety of sources: cost sharing (sliding fee scale),contributions, thrift store and other earned income, fundraising events, United Way, public and private grants</a:t>
            </a:r>
          </a:p>
          <a:p>
            <a:pPr algn="ctr"/>
            <a:endParaRPr lang="en-US" sz="32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Learn more at vinevolunteers.com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659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611" y="246184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VINE’s services are designed to help aging adults remain living in their own homes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307" y="3351264"/>
            <a:ext cx="4788408" cy="3188208"/>
          </a:xfrm>
        </p:spPr>
      </p:pic>
      <p:sp>
        <p:nvSpPr>
          <p:cNvPr id="5" name="TextBox 4"/>
          <p:cNvSpPr txBox="1"/>
          <p:nvPr/>
        </p:nvSpPr>
        <p:spPr>
          <a:xfrm>
            <a:off x="339969" y="1930400"/>
            <a:ext cx="670833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State </a:t>
            </a:r>
            <a:r>
              <a:rPr lang="en-US" sz="2400" u="sng" dirty="0"/>
              <a:t>average</a:t>
            </a:r>
            <a:r>
              <a:rPr lang="en-US" sz="2400" dirty="0"/>
              <a:t> cost for 1 year in nursing home (semi-private room): $81,395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State </a:t>
            </a:r>
            <a:r>
              <a:rPr lang="en-US" sz="2400" u="sng" dirty="0"/>
              <a:t>average</a:t>
            </a:r>
            <a:r>
              <a:rPr lang="en-US" sz="2400" dirty="0"/>
              <a:t> cost for 1 year in Assisted Living Facility: $35,436</a:t>
            </a:r>
          </a:p>
          <a:p>
            <a:endParaRPr lang="en-US" sz="2400" dirty="0" smtClean="0"/>
          </a:p>
          <a:p>
            <a:r>
              <a:rPr lang="en-US" sz="2400" dirty="0" smtClean="0"/>
              <a:t>Remaining at home is cost effective: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VINE’s yearly cost for helping an older adult is $496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There is a wide-array of home care services available for purchase at a fraction of the cost of a move from home to customized living.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98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Transportation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103" y="1375144"/>
            <a:ext cx="5852420" cy="453656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People Assisted: 878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586" y="417778"/>
            <a:ext cx="4952416" cy="3415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60103" y="5111041"/>
            <a:ext cx="434926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Chores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People Assisted: 634</a:t>
            </a:r>
          </a:p>
          <a:p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91" y="2254612"/>
            <a:ext cx="4570084" cy="2570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039" y="3551872"/>
            <a:ext cx="2975278" cy="2879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3416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Support for Family Caregivers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053" y="1390018"/>
            <a:ext cx="8596668" cy="38807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People Assisted: 950</a:t>
            </a:r>
          </a:p>
          <a:p>
            <a:r>
              <a:rPr lang="en-US" sz="2800" dirty="0" smtClean="0"/>
              <a:t>Adult Respite Center</a:t>
            </a:r>
          </a:p>
          <a:p>
            <a:r>
              <a:rPr lang="en-US" sz="2800" dirty="0" smtClean="0"/>
              <a:t>Nursing Home and Hospital Transition Services</a:t>
            </a:r>
          </a:p>
          <a:p>
            <a:r>
              <a:rPr lang="en-US" sz="2800" dirty="0" smtClean="0"/>
              <a:t>Durable Medical Equipment Loan Program</a:t>
            </a:r>
          </a:p>
          <a:p>
            <a:r>
              <a:rPr lang="en-US" sz="2800" dirty="0" smtClean="0"/>
              <a:t>Support Groups</a:t>
            </a:r>
          </a:p>
          <a:p>
            <a:r>
              <a:rPr lang="en-US" sz="2800" dirty="0" smtClean="0"/>
              <a:t>Coaching </a:t>
            </a:r>
          </a:p>
          <a:p>
            <a:r>
              <a:rPr lang="en-US" sz="2800" dirty="0" smtClean="0"/>
              <a:t>Family Meeting                                                  Facilitation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993" y="245951"/>
            <a:ext cx="2968555" cy="4412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916" y="3671139"/>
            <a:ext cx="4012796" cy="3009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3036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Hot Meals on Wheels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665" y="1108335"/>
            <a:ext cx="1900197" cy="1900197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7334" y="1342748"/>
            <a:ext cx="8596668" cy="415537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People Assisted: 113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370" y="260495"/>
            <a:ext cx="3852672" cy="2889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747" y="3283134"/>
            <a:ext cx="5531595" cy="3398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77334" y="2520735"/>
            <a:ext cx="3906389" cy="297738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 smtClean="0"/>
          </a:p>
          <a:p>
            <a:r>
              <a:rPr lang="en-US" b="1" dirty="0" smtClean="0"/>
              <a:t>Caring Connection Peer Mentor Program</a:t>
            </a:r>
          </a:p>
          <a:p>
            <a:endParaRPr lang="en-US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People Assisted: 44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90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Successful aging involves much more than having clean windows or a ride to the doctor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20463"/>
            <a:ext cx="8217876" cy="388077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Aging is not a disease; it is a unique season of life when people can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 redefine work and retirement, </a:t>
            </a:r>
          </a:p>
          <a:p>
            <a:r>
              <a:rPr lang="en-US" sz="2800" dirty="0" smtClean="0"/>
              <a:t>focus on maintaining their health and                personal independence, and </a:t>
            </a:r>
          </a:p>
          <a:p>
            <a:r>
              <a:rPr lang="en-US" sz="2800" dirty="0" smtClean="0"/>
              <a:t>devote skill and energy to helping                         make life less difficult for others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 descr="F:\Photos\Programs\Doris Boyce and friends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33"/>
          <a:stretch/>
        </p:blipFill>
        <p:spPr bwMode="auto">
          <a:xfrm rot="242869">
            <a:off x="9085480" y="532763"/>
            <a:ext cx="2871963" cy="18886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930" y="3286664"/>
            <a:ext cx="3996331" cy="2997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6954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VINE Adult Community Center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698161"/>
            <a:ext cx="5010606" cy="28141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700725"/>
            <a:ext cx="2326640" cy="17449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05908" y="1700725"/>
            <a:ext cx="655319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</a:t>
            </a:r>
            <a:r>
              <a:rPr lang="en-US" sz="2800" dirty="0"/>
              <a:t>place where adults “in mid-life and beyond” can maintain their </a:t>
            </a:r>
            <a:r>
              <a:rPr lang="en-US" sz="2800" dirty="0" smtClean="0"/>
              <a:t>health, volunteer </a:t>
            </a:r>
            <a:r>
              <a:rPr lang="en-US" sz="2800" dirty="0"/>
              <a:t>to help others, and enjoy life-long learning and positive aging</a:t>
            </a:r>
            <a:r>
              <a:rPr lang="en-US" sz="2800" dirty="0" smtClean="0"/>
              <a:t>. </a:t>
            </a:r>
            <a:endParaRPr lang="en-US" sz="2800" dirty="0"/>
          </a:p>
          <a:p>
            <a:r>
              <a:rPr lang="en-US" dirty="0"/>
              <a:t> 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373" y="3860288"/>
            <a:ext cx="4244383" cy="2731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678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Fitness – HUR Machines &amp; Track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459" y="126940"/>
            <a:ext cx="2829150" cy="377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829" y="4162971"/>
            <a:ext cx="3730958" cy="2478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70" y="1468645"/>
            <a:ext cx="5759572" cy="4319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1723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Custom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00843B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F0D577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601</TotalTime>
  <Words>435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PowerPoint Presentation</vt:lpstr>
      <vt:lpstr>About VINE</vt:lpstr>
      <vt:lpstr>VINE’s services are designed to help aging adults remain living in their own homes</vt:lpstr>
      <vt:lpstr>Transportation</vt:lpstr>
      <vt:lpstr>Support for Family Caregivers</vt:lpstr>
      <vt:lpstr>Hot Meals on Wheels</vt:lpstr>
      <vt:lpstr>Successful aging involves much more than having clean windows or a ride to the doctor</vt:lpstr>
      <vt:lpstr>VINE Adult Community Center</vt:lpstr>
      <vt:lpstr>Fitness – HUR Machines &amp; Track</vt:lpstr>
      <vt:lpstr>VINE Enjoys a Long Term Partnership with the MN Department of Human Services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VINE Adult Community Center</dc:title>
  <dc:creator>Nici</dc:creator>
  <cp:lastModifiedBy>Pam Determan</cp:lastModifiedBy>
  <cp:revision>54</cp:revision>
  <dcterms:created xsi:type="dcterms:W3CDTF">2015-03-13T15:26:57Z</dcterms:created>
  <dcterms:modified xsi:type="dcterms:W3CDTF">2015-03-24T16:21:09Z</dcterms:modified>
</cp:coreProperties>
</file>