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7"/>
  </p:notesMasterIdLst>
  <p:handoutMasterIdLst>
    <p:handoutMasterId r:id="rId28"/>
  </p:handoutMasterIdLst>
  <p:sldIdLst>
    <p:sldId id="572" r:id="rId5"/>
    <p:sldId id="576" r:id="rId6"/>
    <p:sldId id="581" r:id="rId7"/>
    <p:sldId id="582" r:id="rId8"/>
    <p:sldId id="583" r:id="rId9"/>
    <p:sldId id="561" r:id="rId10"/>
    <p:sldId id="569" r:id="rId11"/>
    <p:sldId id="570" r:id="rId12"/>
    <p:sldId id="564" r:id="rId13"/>
    <p:sldId id="589" r:id="rId14"/>
    <p:sldId id="588" r:id="rId15"/>
    <p:sldId id="586" r:id="rId16"/>
    <p:sldId id="565" r:id="rId17"/>
    <p:sldId id="584" r:id="rId18"/>
    <p:sldId id="585" r:id="rId19"/>
    <p:sldId id="591" r:id="rId20"/>
    <p:sldId id="592" r:id="rId21"/>
    <p:sldId id="577" r:id="rId22"/>
    <p:sldId id="567" r:id="rId23"/>
    <p:sldId id="568" r:id="rId24"/>
    <p:sldId id="590" r:id="rId25"/>
    <p:sldId id="57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00A3E2"/>
    <a:srgbClr val="003865"/>
    <a:srgbClr val="78BE21"/>
    <a:srgbClr val="B20738"/>
    <a:srgbClr val="000000"/>
    <a:srgbClr val="0D0D0D"/>
    <a:srgbClr val="E8E8E8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5216" autoAdjust="0"/>
  </p:normalViewPr>
  <p:slideViewPr>
    <p:cSldViewPr snapToGrid="0">
      <p:cViewPr varScale="1">
        <p:scale>
          <a:sx n="82" d="100"/>
          <a:sy n="82" d="100"/>
        </p:scale>
        <p:origin x="5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smtClean="0">
                <a:solidFill>
                  <a:schemeClr val="tx1"/>
                </a:solidFill>
                <a:effectLst/>
              </a:rPr>
              <a:t>($</a:t>
            </a:r>
            <a:r>
              <a:rPr lang="en-US" sz="1600" b="1" i="0" baseline="0" dirty="0">
                <a:solidFill>
                  <a:schemeClr val="tx1"/>
                </a:solidFill>
                <a:effectLst/>
              </a:rPr>
              <a:t>'s in thousands)</a:t>
            </a:r>
            <a:endParaRPr lang="en-US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83349336542787533"/>
          <c:y val="1.7708193276264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34061553888039E-2"/>
          <c:y val="0.1294327487253385"/>
          <c:w val="0.90277673904552969"/>
          <c:h val="0.80200509880549242"/>
        </c:manualLayout>
      </c:layout>
      <c:lineChart>
        <c:grouping val="standard"/>
        <c:varyColors val="0"/>
        <c:ser>
          <c:idx val="0"/>
          <c:order val="0"/>
          <c:tx>
            <c:strRef>
              <c:f>Summary!$J$7</c:f>
              <c:strCache>
                <c:ptCount val="1"/>
                <c:pt idx="0">
                  <c:v>TH Debt Surcharge</c:v>
                </c:pt>
              </c:strCache>
            </c:strRef>
          </c:tx>
          <c:spPr>
            <a:ln w="28575" cap="rnd">
              <a:solidFill>
                <a:srgbClr val="00A3E2"/>
              </a:solidFill>
              <a:round/>
            </a:ln>
            <a:effectLst/>
          </c:spPr>
          <c:marker>
            <c:symbol val="none"/>
          </c:marker>
          <c:cat>
            <c:numRef>
              <c:f>Summary!$C$8:$C$38</c:f>
              <c:numCache>
                <c:formatCode>General</c:formatCode>
                <c:ptCount val="3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</c:numCache>
            </c:numRef>
          </c:cat>
          <c:val>
            <c:numRef>
              <c:f>Summary!$J$8:$J$39</c:f>
              <c:numCache>
                <c:formatCode>_(* #,##0_);_(* \(#,##0\);_(* "-"??_);_(@_)</c:formatCode>
                <c:ptCount val="32"/>
                <c:pt idx="0">
                  <c:v>7274.0633374777635</c:v>
                </c:pt>
                <c:pt idx="1">
                  <c:v>41728.151277606492</c:v>
                </c:pt>
                <c:pt idx="2">
                  <c:v>85262.403105340825</c:v>
                </c:pt>
                <c:pt idx="3">
                  <c:v>136628.19299528803</c:v>
                </c:pt>
                <c:pt idx="4">
                  <c:v>196538.34253586375</c:v>
                </c:pt>
                <c:pt idx="5">
                  <c:v>258443.4210819804</c:v>
                </c:pt>
                <c:pt idx="6">
                  <c:v>321090.18841214373</c:v>
                </c:pt>
                <c:pt idx="7">
                  <c:v>384681.71091212705</c:v>
                </c:pt>
                <c:pt idx="8">
                  <c:v>449023.18966355373</c:v>
                </c:pt>
                <c:pt idx="9">
                  <c:v>514293.85465578374</c:v>
                </c:pt>
                <c:pt idx="10">
                  <c:v>580574.82032245037</c:v>
                </c:pt>
                <c:pt idx="11">
                  <c:v>647334.93232245033</c:v>
                </c:pt>
                <c:pt idx="12">
                  <c:v>714401.02465578367</c:v>
                </c:pt>
                <c:pt idx="13">
                  <c:v>781528.79665578366</c:v>
                </c:pt>
                <c:pt idx="14">
                  <c:v>848553.06998911698</c:v>
                </c:pt>
                <c:pt idx="15">
                  <c:v>915413.17082172015</c:v>
                </c:pt>
                <c:pt idx="16">
                  <c:v>982099.55216008041</c:v>
                </c:pt>
                <c:pt idx="17">
                  <c:v>1048679.7133965096</c:v>
                </c:pt>
                <c:pt idx="18">
                  <c:v>1115257.8495865634</c:v>
                </c:pt>
                <c:pt idx="19">
                  <c:v>1181908.960721059</c:v>
                </c:pt>
                <c:pt idx="20">
                  <c:v>1248467.086588684</c:v>
                </c:pt>
                <c:pt idx="21">
                  <c:v>1314049.1227229242</c:v>
                </c:pt>
                <c:pt idx="22">
                  <c:v>1378750.953430648</c:v>
                </c:pt>
                <c:pt idx="23">
                  <c:v>1442665.6928290562</c:v>
                </c:pt>
                <c:pt idx="24">
                  <c:v>1505847.6425930234</c:v>
                </c:pt>
                <c:pt idx="25">
                  <c:v>1568365.312789588</c:v>
                </c:pt>
                <c:pt idx="26">
                  <c:v>1630308.0048017856</c:v>
                </c:pt>
                <c:pt idx="27">
                  <c:v>1691762.4881188695</c:v>
                </c:pt>
                <c:pt idx="28">
                  <c:v>1752815.5024431078</c:v>
                </c:pt>
                <c:pt idx="29">
                  <c:v>1813573.1490174532</c:v>
                </c:pt>
                <c:pt idx="30">
                  <c:v>1874125.0568817833</c:v>
                </c:pt>
                <c:pt idx="31">
                  <c:v>1934552.5445069745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Summary!$K$7</c:f>
              <c:strCache>
                <c:ptCount val="1"/>
                <c:pt idx="0">
                  <c:v>Debt Transfers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Summary!$C$8:$C$38</c:f>
              <c:numCache>
                <c:formatCode>General</c:formatCode>
                <c:ptCount val="3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</c:numCache>
            </c:numRef>
          </c:cat>
          <c:val>
            <c:numRef>
              <c:f>Summary!$K$8:$K$39</c:f>
              <c:numCache>
                <c:formatCode>_(* #,##0_);_(* \(#,##0\);_(* "-"??_);_(@_)</c:formatCode>
                <c:ptCount val="32"/>
                <c:pt idx="0">
                  <c:v>1709</c:v>
                </c:pt>
                <c:pt idx="1">
                  <c:v>2214</c:v>
                </c:pt>
                <c:pt idx="2">
                  <c:v>-3276</c:v>
                </c:pt>
                <c:pt idx="3">
                  <c:v>-16099</c:v>
                </c:pt>
                <c:pt idx="4">
                  <c:v>43590</c:v>
                </c:pt>
                <c:pt idx="5">
                  <c:v>118060</c:v>
                </c:pt>
                <c:pt idx="6">
                  <c:v>214806</c:v>
                </c:pt>
                <c:pt idx="7">
                  <c:v>323799</c:v>
                </c:pt>
                <c:pt idx="8">
                  <c:v>440664</c:v>
                </c:pt>
                <c:pt idx="9">
                  <c:v>572542</c:v>
                </c:pt>
                <c:pt idx="10">
                  <c:v>695727</c:v>
                </c:pt>
                <c:pt idx="11">
                  <c:v>823562</c:v>
                </c:pt>
                <c:pt idx="12">
                  <c:v>951611</c:v>
                </c:pt>
                <c:pt idx="13">
                  <c:v>1077000</c:v>
                </c:pt>
                <c:pt idx="14">
                  <c:v>1198889</c:v>
                </c:pt>
                <c:pt idx="15">
                  <c:v>1316946</c:v>
                </c:pt>
                <c:pt idx="16">
                  <c:v>1431379</c:v>
                </c:pt>
                <c:pt idx="17">
                  <c:v>1542046</c:v>
                </c:pt>
                <c:pt idx="18">
                  <c:v>1649099</c:v>
                </c:pt>
                <c:pt idx="19">
                  <c:v>1751914</c:v>
                </c:pt>
                <c:pt idx="20">
                  <c:v>1848488</c:v>
                </c:pt>
                <c:pt idx="21">
                  <c:v>1938128</c:v>
                </c:pt>
                <c:pt idx="22">
                  <c:v>2014407</c:v>
                </c:pt>
                <c:pt idx="23">
                  <c:v>2074377</c:v>
                </c:pt>
                <c:pt idx="24">
                  <c:v>2122575</c:v>
                </c:pt>
                <c:pt idx="25">
                  <c:v>2156830</c:v>
                </c:pt>
                <c:pt idx="26">
                  <c:v>2182202</c:v>
                </c:pt>
                <c:pt idx="27">
                  <c:v>2199067</c:v>
                </c:pt>
                <c:pt idx="28">
                  <c:v>2211957</c:v>
                </c:pt>
                <c:pt idx="29">
                  <c:v>2221607</c:v>
                </c:pt>
                <c:pt idx="30">
                  <c:v>2226197</c:v>
                </c:pt>
                <c:pt idx="31">
                  <c:v>2227689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2129104"/>
        <c:axId val="752129496"/>
      </c:lineChart>
      <c:catAx>
        <c:axId val="75212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129496"/>
        <c:crosses val="autoZero"/>
        <c:auto val="1"/>
        <c:lblAlgn val="ctr"/>
        <c:lblOffset val="100"/>
        <c:noMultiLvlLbl val="0"/>
      </c:catAx>
      <c:valAx>
        <c:axId val="75212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12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0.78689</cdr:x>
      <cdr:y>0.27031</cdr:y>
    </cdr:from>
    <cdr:to>
      <cdr:x>0.89296</cdr:x>
      <cdr:y>0.45672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17895" y="1696118"/>
          <a:ext cx="919079" cy="1169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0.78651</cdr:x>
      <cdr:y>0.43291</cdr:y>
    </cdr:from>
    <cdr:to>
      <cdr:x>0.97826</cdr:x>
      <cdr:y>0.62222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70629" y="2173308"/>
          <a:ext cx="2016370" cy="950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baseline="0" dirty="0">
              <a:effectLst/>
            </a:rPr>
            <a:t>Cumulative $352M gap between debt transfers and revenue by 2039</a:t>
          </a:r>
          <a:endParaRPr lang="en-US" sz="1400" dirty="0">
            <a:effectLst/>
          </a:endParaRPr>
        </a:p>
        <a:p xmlns:a="http://schemas.openxmlformats.org/drawingml/2006/main">
          <a:endParaRPr lang="en-US" sz="1050" dirty="0"/>
        </a:p>
      </cdr:txBody>
    </cdr:sp>
  </cdr:relSizeAnchor>
  <cdr:relSizeAnchor xmlns:cdr="http://schemas.openxmlformats.org/drawingml/2006/chartDrawing">
    <cdr:from>
      <cdr:x>0.8609</cdr:x>
      <cdr:y>0.24159</cdr:y>
    </cdr:from>
    <cdr:to>
      <cdr:x>0.95931</cdr:x>
      <cdr:y>0.43074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9052931" y="1212840"/>
          <a:ext cx="1034776" cy="9495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38383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3/20/2019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1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3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Approximately $350 </a:t>
            </a:r>
            <a:r>
              <a:rPr lang="en-US" sz="1200" dirty="0" smtClean="0"/>
              <a:t>in annual maintenance costs (US PIRG)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Travel delays due to congestion cost Twin Cities metro drivers </a:t>
            </a:r>
            <a:r>
              <a:rPr lang="en-US" sz="1200" b="1" dirty="0" smtClean="0">
                <a:solidFill>
                  <a:srgbClr val="FF0000"/>
                </a:solidFill>
              </a:rPr>
              <a:t>$1,035 </a:t>
            </a:r>
            <a:r>
              <a:rPr lang="en-US" sz="1200" dirty="0" smtClean="0"/>
              <a:t>a year (Texas A&amp;M Transportation Institute)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609546-C7AB-4E7A-B277-27FD04CC53D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73B-C14F-4A92-9AD0-4167BB4BBBB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0564-A42B-4D1D-9EB0-EFB9CC9170C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9202359-72AB-4388-B167-9712ECBED64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569E2-4655-49BB-B213-B257B4BCB1A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C9D6E-914A-4C59-9F2F-68CF69EA1F7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B37C78-6116-4D12-94D0-7C618A13CF7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BBF76-5B32-451B-9CA6-820B018B5AB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0CF97-8909-49B3-B194-AC7163BBCF4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61C6A4-9A26-422F-8F6D-B0C4432A2A5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FF63-7F10-47F8-89A5-F77A0C04DDB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E5BD3-510E-4450-A3EF-FCFC541897F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9298-6CEB-4411-BAD0-FBB3C36B2ED1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4948-11F6-4DBF-A508-AD570EC697D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7534-7685-4734-8459-357904D559A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4A26-C907-4E38-8CC1-F6EB7CDED8B4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280F-207F-4811-A0F6-D89BB6CC41A4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DE60-80D2-45D5-A075-3C7250D9B13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0AF8-6760-441B-A1B6-76539BCC47B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B8703-4DE5-4766-8717-9E276EBA478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75BB7D91-4F19-4C15-937D-6F88700D56F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34346-F6C4-4854-947B-42991AB864F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9C189-595B-4727-98D7-C2234791A09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C3082-2F56-4929-86BE-47A43E3D177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1C2E98-D43A-4AFC-B3E1-495A6E0A1F6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9250-F6D3-4745-9C0F-79A0A72F931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64156-1C98-4097-8374-CD59505AD18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A43D0-2E22-4CD8-BB64-0FB1E00102B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40368-4FF3-4E36-89AE-04DEF6E7B1CA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8816EE-388B-4F2A-8D93-49EBA93E097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CC2E-EB24-4837-A228-1E2C2DB223F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9617D-79FC-4929-BE1A-87A27D348F5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9CA510-EA6A-4D71-9D29-30C8ACE0FA6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DC4190-D365-4782-AA23-C2E6DD841D7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7858F3-6F75-4180-853E-98B4FB493AE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AF97F-62A0-4120-B7D7-433C2408A8A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One Minnesota | mn.gov/URL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F40FBA-8C7B-41EC-A54F-28ACE2580BB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Option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020742"/>
            <a:ext cx="12192000" cy="483725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BF5C434-600C-4032-A118-66491D92A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5" y="295654"/>
            <a:ext cx="8555070" cy="1588562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88C48A8E-FBAF-4031-85A8-1422033D1C1D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D7EBBC-65E6-4EEB-BF32-ADA23335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A6FDF9-6FFE-4ECA-B026-4ED58819DFD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E197C0-A350-4963-B250-58254C9F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Minnesota | mn.gov/URL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E1749E-23F9-44A1-98D9-569177AD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CEFC1C3-6FA5-4538-993F-87C725775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9299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25550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AFA3-9EF7-4FDA-881A-32BA8AB854E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0ABA-9045-47E5-AC24-87BFA2B7936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BC36-E7F7-40EE-9C2B-9404A0F23BA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93AC-DCB7-4FB0-BE63-5AEC7D55763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482B2C-D07E-44BD-B512-8C370A2683A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A575029-6280-4D99-A3B9-EF0B730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2995"/>
            <a:ext cx="10619232" cy="2384386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Governor’s FY2020-21 Budget Presentation</a:t>
            </a:r>
            <a:br>
              <a:rPr lang="en-US" dirty="0"/>
            </a:br>
            <a:r>
              <a:rPr lang="en-US" dirty="0"/>
              <a:t>March </a:t>
            </a:r>
            <a:r>
              <a:rPr lang="en-US" dirty="0" smtClean="0"/>
              <a:t>21, 2019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Commissioner Margaret Anderson Kelliher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409F56-E12A-45DC-8F23-E8995176A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1" y="5777381"/>
            <a:ext cx="3946358" cy="5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8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Dedicated Funding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4" y="1461964"/>
            <a:ext cx="9788772" cy="48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54490" y="1536357"/>
            <a:ext cx="10883020" cy="454739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In 1988, more than 22% of what you paid at the pump was state tax</a:t>
            </a:r>
            <a:br>
              <a:rPr lang="en-US" dirty="0" smtClean="0"/>
            </a:br>
            <a:r>
              <a:rPr lang="en-US" dirty="0" smtClean="0"/>
              <a:t>(Gas tax raised to 20 cents; average per-gallon price was 90 cents)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Today, less than 12% of what you pay at the pump is state tax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More than 75% of the cost at the pump pays for the crude oil, refining and distributing 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If Minnesota’s gas tax had been indexed to inflation (CPI) in 1988, it would be approximately 43 cents today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 smtClean="0"/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000" dirty="0"/>
          </a:p>
          <a:p>
            <a:pPr marL="1027113" lvl="2" indent="-225425">
              <a:spcBef>
                <a:spcPts val="300"/>
              </a:spcBef>
              <a:spcAft>
                <a:spcPts val="300"/>
              </a:spcAft>
            </a:pPr>
            <a:endParaRPr lang="en-US" sz="2200" dirty="0"/>
          </a:p>
          <a:p>
            <a:pPr marL="9144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in the Price of Gas?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7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Fuel Tax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381126"/>
            <a:ext cx="11029950" cy="4248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28 </a:t>
            </a:r>
            <a:r>
              <a:rPr lang="en-US" sz="2400" dirty="0"/>
              <a:t>states and District of Columbia have raised their motor fuel tax since 2008</a:t>
            </a:r>
          </a:p>
          <a:p>
            <a:r>
              <a:rPr lang="en-US" sz="2400" dirty="0"/>
              <a:t>15 of the states had Republican governors and legislatures, 7 had divided government and 6 were led by Democratic governors and </a:t>
            </a:r>
            <a:r>
              <a:rPr lang="en-US" sz="2400" dirty="0" smtClean="0"/>
              <a:t>legislatures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63" y="2800350"/>
            <a:ext cx="6631953" cy="38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and Dependable Transportation </a:t>
            </a:r>
            <a:r>
              <a:rPr lang="en-US" dirty="0" smtClean="0"/>
              <a:t>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Registration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tax increase from 1.25% to 1.5</a:t>
            </a:r>
            <a:r>
              <a:rPr lang="en-US" dirty="0" smtClean="0"/>
              <a:t>%</a:t>
            </a:r>
          </a:p>
          <a:p>
            <a:r>
              <a:rPr lang="en-US" dirty="0"/>
              <a:t>Base tax fee from $10 to $</a:t>
            </a:r>
            <a:r>
              <a:rPr lang="en-US" dirty="0" smtClean="0"/>
              <a:t>45</a:t>
            </a:r>
          </a:p>
          <a:p>
            <a:r>
              <a:rPr lang="en-US" dirty="0" smtClean="0"/>
              <a:t>Change </a:t>
            </a:r>
            <a:r>
              <a:rPr lang="en-US" dirty="0"/>
              <a:t>in depreciation </a:t>
            </a:r>
            <a:r>
              <a:rPr lang="en-US" dirty="0" smtClean="0"/>
              <a:t>schedule</a:t>
            </a:r>
          </a:p>
          <a:p>
            <a:r>
              <a:rPr lang="en-US" dirty="0" smtClean="0"/>
              <a:t>Amend </a:t>
            </a:r>
            <a:r>
              <a:rPr lang="en-US" dirty="0"/>
              <a:t>base value calculation by removing destination charge and hold harmless </a:t>
            </a:r>
            <a:r>
              <a:rPr lang="en-US" dirty="0" smtClean="0"/>
              <a:t>provisions </a:t>
            </a:r>
            <a:r>
              <a:rPr lang="en-US" dirty="0"/>
              <a:t>of </a:t>
            </a:r>
            <a:r>
              <a:rPr lang="en-US" dirty="0" smtClean="0"/>
              <a:t>statute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and Dependable Transportation Plan</a:t>
            </a:r>
            <a:br>
              <a:rPr lang="en-US" dirty="0"/>
            </a:br>
            <a:r>
              <a:rPr lang="en-US" dirty="0" smtClean="0"/>
              <a:t>Motor Vehicle Sales </a:t>
            </a:r>
            <a:r>
              <a:rPr lang="en-US" dirty="0"/>
              <a:t>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5905"/>
            <a:ext cx="10515600" cy="4351338"/>
          </a:xfrm>
        </p:spPr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the motor vehicle sales tax from 6.5 percent to 6.875 </a:t>
            </a:r>
            <a:r>
              <a:rPr lang="en-US" dirty="0" smtClean="0"/>
              <a:t>percent</a:t>
            </a:r>
          </a:p>
          <a:p>
            <a:r>
              <a:rPr lang="en-US" dirty="0" smtClean="0"/>
              <a:t>Effective December 1, 2019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7124"/>
          <a:stretch/>
        </p:blipFill>
        <p:spPr>
          <a:xfrm>
            <a:off x="3519487" y="3289697"/>
            <a:ext cx="5153025" cy="2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and Dependable Transportation Plan</a:t>
            </a:r>
            <a:br>
              <a:rPr lang="en-US" dirty="0"/>
            </a:br>
            <a:r>
              <a:rPr lang="en-US" dirty="0" smtClean="0"/>
              <a:t>Trunk Highway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82656" cy="1804543"/>
          </a:xfrm>
        </p:spPr>
        <p:txBody>
          <a:bodyPr/>
          <a:lstStyle/>
          <a:p>
            <a:r>
              <a:rPr lang="en-US" dirty="0" smtClean="0"/>
              <a:t>Authorizes and pays for $2 billion trunk </a:t>
            </a:r>
            <a:r>
              <a:rPr lang="en-US" dirty="0"/>
              <a:t>highway bonds </a:t>
            </a:r>
            <a:r>
              <a:rPr lang="en-US" dirty="0" smtClean="0"/>
              <a:t>over </a:t>
            </a:r>
            <a:r>
              <a:rPr lang="en-US" dirty="0"/>
              <a:t>8 years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250 million per </a:t>
            </a:r>
            <a:r>
              <a:rPr lang="en-US" dirty="0" smtClean="0"/>
              <a:t>year starting in FY 2022</a:t>
            </a:r>
          </a:p>
          <a:p>
            <a:pPr lvl="1"/>
            <a:r>
              <a:rPr lang="en-US" dirty="0"/>
              <a:t>Debt service for these bonds is estimated to be $22.2 million for the FY22-23 biennium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36" y="3400774"/>
            <a:ext cx="5121783" cy="28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3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Policy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2089"/>
          </a:xfrm>
        </p:spPr>
        <p:txBody>
          <a:bodyPr/>
          <a:lstStyle/>
          <a:p>
            <a:r>
              <a:rPr lang="en-US" dirty="0" err="1" smtClean="0"/>
              <a:t>MnDOT’s</a:t>
            </a:r>
            <a:r>
              <a:rPr lang="en-US" dirty="0" smtClean="0"/>
              <a:t> internal policy states annual debt service costs cannot exceed 20% of annual state revenues and transfers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5" y="2999127"/>
            <a:ext cx="10342145" cy="31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4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Cumulative Debt Transfers vs. Trunk Highway Debt Service Surcharge</a:t>
            </a:r>
            <a:endParaRPr lang="en-US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4745"/>
              </p:ext>
            </p:extLst>
          </p:nvPr>
        </p:nvGraphicFramePr>
        <p:xfrm>
          <a:off x="838201" y="1518637"/>
          <a:ext cx="10515599" cy="502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10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and Dependable Transportation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002696"/>
              </p:ext>
            </p:extLst>
          </p:nvPr>
        </p:nvGraphicFramePr>
        <p:xfrm>
          <a:off x="2205228" y="2015649"/>
          <a:ext cx="7781544" cy="4340700"/>
        </p:xfrm>
        <a:graphic>
          <a:graphicData uri="http://schemas.openxmlformats.org/drawingml/2006/table">
            <a:tbl>
              <a:tblPr firstRow="1" bandRow="1"/>
              <a:tblGrid>
                <a:gridCol w="3644384"/>
                <a:gridCol w="1034290"/>
                <a:gridCol w="1034290"/>
                <a:gridCol w="1034290"/>
                <a:gridCol w="1034290"/>
              </a:tblGrid>
              <a:tr h="25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($1,000s)</a:t>
                      </a: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  2020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 2021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 2022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 2023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E"/>
                    </a:solidFill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 Tax - Phased In (Over 2 Years)</a:t>
                      </a: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169,000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473,800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603,300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632,600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Registration Taxes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209,500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426,800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430,800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22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 Vehicle Sales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Tax (60% portion to HUTD)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16,600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29,900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31,300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32,700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1422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Fund Transfers Reduction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208,044)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210,844)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213,544)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216,244)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en-US" sz="14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HUTD Fund</a:t>
                      </a:r>
                      <a:endParaRPr kumimoji="0" lang="en-US" sz="14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187,056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719,656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851,056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879,856 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Trunk Highway</a:t>
                      </a: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107,680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416,879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492,361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508,891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 Aid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50,366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194,992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230,298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238,030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Municipal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 Aid Streets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15,631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60,515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71,472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73,871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Setaside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(CSAH)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9,141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35,389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41,796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43,200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07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Distributions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182,818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707,774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835,927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863,992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0770" y="1554480"/>
            <a:ext cx="749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*Based on November Forecast*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0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to Minnesotans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99" y="1613010"/>
            <a:ext cx="12091416" cy="4925902"/>
          </a:xfrm>
        </p:spPr>
        <p:txBody>
          <a:bodyPr>
            <a:normAutofit/>
          </a:bodyPr>
          <a:lstStyle/>
          <a:p>
            <a:r>
              <a:rPr lang="en-US" sz="2000" dirty="0"/>
              <a:t>The gas tax increase would </a:t>
            </a:r>
            <a:r>
              <a:rPr lang="en-US" sz="2000" dirty="0" smtClean="0"/>
              <a:t>add </a:t>
            </a:r>
            <a:r>
              <a:rPr lang="en-US" sz="2000" u="sng" dirty="0"/>
              <a:t>less than </a:t>
            </a:r>
            <a:r>
              <a:rPr lang="en-US" sz="2000" u="sng" dirty="0" smtClean="0"/>
              <a:t>one penny</a:t>
            </a:r>
            <a:r>
              <a:rPr lang="en-US" sz="2000" dirty="0" smtClean="0"/>
              <a:t> to the total cost of operating </a:t>
            </a:r>
            <a:r>
              <a:rPr lang="en-US" sz="2000" dirty="0"/>
              <a:t>the average car per mile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vs. current estimated cost of 58 cents/mile per IRS)</a:t>
            </a:r>
          </a:p>
          <a:p>
            <a:r>
              <a:rPr lang="en-US" sz="2000" dirty="0" smtClean="0"/>
              <a:t>Poor </a:t>
            </a:r>
            <a:r>
              <a:rPr lang="en-US" sz="2000" dirty="0"/>
              <a:t>roads </a:t>
            </a:r>
            <a:r>
              <a:rPr lang="en-US" sz="2000" dirty="0" smtClean="0"/>
              <a:t>currently cost </a:t>
            </a:r>
            <a:r>
              <a:rPr lang="en-US" sz="2000" dirty="0"/>
              <a:t>Minnesota </a:t>
            </a:r>
            <a:r>
              <a:rPr lang="en-US" sz="2000" dirty="0" smtClean="0"/>
              <a:t>drivers over $1,000 a year: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Increased wear and tear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Lost time due to congestion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Increase in gas consumption</a:t>
            </a:r>
          </a:p>
          <a:p>
            <a:r>
              <a:rPr lang="en-US" sz="2000" dirty="0" smtClean="0"/>
              <a:t>Drivers </a:t>
            </a:r>
            <a:r>
              <a:rPr lang="en-US" sz="2000" dirty="0"/>
              <a:t>would pay an additional </a:t>
            </a:r>
            <a:r>
              <a:rPr lang="en-US" sz="2000" dirty="0" smtClean="0"/>
              <a:t>$185-298 </a:t>
            </a:r>
            <a:r>
              <a:rPr lang="en-US" sz="2000" dirty="0"/>
              <a:t>per year (without accounting for costs above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Impact to Minnesota drivers under funding package scenario (assumes $30k vehicle):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43541"/>
              </p:ext>
            </p:extLst>
          </p:nvPr>
        </p:nvGraphicFramePr>
        <p:xfrm>
          <a:off x="950614" y="4707707"/>
          <a:ext cx="1040318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541"/>
                <a:gridCol w="3701451"/>
                <a:gridCol w="3154194"/>
              </a:tblGrid>
              <a:tr h="4591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to Driver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State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Funding Package</a:t>
                      </a:r>
                    </a:p>
                    <a:p>
                      <a:pPr algn="ctr"/>
                      <a:r>
                        <a:rPr lang="en-US" sz="1600" dirty="0" smtClean="0"/>
                        <a:t>Drivers pay </a:t>
                      </a:r>
                      <a:r>
                        <a:rPr lang="en-US" sz="1600" u="sng" dirty="0" smtClean="0"/>
                        <a:t>an additional</a:t>
                      </a:r>
                      <a:endParaRPr lang="en-US" sz="1600" u="sng" dirty="0"/>
                    </a:p>
                  </a:txBody>
                  <a:tcPr anchor="ctr"/>
                </a:tc>
              </a:tr>
              <a:tr h="330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 Tax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$214</a:t>
                      </a:r>
                      <a:r>
                        <a:rPr lang="en-US" sz="1600" baseline="0" dirty="0" smtClean="0"/>
                        <a:t> annually ($0.59 a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$150 annually ($0.41 a day)</a:t>
                      </a:r>
                      <a:endParaRPr lang="en-US" sz="1600" dirty="0"/>
                    </a:p>
                  </a:txBody>
                  <a:tcPr anchor="ctr"/>
                </a:tc>
              </a:tr>
              <a:tr h="330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Registration Tax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yr.)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$385 </a:t>
                      </a:r>
                      <a:r>
                        <a:rPr lang="en-US" sz="1600" baseline="0" dirty="0" smtClean="0"/>
                        <a:t>($1.05 a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$110 ($0.30 a day)</a:t>
                      </a:r>
                      <a:endParaRPr lang="en-US" sz="1600" dirty="0"/>
                    </a:p>
                  </a:txBody>
                  <a:tcPr anchor="ctr"/>
                </a:tc>
              </a:tr>
              <a:tr h="330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Registration Tax (5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yr.)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$235 ($0.64 a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$148 ($0.40 a day)</a:t>
                      </a:r>
                      <a:endParaRPr lang="en-US" sz="1600" dirty="0"/>
                    </a:p>
                  </a:txBody>
                  <a:tcPr anchor="ctr"/>
                </a:tc>
              </a:tr>
              <a:tr h="3301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Registration Tax (11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+ yrs.)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$35 ($0.10 a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$35 ($0.10 a day) 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and Dependable Transportation Plan</a:t>
            </a:r>
          </a:p>
        </p:txBody>
      </p:sp>
      <p:pic>
        <p:nvPicPr>
          <p:cNvPr id="7" name="Table Placeholder 6"/>
          <p:cNvPicPr>
            <a:picLocks noGrp="1" noChangeAspect="1"/>
          </p:cNvPicPr>
          <p:nvPr>
            <p:ph type="tbl" sz="quarter" idx="13"/>
          </p:nvPr>
        </p:nvPicPr>
        <p:blipFill>
          <a:blip r:embed="rId2"/>
          <a:stretch>
            <a:fillRect/>
          </a:stretch>
        </p:blipFill>
        <p:spPr>
          <a:xfrm>
            <a:off x="468080" y="2381251"/>
            <a:ext cx="11255840" cy="32054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2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Family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lower- and middle-income Minnesotans pay for transportation investments, the governor proposes an increase to the Working Family </a:t>
            </a:r>
            <a:r>
              <a:rPr lang="en-US" dirty="0" smtClean="0"/>
              <a:t>Credit</a:t>
            </a:r>
          </a:p>
          <a:p>
            <a:pPr lvl="1"/>
            <a:r>
              <a:rPr lang="en-US" sz="2400" dirty="0" smtClean="0"/>
              <a:t>$</a:t>
            </a:r>
            <a:r>
              <a:rPr lang="en-US" sz="2400" dirty="0"/>
              <a:t>100 for each single or head of household recipient </a:t>
            </a:r>
            <a:endParaRPr lang="en-US" sz="2400" dirty="0" smtClean="0"/>
          </a:p>
          <a:p>
            <a:pPr lvl="1"/>
            <a:r>
              <a:rPr lang="en-US" sz="2400" dirty="0" smtClean="0"/>
              <a:t>$</a:t>
            </a:r>
            <a:r>
              <a:rPr lang="en-US" sz="2400" dirty="0"/>
              <a:t>200 for each married filing jointly </a:t>
            </a:r>
            <a:r>
              <a:rPr lang="en-US" sz="2400" dirty="0" smtClean="0"/>
              <a:t>recipient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50" y="3818446"/>
            <a:ext cx="3544037" cy="23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the Future of Transportation Across Minnesota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13" y="1656677"/>
            <a:ext cx="4059220" cy="3044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41" y="3786693"/>
            <a:ext cx="5082673" cy="283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2" y="1656677"/>
            <a:ext cx="4313819" cy="33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information: </a:t>
            </a:r>
          </a:p>
          <a:p>
            <a:r>
              <a:rPr lang="en-US" sz="4000" b="1" dirty="0" smtClean="0"/>
              <a:t>www.dot.state.mn.us/transportationfunding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BDC1-437D-411B-9776-29782931B76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One Minnesota | mn.gov/URL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032"/>
            <a:ext cx="4812792" cy="49573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Nearly </a:t>
            </a:r>
            <a:r>
              <a:rPr lang="en-US" dirty="0"/>
              <a:t>1 million new Minnesotans by 2050 </a:t>
            </a:r>
          </a:p>
          <a:p>
            <a:r>
              <a:rPr lang="en-US" dirty="0"/>
              <a:t>Projected </a:t>
            </a:r>
            <a:r>
              <a:rPr lang="en-US" dirty="0" smtClean="0"/>
              <a:t>growth in </a:t>
            </a:r>
            <a:r>
              <a:rPr lang="en-US" dirty="0"/>
              <a:t>vehicle miles traveled to increase 21.3% by </a:t>
            </a:r>
            <a:r>
              <a:rPr lang="en-US" dirty="0" smtClean="0"/>
              <a:t>2040</a:t>
            </a:r>
          </a:p>
          <a:p>
            <a:r>
              <a:rPr lang="en-US" dirty="0" smtClean="0"/>
              <a:t>Freight </a:t>
            </a:r>
            <a:r>
              <a:rPr lang="en-US" dirty="0"/>
              <a:t>truck traffic to increase 40% by </a:t>
            </a:r>
            <a:r>
              <a:rPr lang="en-US" dirty="0" smtClean="0"/>
              <a:t>2040</a:t>
            </a:r>
          </a:p>
          <a:p>
            <a:r>
              <a:rPr lang="en-US" dirty="0" smtClean="0"/>
              <a:t>Connected</a:t>
            </a:r>
            <a:r>
              <a:rPr lang="en-US" dirty="0"/>
              <a:t>, automated and electric vehicles </a:t>
            </a:r>
            <a:endParaRPr lang="en-US" dirty="0" smtClean="0"/>
          </a:p>
          <a:p>
            <a:r>
              <a:rPr lang="en-US" dirty="0" smtClean="0"/>
              <a:t>Significant funding gap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790" y="2367914"/>
            <a:ext cx="4812067" cy="29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7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206" t="28929" b="2616"/>
          <a:stretch/>
        </p:blipFill>
        <p:spPr>
          <a:xfrm>
            <a:off x="8603258" y="3124961"/>
            <a:ext cx="3217826" cy="1826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Shortfalls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2310" y="4238728"/>
            <a:ext cx="2969342" cy="20110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4177" y="1561522"/>
            <a:ext cx="556466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More than 50% of Minnesota state roadways </a:t>
            </a:r>
            <a:r>
              <a:rPr lang="en-US" sz="2200" dirty="0" smtClean="0"/>
              <a:t>and 40% of state bridges are </a:t>
            </a:r>
            <a:r>
              <a:rPr lang="en-US" sz="2200" dirty="0"/>
              <a:t>50 years old or </a:t>
            </a:r>
            <a:r>
              <a:rPr lang="en-US" sz="2200" dirty="0" smtClean="0"/>
              <a:t>older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Increasing </a:t>
            </a:r>
            <a:r>
              <a:rPr lang="en-US" sz="2200" dirty="0"/>
              <a:t>deterioration of pavement and </a:t>
            </a:r>
            <a:r>
              <a:rPr lang="en-US" sz="2200" dirty="0" smtClean="0"/>
              <a:t>bridges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Little </a:t>
            </a:r>
            <a:r>
              <a:rPr lang="en-US" sz="2200" dirty="0"/>
              <a:t>expansion to address population and economic </a:t>
            </a:r>
            <a:r>
              <a:rPr lang="en-US" sz="2200" dirty="0" smtClean="0"/>
              <a:t>growth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Reduction </a:t>
            </a:r>
            <a:r>
              <a:rPr lang="en-US" sz="2200" dirty="0"/>
              <a:t>in high priority services delivered</a:t>
            </a:r>
          </a:p>
          <a:p>
            <a:pPr marL="1087438" lvl="2" indent="-173038">
              <a:buFont typeface="Arial" panose="020B0604020202020204" pitchFamily="34" charset="0"/>
              <a:buChar char="•"/>
            </a:pPr>
            <a:r>
              <a:rPr lang="en-US" sz="2000" dirty="0"/>
              <a:t>Snow and ice</a:t>
            </a:r>
          </a:p>
          <a:p>
            <a:pPr marL="1087438" lvl="2" indent="-173038">
              <a:buFont typeface="Arial" panose="020B0604020202020204" pitchFamily="34" charset="0"/>
              <a:buChar char="•"/>
            </a:pPr>
            <a:r>
              <a:rPr lang="en-US" sz="2000" dirty="0"/>
              <a:t>Repair potholes</a:t>
            </a:r>
          </a:p>
          <a:p>
            <a:pPr marL="1087438" lvl="2" indent="-173038">
              <a:buFont typeface="Arial" panose="020B0604020202020204" pitchFamily="34" charset="0"/>
              <a:buChar char="•"/>
            </a:pPr>
            <a:r>
              <a:rPr lang="en-US" sz="2000" dirty="0"/>
              <a:t>Bridge </a:t>
            </a:r>
            <a:r>
              <a:rPr lang="en-US" sz="2000" dirty="0" smtClean="0"/>
              <a:t>inspection </a:t>
            </a:r>
            <a:r>
              <a:rPr lang="en-US" sz="2000" dirty="0"/>
              <a:t>and </a:t>
            </a:r>
            <a:r>
              <a:rPr lang="en-US" sz="2000" dirty="0" smtClean="0"/>
              <a:t>maintenance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39" y="1561522"/>
            <a:ext cx="6002245" cy="14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Funding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existing system needs additional resources to maintain and modernize our roads and </a:t>
            </a:r>
            <a:r>
              <a:rPr lang="en-US" dirty="0" smtClean="0"/>
              <a:t>bridges</a:t>
            </a:r>
          </a:p>
          <a:p>
            <a:pPr marL="0" indent="0">
              <a:buNone/>
            </a:pPr>
            <a:r>
              <a:rPr lang="en-US" dirty="0" smtClean="0"/>
              <a:t>Funding gap is largely the result of:</a:t>
            </a:r>
          </a:p>
          <a:p>
            <a:pPr lvl="1"/>
            <a:r>
              <a:rPr lang="en-US" dirty="0"/>
              <a:t>Aging </a:t>
            </a:r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dirty="0"/>
              <a:t>Increased costs for </a:t>
            </a:r>
            <a:r>
              <a:rPr lang="en-US" dirty="0" smtClean="0"/>
              <a:t>construction </a:t>
            </a:r>
            <a:r>
              <a:rPr lang="en-US" dirty="0"/>
              <a:t>&amp; </a:t>
            </a:r>
            <a:r>
              <a:rPr lang="en-US" dirty="0" smtClean="0"/>
              <a:t>maintenance</a:t>
            </a:r>
            <a:endParaRPr lang="en-US" dirty="0"/>
          </a:p>
          <a:p>
            <a:pPr lvl="1"/>
            <a:r>
              <a:rPr lang="en-US" dirty="0"/>
              <a:t>Population and freight shipments increasing</a:t>
            </a:r>
          </a:p>
          <a:p>
            <a:pPr lvl="1"/>
            <a:r>
              <a:rPr lang="en-US" dirty="0" smtClean="0"/>
              <a:t>Stable/flat </a:t>
            </a:r>
            <a:r>
              <a:rPr lang="en-US" dirty="0"/>
              <a:t>f</a:t>
            </a:r>
            <a:r>
              <a:rPr lang="en-US" dirty="0" smtClean="0"/>
              <a:t>ederal funding</a:t>
            </a:r>
            <a:endParaRPr lang="en-US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364817">
            <a:off x="7285017" y="2909548"/>
            <a:ext cx="3852204" cy="2841522"/>
          </a:xfrm>
          <a:prstGeom prst="rect">
            <a:avLst/>
          </a:prstGeom>
          <a:solidFill>
            <a:srgbClr val="78BE2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86782">
            <a:off x="7461044" y="3111716"/>
            <a:ext cx="359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3865"/>
                </a:solidFill>
              </a:rPr>
              <a:t>$18 billion</a:t>
            </a:r>
            <a:endParaRPr lang="en-US" sz="5400" b="1" dirty="0">
              <a:solidFill>
                <a:srgbClr val="0038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61942">
            <a:off x="6958344" y="4001713"/>
            <a:ext cx="3862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/>
              <a:t>projected </a:t>
            </a:r>
            <a:r>
              <a:rPr lang="en-US" sz="2000" dirty="0"/>
              <a:t>between </a:t>
            </a:r>
            <a:r>
              <a:rPr lang="en-US" sz="2000" dirty="0" smtClean="0"/>
              <a:t>funding </a:t>
            </a:r>
            <a:r>
              <a:rPr lang="en-US" sz="2000" dirty="0"/>
              <a:t>needs and </a:t>
            </a:r>
            <a:r>
              <a:rPr lang="en-US" sz="2000" dirty="0" smtClean="0"/>
              <a:t>estimated </a:t>
            </a:r>
            <a:r>
              <a:rPr lang="en-US" sz="2000" dirty="0"/>
              <a:t>revenues for roads and bridges over the next 20 years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($</a:t>
            </a:r>
            <a:r>
              <a:rPr lang="en-US" sz="2000" dirty="0"/>
              <a:t>6 billion </a:t>
            </a:r>
            <a:r>
              <a:rPr lang="en-US" sz="2000" dirty="0" smtClean="0"/>
              <a:t>in the next </a:t>
            </a:r>
            <a:r>
              <a:rPr lang="en-US" sz="2000" dirty="0"/>
              <a:t>10 years)</a:t>
            </a:r>
          </a:p>
        </p:txBody>
      </p:sp>
    </p:spTree>
    <p:extLst>
      <p:ext uri="{BB962C8B-B14F-4D97-AF65-F5344CB8AC3E}">
        <p14:creationId xmlns:p14="http://schemas.microsoft.com/office/powerpoint/2010/main" val="424903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in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789508" cy="4672013"/>
          </a:xfrm>
        </p:spPr>
        <p:txBody>
          <a:bodyPr>
            <a:normAutofit/>
          </a:bodyPr>
          <a:lstStyle/>
          <a:p>
            <a:r>
              <a:rPr lang="en-US" dirty="0" smtClean="0"/>
              <a:t>Sustainable </a:t>
            </a:r>
            <a:r>
              <a:rPr lang="en-US" dirty="0"/>
              <a:t>and </a:t>
            </a:r>
            <a:r>
              <a:rPr lang="en-US" dirty="0" smtClean="0"/>
              <a:t>constitutionally dedicated funding </a:t>
            </a:r>
            <a:r>
              <a:rPr lang="en-US" sz="2000" dirty="0" smtClean="0"/>
              <a:t>(Article 14, Minnesota Constitution)</a:t>
            </a:r>
          </a:p>
          <a:p>
            <a:r>
              <a:rPr lang="en-US" dirty="0" smtClean="0"/>
              <a:t>Commitment to a long term investment plan for roads and bridges </a:t>
            </a:r>
          </a:p>
          <a:p>
            <a:r>
              <a:rPr lang="en-US" dirty="0" smtClean="0"/>
              <a:t>Maintain/repair state bridges, modernize and improve safety, repair potholes, and address ongoing snow </a:t>
            </a:r>
            <a:r>
              <a:rPr lang="en-US" dirty="0"/>
              <a:t>and </a:t>
            </a:r>
            <a:r>
              <a:rPr lang="en-US" dirty="0" smtClean="0"/>
              <a:t>ice issues</a:t>
            </a:r>
          </a:p>
          <a:p>
            <a:r>
              <a:rPr lang="en-US" dirty="0" smtClean="0"/>
              <a:t>Return </a:t>
            </a:r>
            <a:r>
              <a:rPr lang="en-US" dirty="0"/>
              <a:t>$</a:t>
            </a:r>
            <a:r>
              <a:rPr lang="en-US" dirty="0" smtClean="0"/>
              <a:t>452 million </a:t>
            </a:r>
            <a:r>
              <a:rPr lang="en-US" dirty="0"/>
              <a:t>in </a:t>
            </a:r>
            <a:r>
              <a:rPr lang="en-US" dirty="0" smtClean="0"/>
              <a:t>statutorily </a:t>
            </a:r>
            <a:r>
              <a:rPr lang="en-US" dirty="0"/>
              <a:t>dedicated General Fund </a:t>
            </a:r>
            <a:r>
              <a:rPr lang="en-US" dirty="0" smtClean="0"/>
              <a:t>revenues in FY20-21</a:t>
            </a:r>
            <a:endParaRPr lang="en-US" dirty="0"/>
          </a:p>
          <a:p>
            <a:r>
              <a:rPr lang="en-US" dirty="0" smtClean="0"/>
              <a:t>Pay </a:t>
            </a:r>
            <a:r>
              <a:rPr lang="en-US" dirty="0"/>
              <a:t>debt on </a:t>
            </a:r>
            <a:r>
              <a:rPr lang="en-US" dirty="0" smtClean="0"/>
              <a:t>$2 billion in trunk </a:t>
            </a:r>
            <a:r>
              <a:rPr lang="en-US" dirty="0"/>
              <a:t>highway bonds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0679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Repair and replace </a:t>
            </a:r>
            <a:r>
              <a:rPr lang="en-US" sz="2800" dirty="0" smtClean="0"/>
              <a:t>aging </a:t>
            </a:r>
            <a:r>
              <a:rPr lang="en-US" sz="2800" dirty="0"/>
              <a:t>infrastructure </a:t>
            </a:r>
            <a:endParaRPr lang="en-US" sz="2800" dirty="0" smtClean="0"/>
          </a:p>
          <a:p>
            <a:pPr lvl="1"/>
            <a:r>
              <a:rPr lang="en-US" sz="2400" b="1" dirty="0" smtClean="0"/>
              <a:t>1,800 </a:t>
            </a:r>
            <a:r>
              <a:rPr lang="en-US" sz="2400" b="1" dirty="0"/>
              <a:t>miles of roadway</a:t>
            </a:r>
          </a:p>
          <a:p>
            <a:pPr lvl="1"/>
            <a:r>
              <a:rPr lang="en-US" sz="2400" dirty="0" smtClean="0"/>
              <a:t>Repair </a:t>
            </a:r>
            <a:r>
              <a:rPr lang="en-US" sz="2400" dirty="0"/>
              <a:t>or replace </a:t>
            </a:r>
            <a:r>
              <a:rPr lang="en-US" sz="2400" b="1" dirty="0" smtClean="0"/>
              <a:t>300 </a:t>
            </a:r>
            <a:r>
              <a:rPr lang="en-US" sz="2400" b="1" dirty="0"/>
              <a:t>bridges </a:t>
            </a:r>
            <a:r>
              <a:rPr lang="en-US" sz="2400" dirty="0"/>
              <a:t>on state </a:t>
            </a:r>
            <a:r>
              <a:rPr lang="en-US" sz="2400" dirty="0" smtClean="0"/>
              <a:t>highways</a:t>
            </a:r>
          </a:p>
          <a:p>
            <a:r>
              <a:rPr lang="en-US" sz="2800" dirty="0" smtClean="0"/>
              <a:t>Modern materials </a:t>
            </a:r>
            <a:r>
              <a:rPr lang="en-US" sz="2800" dirty="0"/>
              <a:t>and </a:t>
            </a:r>
            <a:r>
              <a:rPr lang="en-US" sz="2800" dirty="0" smtClean="0"/>
              <a:t>designs will provide </a:t>
            </a:r>
            <a:r>
              <a:rPr lang="en-US" sz="2800" dirty="0"/>
              <a:t>longer and more useful lives</a:t>
            </a:r>
          </a:p>
          <a:p>
            <a:r>
              <a:rPr lang="en-US" sz="2800" dirty="0" smtClean="0"/>
              <a:t>More efficient and reliable transportation </a:t>
            </a:r>
            <a:br>
              <a:rPr lang="en-US" sz="2800" dirty="0" smtClean="0"/>
            </a:br>
            <a:r>
              <a:rPr lang="en-US" sz="2800" dirty="0" smtClean="0"/>
              <a:t>system that can keep up with demands </a:t>
            </a:r>
            <a:br>
              <a:rPr lang="en-US" sz="2800" dirty="0" smtClean="0"/>
            </a:br>
            <a:r>
              <a:rPr lang="en-US" sz="2800" dirty="0" smtClean="0"/>
              <a:t>of our growing population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new funds for </a:t>
            </a:r>
            <a:r>
              <a:rPr lang="en-US" sz="2800" dirty="0" smtClean="0"/>
              <a:t>projects that </a:t>
            </a:r>
            <a:r>
              <a:rPr lang="en-US" sz="2800" dirty="0"/>
              <a:t>will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create thousands of careers in </a:t>
            </a:r>
            <a:br>
              <a:rPr lang="en-US" sz="2800" dirty="0" smtClean="0"/>
            </a:br>
            <a:r>
              <a:rPr lang="en-US" sz="2800" dirty="0" smtClean="0"/>
              <a:t>construction and engineering fields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2" y="3830198"/>
            <a:ext cx="4256541" cy="26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2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Local Road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40</a:t>
            </a:r>
            <a:r>
              <a:rPr lang="en-US" sz="2600" dirty="0"/>
              <a:t>% of </a:t>
            </a:r>
            <a:r>
              <a:rPr lang="en-US" sz="2600" dirty="0" smtClean="0"/>
              <a:t>additional funding goes to </a:t>
            </a:r>
            <a:r>
              <a:rPr lang="en-US" sz="2600" dirty="0"/>
              <a:t>the local road </a:t>
            </a:r>
            <a:r>
              <a:rPr lang="en-US" sz="2600" dirty="0" smtClean="0"/>
              <a:t>systems</a:t>
            </a:r>
          </a:p>
          <a:p>
            <a:r>
              <a:rPr lang="en-US" sz="2600" dirty="0" smtClean="0"/>
              <a:t>35% increase in transportation funding for road and bridges to Minnesota counties and cities</a:t>
            </a:r>
          </a:p>
          <a:p>
            <a:r>
              <a:rPr lang="en-US" sz="2600" dirty="0" smtClean="0"/>
              <a:t>Majority of roadway miles in Minnesota are county roads and city and township streets, which agriculture, manufacturing and service industries rely on to move product and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1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and Dependable Transportation Plan</a:t>
            </a:r>
            <a:br>
              <a:rPr lang="en-US" dirty="0" smtClean="0"/>
            </a:br>
            <a:r>
              <a:rPr lang="en-US" dirty="0" smtClean="0"/>
              <a:t>Gas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6267"/>
            <a:ext cx="10883020" cy="5115208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/>
              <a:t>Closing the funding gap starting in </a:t>
            </a:r>
            <a:r>
              <a:rPr lang="en-US" dirty="0" smtClean="0"/>
              <a:t>FY2020</a:t>
            </a:r>
            <a:endParaRPr lang="en-US" dirty="0"/>
          </a:p>
          <a:p>
            <a:pPr lvl="1">
              <a:spcAft>
                <a:spcPts val="500"/>
              </a:spcAft>
            </a:pPr>
            <a:r>
              <a:rPr lang="en-US" sz="2400" dirty="0"/>
              <a:t>Increase the Gas Tax </a:t>
            </a:r>
            <a:endParaRPr lang="en-US" sz="2400" dirty="0" smtClean="0"/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In </a:t>
            </a:r>
            <a:r>
              <a:rPr lang="en-US" sz="2000" dirty="0"/>
              <a:t>FY 2020 by 5 cents in </a:t>
            </a:r>
            <a:r>
              <a:rPr lang="en-US" sz="2000" dirty="0" smtClean="0"/>
              <a:t>October 2019 </a:t>
            </a:r>
            <a:r>
              <a:rPr lang="en-US" sz="2000" dirty="0"/>
              <a:t>and another 5 cents in April </a:t>
            </a:r>
            <a:r>
              <a:rPr lang="en-US" sz="2000" dirty="0" smtClean="0"/>
              <a:t>2020 </a:t>
            </a:r>
            <a:br>
              <a:rPr lang="en-US" sz="2000" dirty="0" smtClean="0"/>
            </a:br>
            <a:r>
              <a:rPr lang="en-US" sz="2000" dirty="0" smtClean="0"/>
              <a:t>   (10 </a:t>
            </a:r>
            <a:r>
              <a:rPr lang="en-US" sz="2000" dirty="0"/>
              <a:t>cents cumulative)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In </a:t>
            </a:r>
            <a:r>
              <a:rPr lang="en-US" sz="2000" dirty="0"/>
              <a:t>FY 2021 by 5 cents in October </a:t>
            </a:r>
            <a:r>
              <a:rPr lang="en-US" sz="2000" dirty="0" smtClean="0"/>
              <a:t>2020 and </a:t>
            </a:r>
            <a:r>
              <a:rPr lang="en-US" sz="2000" dirty="0"/>
              <a:t>another 5 cents in April </a:t>
            </a:r>
            <a:r>
              <a:rPr lang="en-US" sz="2000" dirty="0" smtClean="0"/>
              <a:t>2021 </a:t>
            </a:r>
            <a:br>
              <a:rPr lang="en-US" sz="2000" dirty="0" smtClean="0"/>
            </a:br>
            <a:r>
              <a:rPr lang="en-US" sz="2000" dirty="0" smtClean="0"/>
              <a:t>   (20 </a:t>
            </a:r>
            <a:r>
              <a:rPr lang="en-US" sz="2000" dirty="0"/>
              <a:t>cents cumulative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lvl="1">
              <a:spcAft>
                <a:spcPts val="500"/>
              </a:spcAft>
            </a:pPr>
            <a:r>
              <a:rPr lang="en-US" sz="2400" dirty="0"/>
              <a:t>Index the Gas Tax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In FY </a:t>
            </a:r>
            <a:r>
              <a:rPr lang="en-US" sz="2000" dirty="0"/>
              <a:t>2023, with the gas tax fully phased in at 20 cents, it is then indexed to inflation (CPI)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Estimated CPI growth of </a:t>
            </a:r>
            <a:r>
              <a:rPr lang="en-US" sz="2000" dirty="0"/>
              <a:t>~3% </a:t>
            </a:r>
            <a:r>
              <a:rPr lang="en-US" sz="2000" dirty="0" smtClean="0"/>
              <a:t>adds an </a:t>
            </a:r>
            <a:r>
              <a:rPr lang="en-US" sz="2000" dirty="0"/>
              <a:t>additional 1.3 cents per year</a:t>
            </a:r>
          </a:p>
          <a:p>
            <a:pPr marL="1027113" lvl="2" indent="-225425">
              <a:spcBef>
                <a:spcPts val="300"/>
              </a:spcBef>
              <a:spcAft>
                <a:spcPts val="300"/>
              </a:spcAft>
            </a:pPr>
            <a:endParaRPr lang="en-US" sz="2200" dirty="0"/>
          </a:p>
          <a:p>
            <a:pPr marL="9144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5734</TotalTime>
  <Words>927</Words>
  <Application>Microsoft Office PowerPoint</Application>
  <PresentationFormat>Widescreen</PresentationFormat>
  <Paragraphs>211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NeueHaasGroteskText Std</vt:lpstr>
      <vt:lpstr>MN.IT</vt:lpstr>
      <vt:lpstr>Governor’s FY2020-21 Budget Presentation March 21, 2019  Commissioner Margaret Anderson Kelliher </vt:lpstr>
      <vt:lpstr>Comprehensive and Dependable Transportation Plan</vt:lpstr>
      <vt:lpstr>Growing Needs</vt:lpstr>
      <vt:lpstr>Funding Shortfalls</vt:lpstr>
      <vt:lpstr>The Funding Gap</vt:lpstr>
      <vt:lpstr>Investment in Transportation</vt:lpstr>
      <vt:lpstr>Community Prosperity</vt:lpstr>
      <vt:lpstr>Support For Local Road Systems</vt:lpstr>
      <vt:lpstr>Comprehensive and Dependable Transportation Plan Gas Tax</vt:lpstr>
      <vt:lpstr>100% Dedicated Funding</vt:lpstr>
      <vt:lpstr>What is in the Price of Gas?</vt:lpstr>
      <vt:lpstr>Motor Fuel Tax Rates</vt:lpstr>
      <vt:lpstr>Comprehensive and Dependable Transportation Plan Registration Tax</vt:lpstr>
      <vt:lpstr>Comprehensive and Dependable Transportation Plan Motor Vehicle Sales Tax</vt:lpstr>
      <vt:lpstr>Comprehensive and Dependable Transportation Plan Trunk Highway Bonds</vt:lpstr>
      <vt:lpstr>Debt Policy Limit</vt:lpstr>
      <vt:lpstr>Cumulative Debt Transfers vs. Trunk Highway Debt Service Surcharge</vt:lpstr>
      <vt:lpstr>Comprehensive and Dependable Transportation Plan</vt:lpstr>
      <vt:lpstr>Impact to Minnesotans</vt:lpstr>
      <vt:lpstr>Working Family Credit</vt:lpstr>
      <vt:lpstr>Funding the Future of Transportation Across Minnesota</vt:lpstr>
      <vt:lpstr>Thank you!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MnDOT Supplemental Budget Requst</dc:title>
  <dc:subject>PowerPoint Template</dc:subject>
  <dc:creator>Neal T Younghans</dc:creator>
  <cp:keywords>PowerPoint, Template</cp:keywords>
  <dc:description>Version 1.1, Released 8-2016</dc:description>
  <cp:lastModifiedBy>Loesch, Jacob (DOT)</cp:lastModifiedBy>
  <cp:revision>246</cp:revision>
  <cp:lastPrinted>2019-03-20T22:06:19Z</cp:lastPrinted>
  <dcterms:created xsi:type="dcterms:W3CDTF">2018-03-26T13:39:50Z</dcterms:created>
  <dcterms:modified xsi:type="dcterms:W3CDTF">2019-03-20T22:45:29Z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