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3.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1.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notesMasterIdLst>
    <p:notesMasterId r:id="rId23"/>
  </p:notesMasterIdLst>
  <p:handoutMasterIdLst>
    <p:handoutMasterId r:id="rId24"/>
  </p:handoutMasterIdLst>
  <p:sldIdLst>
    <p:sldId id="256" r:id="rId3"/>
    <p:sldId id="286" r:id="rId4"/>
    <p:sldId id="257" r:id="rId5"/>
    <p:sldId id="283" r:id="rId6"/>
    <p:sldId id="258" r:id="rId7"/>
    <p:sldId id="259" r:id="rId8"/>
    <p:sldId id="284" r:id="rId9"/>
    <p:sldId id="260" r:id="rId10"/>
    <p:sldId id="265" r:id="rId11"/>
    <p:sldId id="266" r:id="rId12"/>
    <p:sldId id="295" r:id="rId13"/>
    <p:sldId id="274" r:id="rId14"/>
    <p:sldId id="287" r:id="rId15"/>
    <p:sldId id="290" r:id="rId16"/>
    <p:sldId id="292" r:id="rId17"/>
    <p:sldId id="269" r:id="rId18"/>
    <p:sldId id="293" r:id="rId19"/>
    <p:sldId id="294" r:id="rId20"/>
    <p:sldId id="297" r:id="rId21"/>
    <p:sldId id="285" r:id="rId2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2469"/>
    <a:srgbClr val="0033CC"/>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66" autoAdjust="0"/>
    <p:restoredTop sz="83811" autoAdjust="0"/>
  </p:normalViewPr>
  <p:slideViewPr>
    <p:cSldViewPr snapToGrid="0">
      <p:cViewPr varScale="1">
        <p:scale>
          <a:sx n="74" d="100"/>
          <a:sy n="74" d="100"/>
        </p:scale>
        <p:origin x="90" y="288"/>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edc1adminfs01.admin.state.mn.us\CAPM\ShareDoc\Community%20Outreach\CAPM%20Community%20Survey\Community%20Survey%202018-2019\FINAL%20REPORT\FINAL%20DAT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mishraa\Dropbox\CAPM\Data%20and%20Reports\Presentations\Misc\Summary%20File.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EDC1AdminFS01.admin.state.mn.us\CAPM\Home\amishra\Desktop\Summary%20File.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mishraa\Dropbox\CAPM\Data%20and%20Reports\Presentations\Misc\Summary%20File.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mishraa\Dropbox\CAPM\Data%20and%20Reports\Presentations\Misc\Summary%20File.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edc1adminfs01.admin.state.mn.us\CAPM\ShareDoc\Community%20Outreach\CAPM%20Community%20Survey\Community%20Survey%202018-2019\FINAL%20REPORT\FINAL%20DATA.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embeddings/oleObject2.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3"/>
          <c:order val="3"/>
          <c:tx>
            <c:strRef>
              <c:f>'MN API population'!$E$1</c:f>
              <c:strCache>
                <c:ptCount val="1"/>
                <c:pt idx="0">
                  <c:v>2015%</c:v>
                </c:pt>
              </c:strCache>
            </c:strRef>
          </c:tx>
          <c:explosion val="6"/>
          <c:dPt>
            <c:idx val="0"/>
            <c:bubble3D val="0"/>
            <c:spPr>
              <a:solidFill>
                <a:schemeClr val="accent1"/>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FB6A-4674-973C-3B2C4830ACC2}"/>
              </c:ext>
            </c:extLst>
          </c:dPt>
          <c:dPt>
            <c:idx val="1"/>
            <c:bubble3D val="0"/>
            <c:spPr>
              <a:solidFill>
                <a:schemeClr val="accent2"/>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FB6A-4674-973C-3B2C4830ACC2}"/>
              </c:ext>
            </c:extLst>
          </c:dPt>
          <c:dPt>
            <c:idx val="2"/>
            <c:bubble3D val="0"/>
            <c:spPr>
              <a:solidFill>
                <a:schemeClr val="accent3"/>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FB6A-4674-973C-3B2C4830ACC2}"/>
              </c:ext>
            </c:extLst>
          </c:dPt>
          <c:dPt>
            <c:idx val="3"/>
            <c:bubble3D val="0"/>
            <c:spPr>
              <a:solidFill>
                <a:schemeClr val="accent4"/>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7-FB6A-4674-973C-3B2C4830ACC2}"/>
              </c:ext>
            </c:extLst>
          </c:dPt>
          <c:dPt>
            <c:idx val="4"/>
            <c:bubble3D val="0"/>
            <c:spPr>
              <a:solidFill>
                <a:schemeClr val="accent5"/>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9-FB6A-4674-973C-3B2C4830ACC2}"/>
              </c:ext>
            </c:extLst>
          </c:dPt>
          <c:dPt>
            <c:idx val="5"/>
            <c:bubble3D val="0"/>
            <c:spPr>
              <a:solidFill>
                <a:schemeClr val="accent6"/>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B-FB6A-4674-973C-3B2C4830ACC2}"/>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D-FB6A-4674-973C-3B2C4830ACC2}"/>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F-FB6A-4674-973C-3B2C4830ACC2}"/>
              </c:ext>
            </c:extLst>
          </c:dPt>
          <c:dPt>
            <c:idx val="8"/>
            <c:bubble3D val="0"/>
            <c:spPr>
              <a:solidFill>
                <a:schemeClr val="accent3">
                  <a:lumMod val="60000"/>
                </a:schemeClr>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11-FB6A-4674-973C-3B2C4830ACC2}"/>
              </c:ext>
            </c:extLst>
          </c:dPt>
          <c:dPt>
            <c:idx val="9"/>
            <c:bubble3D val="0"/>
            <c:spPr>
              <a:solidFill>
                <a:schemeClr val="accent4">
                  <a:lumMod val="60000"/>
                </a:schemeClr>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13-FB6A-4674-973C-3B2C4830ACC2}"/>
              </c:ext>
            </c:extLst>
          </c:dPt>
          <c:dPt>
            <c:idx val="10"/>
            <c:bubble3D val="0"/>
            <c:spPr>
              <a:solidFill>
                <a:schemeClr val="accent5">
                  <a:lumMod val="60000"/>
                </a:schemeClr>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15-FB6A-4674-973C-3B2C4830ACC2}"/>
              </c:ext>
            </c:extLst>
          </c:dPt>
          <c:dPt>
            <c:idx val="11"/>
            <c:bubble3D val="0"/>
            <c:spPr>
              <a:solidFill>
                <a:schemeClr val="accent6">
                  <a:lumMod val="60000"/>
                </a:schemeClr>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17-FB6A-4674-973C-3B2C4830ACC2}"/>
              </c:ext>
            </c:extLst>
          </c:dPt>
          <c:dLbls>
            <c:dLbl>
              <c:idx val="0"/>
              <c:layout>
                <c:manualLayout>
                  <c:x val="2.8989052949221022E-2"/>
                  <c:y val="6.2405651888252069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ext>
              </c:extLst>
            </c:dLbl>
            <c:dLbl>
              <c:idx val="1"/>
              <c:layout>
                <c:manualLayout>
                  <c:x val="1.0541473799716674E-2"/>
                  <c:y val="1.5601412972062934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2"/>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ext>
              </c:extLst>
            </c:dLbl>
            <c:dLbl>
              <c:idx val="2"/>
              <c:layout>
                <c:manualLayout>
                  <c:x val="3.2942105624114905E-2"/>
                  <c:y val="5.2004709906876764E-3"/>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3"/>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ext>
              </c:extLst>
            </c:dLbl>
            <c:dLbl>
              <c:idx val="3"/>
              <c:layout>
                <c:manualLayout>
                  <c:x val="2.1739130434782608E-2"/>
                  <c:y val="1.1674569982842059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4"/>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ext>
              </c:extLst>
            </c:dLbl>
            <c:dLbl>
              <c:idx val="4"/>
              <c:layout>
                <c:manualLayout>
                  <c:x val="-4.8309178743961793E-3"/>
                  <c:y val="1.4593212478552466E-2"/>
                </c:manualLayout>
              </c:layout>
              <c:tx>
                <c:rich>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fld id="{F74DA570-0328-4A98-8130-DB7FFC4C6F1E}" type="CATEGORYNAME">
                      <a:rPr lang="en-US" smtClean="0"/>
                      <a:pPr>
                        <a:defRPr sz="1400">
                          <a:solidFill>
                            <a:schemeClr val="accent1"/>
                          </a:solidFill>
                        </a:defRPr>
                      </a:pPr>
                      <a:t>[CATEGORY NAME]</a:t>
                    </a:fld>
                    <a:r>
                      <a:rPr lang="en-US" dirty="0" smtClean="0"/>
                      <a:t>*</a:t>
                    </a:r>
                    <a:r>
                      <a:rPr lang="en-US" baseline="0" dirty="0" smtClean="0"/>
                      <a:t>, </a:t>
                    </a:r>
                    <a:fld id="{71028165-4F03-45D3-8A47-1D60B3F949A0}" type="VALUE">
                      <a:rPr lang="en-US" baseline="0"/>
                      <a:pPr>
                        <a:defRPr sz="1400">
                          <a:solidFill>
                            <a:schemeClr val="accent1"/>
                          </a:solidFill>
                        </a:defRPr>
                      </a:pPr>
                      <a:t>[VALUE]</a:t>
                    </a:fld>
                    <a:endParaRPr lang="en-US" baseline="0" dirty="0" smtClean="0"/>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15:dlblFieldTable/>
                  <c15:showDataLabelsRange val="0"/>
                </c:ext>
              </c:extLst>
            </c:dLbl>
            <c:dLbl>
              <c:idx val="5"/>
              <c:layout>
                <c:manualLayout>
                  <c:x val="-1.6470119020087007E-2"/>
                  <c:y val="5.5507247593400054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6"/>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ext>
              </c:extLst>
            </c:dLbl>
            <c:dLbl>
              <c:idx val="6"/>
              <c:layout>
                <c:manualLayout>
                  <c:x val="-1.449452647461056E-2"/>
                  <c:y val="2.860259044878222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lumMod val="60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ext>
              </c:extLst>
            </c:dLbl>
            <c:dLbl>
              <c:idx val="7"/>
              <c:layout>
                <c:manualLayout>
                  <c:x val="-2.1082947599433591E-2"/>
                  <c:y val="7.280659386962747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2">
                          <a:lumMod val="60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ext>
              </c:extLst>
            </c:dLbl>
            <c:dLbl>
              <c:idx val="8"/>
              <c:layout>
                <c:manualLayout>
                  <c:x val="-6.0826275162970046E-2"/>
                  <c:y val="6.7606122878939801E-2"/>
                </c:manualLayout>
              </c:layout>
              <c:tx>
                <c:rich>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fld id="{2DA0C058-FB11-4B6F-8581-B36956B56DDF}" type="CATEGORYNAME">
                      <a:rPr lang="en-US" smtClean="0"/>
                      <a:pPr>
                        <a:defRPr sz="1400">
                          <a:solidFill>
                            <a:schemeClr val="accent1"/>
                          </a:solidFill>
                        </a:defRPr>
                      </a:pPr>
                      <a:t>[CATEGORY NAME]</a:t>
                    </a:fld>
                    <a:r>
                      <a:rPr lang="en-US" baseline="0" dirty="0"/>
                      <a:t> </a:t>
                    </a:r>
                    <a:r>
                      <a:rPr lang="en-US" baseline="0" dirty="0" smtClean="0"/>
                      <a:t>(incl. Karen, Karenni), </a:t>
                    </a:r>
                    <a:fld id="{2E7BE0F8-1AC0-4181-A9D1-E97CD2D00FA7}" type="VALUE">
                      <a:rPr lang="en-US" baseline="0"/>
                      <a:pPr>
                        <a:defRPr sz="1400">
                          <a:solidFill>
                            <a:schemeClr val="accent1"/>
                          </a:solidFill>
                        </a:defRPr>
                      </a:pPr>
                      <a:t>[VALUE]</a:t>
                    </a:fld>
                    <a:endParaRPr lang="en-US" baseline="0" dirty="0" smtClean="0"/>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11-FB6A-4674-973C-3B2C4830ACC2}"/>
                </c:ext>
                <c:ext xmlns:c15="http://schemas.microsoft.com/office/drawing/2012/chart" uri="{CE6537A1-D6FC-4f65-9D91-7224C49458BB}">
                  <c15:layout/>
                  <c15:dlblFieldTable/>
                  <c15:showDataLabelsRange val="0"/>
                </c:ext>
              </c:extLst>
            </c:dLbl>
            <c:dLbl>
              <c:idx val="9"/>
              <c:layout>
                <c:manualLayout>
                  <c:x val="-4.611894787376087E-2"/>
                  <c:y val="1.5601412972063029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4">
                          <a:lumMod val="60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ext>
              </c:extLst>
            </c:dLbl>
            <c:dLbl>
              <c:idx val="10"/>
              <c:layout>
                <c:manualLayout>
                  <c:x val="-1.4494526474610511E-2"/>
                  <c:y val="0"/>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5">
                          <a:lumMod val="60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ext>
              </c:extLst>
            </c:dLbl>
            <c:dLbl>
              <c:idx val="11"/>
              <c:layout>
                <c:manualLayout>
                  <c:x val="6.9060452758374788E-2"/>
                  <c:y val="-4.1923166931228687E-3"/>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6">
                          <a:lumMod val="60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4"/>
                    </a:solidFill>
                    <a:latin typeface="+mn-lt"/>
                    <a:ea typeface="+mn-ea"/>
                    <a:cs typeface="+mn-cs"/>
                  </a:defRPr>
                </a:pPr>
                <a:endParaRPr lang="en-US"/>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'MN API population'!$A$2:$A$13</c:f>
              <c:strCache>
                <c:ptCount val="12"/>
                <c:pt idx="0">
                  <c:v>Hmong</c:v>
                </c:pt>
                <c:pt idx="1">
                  <c:v>Asian Indian</c:v>
                </c:pt>
                <c:pt idx="2">
                  <c:v>Chinese</c:v>
                </c:pt>
                <c:pt idx="3">
                  <c:v>Vietnamese</c:v>
                </c:pt>
                <c:pt idx="4">
                  <c:v>Other API</c:v>
                </c:pt>
                <c:pt idx="5">
                  <c:v>Korean</c:v>
                </c:pt>
                <c:pt idx="6">
                  <c:v>Filipino</c:v>
                </c:pt>
                <c:pt idx="7">
                  <c:v>Laotian</c:v>
                </c:pt>
                <c:pt idx="8">
                  <c:v>Burmese</c:v>
                </c:pt>
                <c:pt idx="9">
                  <c:v>Japanese</c:v>
                </c:pt>
                <c:pt idx="10">
                  <c:v>Cambodian</c:v>
                </c:pt>
                <c:pt idx="11">
                  <c:v>Taiwanese</c:v>
                </c:pt>
              </c:strCache>
            </c:strRef>
          </c:cat>
          <c:val>
            <c:numRef>
              <c:f>'MN API population'!$E$2:$E$13</c:f>
              <c:numCache>
                <c:formatCode>0%</c:formatCode>
                <c:ptCount val="12"/>
                <c:pt idx="0">
                  <c:v>0.2492792085536234</c:v>
                </c:pt>
                <c:pt idx="1">
                  <c:v>0.14901798678606909</c:v>
                </c:pt>
                <c:pt idx="2">
                  <c:v>0.12018285523728801</c:v>
                </c:pt>
                <c:pt idx="3">
                  <c:v>0.10949429966860962</c:v>
                </c:pt>
                <c:pt idx="4">
                  <c:v>7.1926302114089999E-2</c:v>
                </c:pt>
                <c:pt idx="5">
                  <c:v>8.4084230125261394E-2</c:v>
                </c:pt>
                <c:pt idx="6">
                  <c:v>6.2172170155413056E-2</c:v>
                </c:pt>
                <c:pt idx="7">
                  <c:v>4.7558340685985037E-2</c:v>
                </c:pt>
                <c:pt idx="8">
                  <c:v>3.3545460229680628E-2</c:v>
                </c:pt>
                <c:pt idx="9">
                  <c:v>3.0401767415363452E-2</c:v>
                </c:pt>
                <c:pt idx="10">
                  <c:v>3.6626626557083208E-2</c:v>
                </c:pt>
                <c:pt idx="11">
                  <c:v>5.7107524715330803E-3</c:v>
                </c:pt>
              </c:numCache>
            </c:numRef>
          </c:val>
          <c:extLst xmlns:c16r2="http://schemas.microsoft.com/office/drawing/2015/06/chart">
            <c:ext xmlns:c16="http://schemas.microsoft.com/office/drawing/2014/chart" uri="{C3380CC4-5D6E-409C-BE32-E72D297353CC}">
              <c16:uniqueId val="{00000018-FB6A-4674-973C-3B2C4830ACC2}"/>
            </c:ext>
          </c:extLst>
        </c:ser>
        <c:dLbls>
          <c:dLblPos val="outEnd"/>
          <c:showLegendKey val="0"/>
          <c:showVal val="1"/>
          <c:showCatName val="0"/>
          <c:showSerName val="0"/>
          <c:showPercent val="0"/>
          <c:showBubbleSize val="0"/>
          <c:showLeaderLines val="1"/>
        </c:dLbls>
        <c:firstSliceAng val="0"/>
        <c:extLst xmlns:c16r2="http://schemas.microsoft.com/office/drawing/2015/06/chart">
          <c:ext xmlns:c15="http://schemas.microsoft.com/office/drawing/2012/chart" uri="{02D57815-91ED-43cb-92C2-25804820EDAC}">
            <c15:filteredPieSeries>
              <c15:ser>
                <c:idx val="0"/>
                <c:order val="0"/>
                <c:tx>
                  <c:strRef>
                    <c:extLst xmlns:c16r2="http://schemas.microsoft.com/office/drawing/2015/06/chart">
                      <c:ext uri="{02D57815-91ED-43cb-92C2-25804820EDAC}">
                        <c15:formulaRef>
                          <c15:sqref>'MN API population'!$B$1</c15:sqref>
                        </c15:formulaRef>
                      </c:ext>
                    </c:extLst>
                    <c:strCache>
                      <c:ptCount val="1"/>
                      <c:pt idx="0">
                        <c:v>2016 TOTAL</c:v>
                      </c:pt>
                    </c:strCache>
                  </c:strRef>
                </c:tx>
                <c:dPt>
                  <c:idx val="0"/>
                  <c:bubble3D val="0"/>
                  <c:spPr>
                    <a:solidFill>
                      <a:schemeClr val="accent1"/>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1A-FB6A-4674-973C-3B2C4830ACC2}"/>
                    </c:ext>
                  </c:extLst>
                </c:dPt>
                <c:dPt>
                  <c:idx val="1"/>
                  <c:bubble3D val="0"/>
                  <c:spPr>
                    <a:solidFill>
                      <a:schemeClr val="accent2"/>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1C-FB6A-4674-973C-3B2C4830ACC2}"/>
                    </c:ext>
                  </c:extLst>
                </c:dPt>
                <c:dPt>
                  <c:idx val="2"/>
                  <c:bubble3D val="0"/>
                  <c:spPr>
                    <a:solidFill>
                      <a:schemeClr val="accent3"/>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1E-FB6A-4674-973C-3B2C4830ACC2}"/>
                    </c:ext>
                  </c:extLst>
                </c:dPt>
                <c:dPt>
                  <c:idx val="3"/>
                  <c:bubble3D val="0"/>
                  <c:spPr>
                    <a:solidFill>
                      <a:schemeClr val="accent4"/>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20-FB6A-4674-973C-3B2C4830ACC2}"/>
                    </c:ext>
                  </c:extLst>
                </c:dPt>
                <c:dPt>
                  <c:idx val="4"/>
                  <c:bubble3D val="0"/>
                  <c:spPr>
                    <a:solidFill>
                      <a:schemeClr val="accent5"/>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22-FB6A-4674-973C-3B2C4830ACC2}"/>
                    </c:ext>
                  </c:extLst>
                </c:dPt>
                <c:dPt>
                  <c:idx val="5"/>
                  <c:bubble3D val="0"/>
                  <c:spPr>
                    <a:solidFill>
                      <a:schemeClr val="accent6"/>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24-FB6A-4674-973C-3B2C4830ACC2}"/>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26-FB6A-4674-973C-3B2C4830ACC2}"/>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28-FB6A-4674-973C-3B2C4830ACC2}"/>
                    </c:ext>
                  </c:extLst>
                </c:dPt>
                <c:dPt>
                  <c:idx val="8"/>
                  <c:bubble3D val="0"/>
                  <c:spPr>
                    <a:solidFill>
                      <a:schemeClr val="accent3">
                        <a:lumMod val="60000"/>
                      </a:schemeClr>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2A-FB6A-4674-973C-3B2C4830ACC2}"/>
                    </c:ext>
                  </c:extLst>
                </c:dPt>
                <c:dPt>
                  <c:idx val="9"/>
                  <c:bubble3D val="0"/>
                  <c:spPr>
                    <a:solidFill>
                      <a:schemeClr val="accent4">
                        <a:lumMod val="60000"/>
                      </a:schemeClr>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2C-FB6A-4674-973C-3B2C4830ACC2}"/>
                    </c:ext>
                  </c:extLst>
                </c:dPt>
                <c:dPt>
                  <c:idx val="10"/>
                  <c:bubble3D val="0"/>
                  <c:spPr>
                    <a:solidFill>
                      <a:schemeClr val="accent5">
                        <a:lumMod val="60000"/>
                      </a:schemeClr>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2E-FB6A-4674-973C-3B2C4830ACC2}"/>
                    </c:ext>
                  </c:extLst>
                </c:dPt>
                <c:dPt>
                  <c:idx val="11"/>
                  <c:bubble3D val="0"/>
                  <c:spPr>
                    <a:solidFill>
                      <a:schemeClr val="accent6">
                        <a:lumMod val="60000"/>
                      </a:schemeClr>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30-FB6A-4674-973C-3B2C4830ACC2}"/>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1"/>
                    <c:showCatName val="1"/>
                    <c:showSerName val="0"/>
                    <c:showPercent val="0"/>
                    <c:showBubbleSize val="0"/>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n-US"/>
                      </a:p>
                    </c:txPr>
                    <c:dLblPos val="outEnd"/>
                    <c:showLegendKey val="0"/>
                    <c:showVal val="1"/>
                    <c:showCatName val="1"/>
                    <c:showSerName val="0"/>
                    <c:showPercent val="0"/>
                    <c:showBubbleSize val="0"/>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n-US"/>
                      </a:p>
                    </c:txPr>
                    <c:dLblPos val="outEnd"/>
                    <c:showLegendKey val="0"/>
                    <c:showVal val="1"/>
                    <c:showCatName val="1"/>
                    <c:showSerName val="0"/>
                    <c:showPercent val="0"/>
                    <c:showBubbleSize val="0"/>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n-US"/>
                      </a:p>
                    </c:txPr>
                    <c:dLblPos val="outEnd"/>
                    <c:showLegendKey val="0"/>
                    <c:showVal val="1"/>
                    <c:showCatName val="1"/>
                    <c:showSerName val="0"/>
                    <c:showPercent val="0"/>
                    <c:showBubbleSize val="0"/>
                  </c:dLbl>
                  <c:dLbl>
                    <c:idx val="4"/>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solidFill>
                            <a:latin typeface="+mn-lt"/>
                            <a:ea typeface="+mn-ea"/>
                            <a:cs typeface="+mn-cs"/>
                          </a:defRPr>
                        </a:pPr>
                        <a:endParaRPr lang="en-US"/>
                      </a:p>
                    </c:txPr>
                    <c:dLblPos val="outEnd"/>
                    <c:showLegendKey val="0"/>
                    <c:showVal val="1"/>
                    <c:showCatName val="1"/>
                    <c:showSerName val="0"/>
                    <c:showPercent val="0"/>
                    <c:showBubbleSize val="0"/>
                  </c:dLbl>
                  <c:dLbl>
                    <c:idx val="5"/>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6"/>
                            </a:solidFill>
                            <a:latin typeface="+mn-lt"/>
                            <a:ea typeface="+mn-ea"/>
                            <a:cs typeface="+mn-cs"/>
                          </a:defRPr>
                        </a:pPr>
                        <a:endParaRPr lang="en-US"/>
                      </a:p>
                    </c:txPr>
                    <c:dLblPos val="outEnd"/>
                    <c:showLegendKey val="0"/>
                    <c:showVal val="1"/>
                    <c:showCatName val="1"/>
                    <c:showSerName val="0"/>
                    <c:showPercent val="0"/>
                    <c:showBubbleSize val="0"/>
                  </c:dLbl>
                  <c:dLbl>
                    <c:idx val="6"/>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lumMod val="60000"/>
                              </a:schemeClr>
                            </a:solidFill>
                            <a:latin typeface="+mn-lt"/>
                            <a:ea typeface="+mn-ea"/>
                            <a:cs typeface="+mn-cs"/>
                          </a:defRPr>
                        </a:pPr>
                        <a:endParaRPr lang="en-US"/>
                      </a:p>
                    </c:txPr>
                    <c:dLblPos val="outEnd"/>
                    <c:showLegendKey val="0"/>
                    <c:showVal val="1"/>
                    <c:showCatName val="1"/>
                    <c:showSerName val="0"/>
                    <c:showPercent val="0"/>
                    <c:showBubbleSize val="0"/>
                  </c:dLbl>
                  <c:dLbl>
                    <c:idx val="7"/>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lumMod val="60000"/>
                              </a:schemeClr>
                            </a:solidFill>
                            <a:latin typeface="+mn-lt"/>
                            <a:ea typeface="+mn-ea"/>
                            <a:cs typeface="+mn-cs"/>
                          </a:defRPr>
                        </a:pPr>
                        <a:endParaRPr lang="en-US"/>
                      </a:p>
                    </c:txPr>
                    <c:dLblPos val="outEnd"/>
                    <c:showLegendKey val="0"/>
                    <c:showVal val="1"/>
                    <c:showCatName val="1"/>
                    <c:showSerName val="0"/>
                    <c:showPercent val="0"/>
                    <c:showBubbleSize val="0"/>
                  </c:dLbl>
                  <c:dLbl>
                    <c:idx val="8"/>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lumMod val="60000"/>
                              </a:schemeClr>
                            </a:solidFill>
                            <a:latin typeface="+mn-lt"/>
                            <a:ea typeface="+mn-ea"/>
                            <a:cs typeface="+mn-cs"/>
                          </a:defRPr>
                        </a:pPr>
                        <a:endParaRPr lang="en-US"/>
                      </a:p>
                    </c:txPr>
                    <c:dLblPos val="outEnd"/>
                    <c:showLegendKey val="0"/>
                    <c:showVal val="1"/>
                    <c:showCatName val="1"/>
                    <c:showSerName val="0"/>
                    <c:showPercent val="0"/>
                    <c:showBubbleSize val="0"/>
                  </c:dLbl>
                  <c:dLbl>
                    <c:idx val="9"/>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lumMod val="60000"/>
                              </a:schemeClr>
                            </a:solidFill>
                            <a:latin typeface="+mn-lt"/>
                            <a:ea typeface="+mn-ea"/>
                            <a:cs typeface="+mn-cs"/>
                          </a:defRPr>
                        </a:pPr>
                        <a:endParaRPr lang="en-US"/>
                      </a:p>
                    </c:txPr>
                    <c:dLblPos val="outEnd"/>
                    <c:showLegendKey val="0"/>
                    <c:showVal val="1"/>
                    <c:showCatName val="1"/>
                    <c:showSerName val="0"/>
                    <c:showPercent val="0"/>
                    <c:showBubbleSize val="0"/>
                  </c:dLbl>
                  <c:dLbl>
                    <c:idx val="1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lumMod val="60000"/>
                              </a:schemeClr>
                            </a:solidFill>
                            <a:latin typeface="+mn-lt"/>
                            <a:ea typeface="+mn-ea"/>
                            <a:cs typeface="+mn-cs"/>
                          </a:defRPr>
                        </a:pPr>
                        <a:endParaRPr lang="en-US"/>
                      </a:p>
                    </c:txPr>
                    <c:dLblPos val="outEnd"/>
                    <c:showLegendKey val="0"/>
                    <c:showVal val="1"/>
                    <c:showCatName val="1"/>
                    <c:showSerName val="0"/>
                    <c:showPercent val="0"/>
                    <c:showBubbleSize val="0"/>
                  </c:dLbl>
                  <c:dLbl>
                    <c:idx val="1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6">
                                <a:lumMod val="60000"/>
                              </a:schemeClr>
                            </a:solidFill>
                            <a:latin typeface="+mn-lt"/>
                            <a:ea typeface="+mn-ea"/>
                            <a:cs typeface="+mn-cs"/>
                          </a:defRPr>
                        </a:pPr>
                        <a:endParaRPr lang="en-US"/>
                      </a:p>
                    </c:txPr>
                    <c:dLblPos val="outEnd"/>
                    <c:showLegendKey val="0"/>
                    <c:showVal val="1"/>
                    <c:showCatName val="1"/>
                    <c:showSerName val="0"/>
                    <c:showPercent val="0"/>
                    <c:showBubbleSize val="0"/>
                  </c:dLbl>
                  <c:spPr>
                    <a:noFill/>
                    <a:ln>
                      <a:noFill/>
                    </a:ln>
                    <a:effectLst/>
                  </c:sp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uri="{CE6537A1-D6FC-4f65-9D91-7224C49458BB}"/>
                  </c:extLst>
                </c:dLbls>
                <c:cat>
                  <c:strRef>
                    <c:extLst xmlns:c16r2="http://schemas.microsoft.com/office/drawing/2015/06/chart">
                      <c:ext uri="{02D57815-91ED-43cb-92C2-25804820EDAC}">
                        <c15:formulaRef>
                          <c15:sqref>'MN API population'!$A$2:$A$13</c15:sqref>
                        </c15:formulaRef>
                      </c:ext>
                    </c:extLst>
                    <c:strCache>
                      <c:ptCount val="12"/>
                      <c:pt idx="0">
                        <c:v>Hmong</c:v>
                      </c:pt>
                      <c:pt idx="1">
                        <c:v>Asian Indian</c:v>
                      </c:pt>
                      <c:pt idx="2">
                        <c:v>Chinese</c:v>
                      </c:pt>
                      <c:pt idx="3">
                        <c:v>Vietnamese</c:v>
                      </c:pt>
                      <c:pt idx="4">
                        <c:v>Other API</c:v>
                      </c:pt>
                      <c:pt idx="5">
                        <c:v>Korean</c:v>
                      </c:pt>
                      <c:pt idx="6">
                        <c:v>Filipino</c:v>
                      </c:pt>
                      <c:pt idx="7">
                        <c:v>Laotian</c:v>
                      </c:pt>
                      <c:pt idx="8">
                        <c:v>Burmese</c:v>
                      </c:pt>
                      <c:pt idx="9">
                        <c:v>Japanese</c:v>
                      </c:pt>
                      <c:pt idx="10">
                        <c:v>Cambodian</c:v>
                      </c:pt>
                      <c:pt idx="11">
                        <c:v>Taiwanese</c:v>
                      </c:pt>
                    </c:strCache>
                  </c:strRef>
                </c:cat>
                <c:val>
                  <c:numRef>
                    <c:extLst xmlns:c16r2="http://schemas.microsoft.com/office/drawing/2015/06/chart">
                      <c:ext uri="{02D57815-91ED-43cb-92C2-25804820EDAC}">
                        <c15:formulaRef>
                          <c15:sqref>'MN API population'!$B$2:$B$13</c15:sqref>
                        </c15:formulaRef>
                      </c:ext>
                    </c:extLst>
                    <c:numCache>
                      <c:formatCode>General</c:formatCode>
                      <c:ptCount val="12"/>
                      <c:pt idx="0">
                        <c:v>75422</c:v>
                      </c:pt>
                      <c:pt idx="1">
                        <c:v>45416</c:v>
                      </c:pt>
                      <c:pt idx="2">
                        <c:v>35176</c:v>
                      </c:pt>
                      <c:pt idx="3">
                        <c:v>31602</c:v>
                      </c:pt>
                      <c:pt idx="4">
                        <c:v>30757</c:v>
                      </c:pt>
                      <c:pt idx="5">
                        <c:v>24571</c:v>
                      </c:pt>
                      <c:pt idx="6">
                        <c:v>18612</c:v>
                      </c:pt>
                      <c:pt idx="7">
                        <c:v>13729</c:v>
                      </c:pt>
                      <c:pt idx="8">
                        <c:v>10518</c:v>
                      </c:pt>
                      <c:pt idx="9">
                        <c:v>9455</c:v>
                      </c:pt>
                      <c:pt idx="10">
                        <c:v>8999</c:v>
                      </c:pt>
                      <c:pt idx="11">
                        <c:v>1330</c:v>
                      </c:pt>
                    </c:numCache>
                  </c:numRef>
                </c:val>
                <c:extLst xmlns:c16r2="http://schemas.microsoft.com/office/drawing/2015/06/chart">
                  <c:ext xmlns:c16="http://schemas.microsoft.com/office/drawing/2014/chart" uri="{C3380CC4-5D6E-409C-BE32-E72D297353CC}">
                    <c16:uniqueId val="{00000031-FB6A-4674-973C-3B2C4830ACC2}"/>
                  </c:ext>
                </c:extLst>
              </c15:ser>
            </c15:filteredPieSeries>
            <c15:filteredPieSeries>
              <c15:ser>
                <c:idx val="1"/>
                <c:order val="1"/>
                <c:tx>
                  <c:strRef>
                    <c:extLst xmlns:c16r2="http://schemas.microsoft.com/office/drawing/2015/06/chart" xmlns:c15="http://schemas.microsoft.com/office/drawing/2012/chart">
                      <c:ext xmlns:c15="http://schemas.microsoft.com/office/drawing/2012/chart" uri="{02D57815-91ED-43cb-92C2-25804820EDAC}">
                        <c15:formulaRef>
                          <c15:sqref>'MN API population'!$C$1</c15:sqref>
                        </c15:formulaRef>
                      </c:ext>
                    </c:extLst>
                    <c:strCache>
                      <c:ptCount val="1"/>
                      <c:pt idx="0">
                        <c:v>Column1</c:v>
                      </c:pt>
                    </c:strCache>
                  </c:strRef>
                </c:tx>
                <c:dPt>
                  <c:idx val="0"/>
                  <c:bubble3D val="0"/>
                  <c:spPr>
                    <a:solidFill>
                      <a:schemeClr val="accent1"/>
                    </a:solidFill>
                    <a:ln>
                      <a:noFill/>
                    </a:ln>
                    <a:effectLst>
                      <a:outerShdw blurRad="63500" sx="102000" sy="102000" algn="ctr" rotWithShape="0">
                        <a:prstClr val="black">
                          <a:alpha val="20000"/>
                        </a:prstClr>
                      </a:outerShdw>
                    </a:effectLst>
                  </c:spPr>
                  <c:extLst xmlns:c16r2="http://schemas.microsoft.com/office/drawing/2015/06/chart" xmlns:c15="http://schemas.microsoft.com/office/drawing/2012/chart">
                    <c:ext xmlns:c16="http://schemas.microsoft.com/office/drawing/2014/chart" uri="{C3380CC4-5D6E-409C-BE32-E72D297353CC}">
                      <c16:uniqueId val="{00000033-FB6A-4674-973C-3B2C4830ACC2}"/>
                    </c:ext>
                  </c:extLst>
                </c:dPt>
                <c:dPt>
                  <c:idx val="1"/>
                  <c:bubble3D val="0"/>
                  <c:spPr>
                    <a:solidFill>
                      <a:schemeClr val="accent2"/>
                    </a:solidFill>
                    <a:ln>
                      <a:noFill/>
                    </a:ln>
                    <a:effectLst>
                      <a:outerShdw blurRad="63500" sx="102000" sy="102000" algn="ctr" rotWithShape="0">
                        <a:prstClr val="black">
                          <a:alpha val="20000"/>
                        </a:prstClr>
                      </a:outerShdw>
                    </a:effectLst>
                  </c:spPr>
                  <c:extLst xmlns:c16r2="http://schemas.microsoft.com/office/drawing/2015/06/chart" xmlns:c15="http://schemas.microsoft.com/office/drawing/2012/chart">
                    <c:ext xmlns:c16="http://schemas.microsoft.com/office/drawing/2014/chart" uri="{C3380CC4-5D6E-409C-BE32-E72D297353CC}">
                      <c16:uniqueId val="{00000035-FB6A-4674-973C-3B2C4830ACC2}"/>
                    </c:ext>
                  </c:extLst>
                </c:dPt>
                <c:dPt>
                  <c:idx val="2"/>
                  <c:bubble3D val="0"/>
                  <c:spPr>
                    <a:solidFill>
                      <a:schemeClr val="accent3"/>
                    </a:solidFill>
                    <a:ln>
                      <a:noFill/>
                    </a:ln>
                    <a:effectLst>
                      <a:outerShdw blurRad="63500" sx="102000" sy="102000" algn="ctr" rotWithShape="0">
                        <a:prstClr val="black">
                          <a:alpha val="20000"/>
                        </a:prstClr>
                      </a:outerShdw>
                    </a:effectLst>
                  </c:spPr>
                  <c:extLst xmlns:c16r2="http://schemas.microsoft.com/office/drawing/2015/06/chart" xmlns:c15="http://schemas.microsoft.com/office/drawing/2012/chart">
                    <c:ext xmlns:c16="http://schemas.microsoft.com/office/drawing/2014/chart" uri="{C3380CC4-5D6E-409C-BE32-E72D297353CC}">
                      <c16:uniqueId val="{00000037-FB6A-4674-973C-3B2C4830ACC2}"/>
                    </c:ext>
                  </c:extLst>
                </c:dPt>
                <c:dPt>
                  <c:idx val="3"/>
                  <c:bubble3D val="0"/>
                  <c:spPr>
                    <a:solidFill>
                      <a:schemeClr val="accent4"/>
                    </a:solidFill>
                    <a:ln>
                      <a:noFill/>
                    </a:ln>
                    <a:effectLst>
                      <a:outerShdw blurRad="63500" sx="102000" sy="102000" algn="ctr" rotWithShape="0">
                        <a:prstClr val="black">
                          <a:alpha val="20000"/>
                        </a:prstClr>
                      </a:outerShdw>
                    </a:effectLst>
                  </c:spPr>
                  <c:extLst xmlns:c16r2="http://schemas.microsoft.com/office/drawing/2015/06/chart" xmlns:c15="http://schemas.microsoft.com/office/drawing/2012/chart">
                    <c:ext xmlns:c16="http://schemas.microsoft.com/office/drawing/2014/chart" uri="{C3380CC4-5D6E-409C-BE32-E72D297353CC}">
                      <c16:uniqueId val="{00000039-FB6A-4674-973C-3B2C4830ACC2}"/>
                    </c:ext>
                  </c:extLst>
                </c:dPt>
                <c:dPt>
                  <c:idx val="4"/>
                  <c:bubble3D val="0"/>
                  <c:spPr>
                    <a:solidFill>
                      <a:schemeClr val="accent5"/>
                    </a:solidFill>
                    <a:ln>
                      <a:noFill/>
                    </a:ln>
                    <a:effectLst>
                      <a:outerShdw blurRad="63500" sx="102000" sy="102000" algn="ctr" rotWithShape="0">
                        <a:prstClr val="black">
                          <a:alpha val="20000"/>
                        </a:prstClr>
                      </a:outerShdw>
                    </a:effectLst>
                  </c:spPr>
                  <c:extLst xmlns:c16r2="http://schemas.microsoft.com/office/drawing/2015/06/chart" xmlns:c15="http://schemas.microsoft.com/office/drawing/2012/chart">
                    <c:ext xmlns:c16="http://schemas.microsoft.com/office/drawing/2014/chart" uri="{C3380CC4-5D6E-409C-BE32-E72D297353CC}">
                      <c16:uniqueId val="{0000003B-FB6A-4674-973C-3B2C4830ACC2}"/>
                    </c:ext>
                  </c:extLst>
                </c:dPt>
                <c:dPt>
                  <c:idx val="5"/>
                  <c:bubble3D val="0"/>
                  <c:spPr>
                    <a:solidFill>
                      <a:schemeClr val="accent6"/>
                    </a:solidFill>
                    <a:ln>
                      <a:noFill/>
                    </a:ln>
                    <a:effectLst>
                      <a:outerShdw blurRad="63500" sx="102000" sy="102000" algn="ctr" rotWithShape="0">
                        <a:prstClr val="black">
                          <a:alpha val="20000"/>
                        </a:prstClr>
                      </a:outerShdw>
                    </a:effectLst>
                  </c:spPr>
                  <c:extLst xmlns:c16r2="http://schemas.microsoft.com/office/drawing/2015/06/chart" xmlns:c15="http://schemas.microsoft.com/office/drawing/2012/chart">
                    <c:ext xmlns:c16="http://schemas.microsoft.com/office/drawing/2014/chart" uri="{C3380CC4-5D6E-409C-BE32-E72D297353CC}">
                      <c16:uniqueId val="{0000003D-FB6A-4674-973C-3B2C4830ACC2}"/>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xmlns:c16r2="http://schemas.microsoft.com/office/drawing/2015/06/chart" xmlns:c15="http://schemas.microsoft.com/office/drawing/2012/chart">
                    <c:ext xmlns:c16="http://schemas.microsoft.com/office/drawing/2014/chart" uri="{C3380CC4-5D6E-409C-BE32-E72D297353CC}">
                      <c16:uniqueId val="{0000003F-FB6A-4674-973C-3B2C4830ACC2}"/>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xmlns:c16r2="http://schemas.microsoft.com/office/drawing/2015/06/chart" xmlns:c15="http://schemas.microsoft.com/office/drawing/2012/chart">
                    <c:ext xmlns:c16="http://schemas.microsoft.com/office/drawing/2014/chart" uri="{C3380CC4-5D6E-409C-BE32-E72D297353CC}">
                      <c16:uniqueId val="{00000041-FB6A-4674-973C-3B2C4830ACC2}"/>
                    </c:ext>
                  </c:extLst>
                </c:dPt>
                <c:dPt>
                  <c:idx val="8"/>
                  <c:bubble3D val="0"/>
                  <c:spPr>
                    <a:solidFill>
                      <a:schemeClr val="accent3">
                        <a:lumMod val="60000"/>
                      </a:schemeClr>
                    </a:solidFill>
                    <a:ln>
                      <a:noFill/>
                    </a:ln>
                    <a:effectLst>
                      <a:outerShdw blurRad="63500" sx="102000" sy="102000" algn="ctr" rotWithShape="0">
                        <a:prstClr val="black">
                          <a:alpha val="20000"/>
                        </a:prstClr>
                      </a:outerShdw>
                    </a:effectLst>
                  </c:spPr>
                  <c:extLst xmlns:c16r2="http://schemas.microsoft.com/office/drawing/2015/06/chart" xmlns:c15="http://schemas.microsoft.com/office/drawing/2012/chart">
                    <c:ext xmlns:c16="http://schemas.microsoft.com/office/drawing/2014/chart" uri="{C3380CC4-5D6E-409C-BE32-E72D297353CC}">
                      <c16:uniqueId val="{00000043-FB6A-4674-973C-3B2C4830ACC2}"/>
                    </c:ext>
                  </c:extLst>
                </c:dPt>
                <c:dPt>
                  <c:idx val="9"/>
                  <c:bubble3D val="0"/>
                  <c:spPr>
                    <a:solidFill>
                      <a:schemeClr val="accent4">
                        <a:lumMod val="60000"/>
                      </a:schemeClr>
                    </a:solidFill>
                    <a:ln>
                      <a:noFill/>
                    </a:ln>
                    <a:effectLst>
                      <a:outerShdw blurRad="63500" sx="102000" sy="102000" algn="ctr" rotWithShape="0">
                        <a:prstClr val="black">
                          <a:alpha val="20000"/>
                        </a:prstClr>
                      </a:outerShdw>
                    </a:effectLst>
                  </c:spPr>
                  <c:extLst xmlns:c16r2="http://schemas.microsoft.com/office/drawing/2015/06/chart" xmlns:c15="http://schemas.microsoft.com/office/drawing/2012/chart">
                    <c:ext xmlns:c16="http://schemas.microsoft.com/office/drawing/2014/chart" uri="{C3380CC4-5D6E-409C-BE32-E72D297353CC}">
                      <c16:uniqueId val="{00000045-FB6A-4674-973C-3B2C4830ACC2}"/>
                    </c:ext>
                  </c:extLst>
                </c:dPt>
                <c:dPt>
                  <c:idx val="10"/>
                  <c:bubble3D val="0"/>
                  <c:spPr>
                    <a:solidFill>
                      <a:schemeClr val="accent5">
                        <a:lumMod val="60000"/>
                      </a:schemeClr>
                    </a:solidFill>
                    <a:ln>
                      <a:noFill/>
                    </a:ln>
                    <a:effectLst>
                      <a:outerShdw blurRad="63500" sx="102000" sy="102000" algn="ctr" rotWithShape="0">
                        <a:prstClr val="black">
                          <a:alpha val="20000"/>
                        </a:prstClr>
                      </a:outerShdw>
                    </a:effectLst>
                  </c:spPr>
                  <c:extLst xmlns:c16r2="http://schemas.microsoft.com/office/drawing/2015/06/chart" xmlns:c15="http://schemas.microsoft.com/office/drawing/2012/chart">
                    <c:ext xmlns:c16="http://schemas.microsoft.com/office/drawing/2014/chart" uri="{C3380CC4-5D6E-409C-BE32-E72D297353CC}">
                      <c16:uniqueId val="{00000047-FB6A-4674-973C-3B2C4830ACC2}"/>
                    </c:ext>
                  </c:extLst>
                </c:dPt>
                <c:dPt>
                  <c:idx val="11"/>
                  <c:bubble3D val="0"/>
                  <c:spPr>
                    <a:solidFill>
                      <a:schemeClr val="accent6">
                        <a:lumMod val="60000"/>
                      </a:schemeClr>
                    </a:solidFill>
                    <a:ln>
                      <a:noFill/>
                    </a:ln>
                    <a:effectLst>
                      <a:outerShdw blurRad="63500" sx="102000" sy="102000" algn="ctr" rotWithShape="0">
                        <a:prstClr val="black">
                          <a:alpha val="20000"/>
                        </a:prstClr>
                      </a:outerShdw>
                    </a:effectLst>
                  </c:spPr>
                  <c:extLst xmlns:c16r2="http://schemas.microsoft.com/office/drawing/2015/06/chart" xmlns:c15="http://schemas.microsoft.com/office/drawing/2012/chart">
                    <c:ext xmlns:c16="http://schemas.microsoft.com/office/drawing/2014/chart" uri="{C3380CC4-5D6E-409C-BE32-E72D297353CC}">
                      <c16:uniqueId val="{00000049-FB6A-4674-973C-3B2C4830ACC2}"/>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1"/>
                    <c:showCatName val="0"/>
                    <c:showSerName val="0"/>
                    <c:showPercent val="0"/>
                    <c:showBubbleSize val="0"/>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n-US"/>
                      </a:p>
                    </c:txPr>
                    <c:dLblPos val="outEnd"/>
                    <c:showLegendKey val="0"/>
                    <c:showVal val="1"/>
                    <c:showCatName val="0"/>
                    <c:showSerName val="0"/>
                    <c:showPercent val="0"/>
                    <c:showBubbleSize val="0"/>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n-US"/>
                      </a:p>
                    </c:txPr>
                    <c:dLblPos val="outEnd"/>
                    <c:showLegendKey val="0"/>
                    <c:showVal val="1"/>
                    <c:showCatName val="0"/>
                    <c:showSerName val="0"/>
                    <c:showPercent val="0"/>
                    <c:showBubbleSize val="0"/>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n-US"/>
                      </a:p>
                    </c:txPr>
                    <c:dLblPos val="outEnd"/>
                    <c:showLegendKey val="0"/>
                    <c:showVal val="1"/>
                    <c:showCatName val="0"/>
                    <c:showSerName val="0"/>
                    <c:showPercent val="0"/>
                    <c:showBubbleSize val="0"/>
                  </c:dLbl>
                  <c:dLbl>
                    <c:idx val="4"/>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solidFill>
                            <a:latin typeface="+mn-lt"/>
                            <a:ea typeface="+mn-ea"/>
                            <a:cs typeface="+mn-cs"/>
                          </a:defRPr>
                        </a:pPr>
                        <a:endParaRPr lang="en-US"/>
                      </a:p>
                    </c:txPr>
                    <c:dLblPos val="outEnd"/>
                    <c:showLegendKey val="0"/>
                    <c:showVal val="1"/>
                    <c:showCatName val="0"/>
                    <c:showSerName val="0"/>
                    <c:showPercent val="0"/>
                    <c:showBubbleSize val="0"/>
                  </c:dLbl>
                  <c:dLbl>
                    <c:idx val="5"/>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6"/>
                            </a:solidFill>
                            <a:latin typeface="+mn-lt"/>
                            <a:ea typeface="+mn-ea"/>
                            <a:cs typeface="+mn-cs"/>
                          </a:defRPr>
                        </a:pPr>
                        <a:endParaRPr lang="en-US"/>
                      </a:p>
                    </c:txPr>
                    <c:dLblPos val="outEnd"/>
                    <c:showLegendKey val="0"/>
                    <c:showVal val="1"/>
                    <c:showCatName val="0"/>
                    <c:showSerName val="0"/>
                    <c:showPercent val="0"/>
                    <c:showBubbleSize val="0"/>
                  </c:dLbl>
                  <c:dLbl>
                    <c:idx val="6"/>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lumMod val="60000"/>
                              </a:schemeClr>
                            </a:solidFill>
                            <a:latin typeface="+mn-lt"/>
                            <a:ea typeface="+mn-ea"/>
                            <a:cs typeface="+mn-cs"/>
                          </a:defRPr>
                        </a:pPr>
                        <a:endParaRPr lang="en-US"/>
                      </a:p>
                    </c:txPr>
                    <c:dLblPos val="outEnd"/>
                    <c:showLegendKey val="0"/>
                    <c:showVal val="1"/>
                    <c:showCatName val="0"/>
                    <c:showSerName val="0"/>
                    <c:showPercent val="0"/>
                    <c:showBubbleSize val="0"/>
                  </c:dLbl>
                  <c:dLbl>
                    <c:idx val="7"/>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lumMod val="60000"/>
                              </a:schemeClr>
                            </a:solidFill>
                            <a:latin typeface="+mn-lt"/>
                            <a:ea typeface="+mn-ea"/>
                            <a:cs typeface="+mn-cs"/>
                          </a:defRPr>
                        </a:pPr>
                        <a:endParaRPr lang="en-US"/>
                      </a:p>
                    </c:txPr>
                    <c:dLblPos val="outEnd"/>
                    <c:showLegendKey val="0"/>
                    <c:showVal val="1"/>
                    <c:showCatName val="0"/>
                    <c:showSerName val="0"/>
                    <c:showPercent val="0"/>
                    <c:showBubbleSize val="0"/>
                  </c:dLbl>
                  <c:dLbl>
                    <c:idx val="8"/>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lumMod val="60000"/>
                              </a:schemeClr>
                            </a:solidFill>
                            <a:latin typeface="+mn-lt"/>
                            <a:ea typeface="+mn-ea"/>
                            <a:cs typeface="+mn-cs"/>
                          </a:defRPr>
                        </a:pPr>
                        <a:endParaRPr lang="en-US"/>
                      </a:p>
                    </c:txPr>
                    <c:dLblPos val="outEnd"/>
                    <c:showLegendKey val="0"/>
                    <c:showVal val="1"/>
                    <c:showCatName val="0"/>
                    <c:showSerName val="0"/>
                    <c:showPercent val="0"/>
                    <c:showBubbleSize val="0"/>
                  </c:dLbl>
                  <c:dLbl>
                    <c:idx val="9"/>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lumMod val="60000"/>
                              </a:schemeClr>
                            </a:solidFill>
                            <a:latin typeface="+mn-lt"/>
                            <a:ea typeface="+mn-ea"/>
                            <a:cs typeface="+mn-cs"/>
                          </a:defRPr>
                        </a:pPr>
                        <a:endParaRPr lang="en-US"/>
                      </a:p>
                    </c:txPr>
                    <c:dLblPos val="outEnd"/>
                    <c:showLegendKey val="0"/>
                    <c:showVal val="1"/>
                    <c:showCatName val="0"/>
                    <c:showSerName val="0"/>
                    <c:showPercent val="0"/>
                    <c:showBubbleSize val="0"/>
                  </c:dLbl>
                  <c:dLbl>
                    <c:idx val="1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lumMod val="60000"/>
                              </a:schemeClr>
                            </a:solidFill>
                            <a:latin typeface="+mn-lt"/>
                            <a:ea typeface="+mn-ea"/>
                            <a:cs typeface="+mn-cs"/>
                          </a:defRPr>
                        </a:pPr>
                        <a:endParaRPr lang="en-US"/>
                      </a:p>
                    </c:txPr>
                    <c:dLblPos val="outEnd"/>
                    <c:showLegendKey val="0"/>
                    <c:showVal val="1"/>
                    <c:showCatName val="0"/>
                    <c:showSerName val="0"/>
                    <c:showPercent val="0"/>
                    <c:showBubbleSize val="0"/>
                  </c:dLbl>
                  <c:dLbl>
                    <c:idx val="1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6">
                                <a:lumMod val="60000"/>
                              </a:schemeClr>
                            </a:solidFill>
                            <a:latin typeface="+mn-lt"/>
                            <a:ea typeface="+mn-ea"/>
                            <a:cs typeface="+mn-cs"/>
                          </a:defRPr>
                        </a:pPr>
                        <a:endParaRPr lang="en-US"/>
                      </a:p>
                    </c:txPr>
                    <c:dLblPos val="outEnd"/>
                    <c:showLegendKey val="0"/>
                    <c:showVal val="1"/>
                    <c:showCatName val="0"/>
                    <c:showSerName val="0"/>
                    <c:showPercent val="0"/>
                    <c:showBubbleSize val="0"/>
                  </c:dLbl>
                  <c:spPr>
                    <a:noFill/>
                    <a:ln>
                      <a:noFill/>
                    </a:ln>
                    <a:effectLst/>
                  </c:sp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xmlns:c15="http://schemas.microsoft.com/office/drawing/2012/chart">
                    <c:ext xmlns:c15="http://schemas.microsoft.com/office/drawing/2012/chart" uri="{CE6537A1-D6FC-4f65-9D91-7224C49458BB}"/>
                  </c:extLst>
                </c:dLbls>
                <c:cat>
                  <c:strRef>
                    <c:extLst xmlns:c16r2="http://schemas.microsoft.com/office/drawing/2015/06/chart" xmlns:c15="http://schemas.microsoft.com/office/drawing/2012/chart">
                      <c:ext xmlns:c15="http://schemas.microsoft.com/office/drawing/2012/chart" uri="{02D57815-91ED-43cb-92C2-25804820EDAC}">
                        <c15:formulaRef>
                          <c15:sqref>'MN API population'!$A$2:$A$13</c15:sqref>
                        </c15:formulaRef>
                      </c:ext>
                    </c:extLst>
                    <c:strCache>
                      <c:ptCount val="12"/>
                      <c:pt idx="0">
                        <c:v>Hmong</c:v>
                      </c:pt>
                      <c:pt idx="1">
                        <c:v>Asian Indian</c:v>
                      </c:pt>
                      <c:pt idx="2">
                        <c:v>Chinese</c:v>
                      </c:pt>
                      <c:pt idx="3">
                        <c:v>Vietnamese</c:v>
                      </c:pt>
                      <c:pt idx="4">
                        <c:v>Other API</c:v>
                      </c:pt>
                      <c:pt idx="5">
                        <c:v>Korean</c:v>
                      </c:pt>
                      <c:pt idx="6">
                        <c:v>Filipino</c:v>
                      </c:pt>
                      <c:pt idx="7">
                        <c:v>Laotian</c:v>
                      </c:pt>
                      <c:pt idx="8">
                        <c:v>Burmese</c:v>
                      </c:pt>
                      <c:pt idx="9">
                        <c:v>Japanese</c:v>
                      </c:pt>
                      <c:pt idx="10">
                        <c:v>Cambodian</c:v>
                      </c:pt>
                      <c:pt idx="11">
                        <c:v>Taiwanese</c:v>
                      </c:pt>
                    </c:strCache>
                  </c:strRef>
                </c:cat>
                <c:val>
                  <c:numRef>
                    <c:extLst xmlns:c16r2="http://schemas.microsoft.com/office/drawing/2015/06/chart" xmlns:c15="http://schemas.microsoft.com/office/drawing/2012/chart">
                      <c:ext xmlns:c15="http://schemas.microsoft.com/office/drawing/2012/chart" uri="{02D57815-91ED-43cb-92C2-25804820EDAC}">
                        <c15:formulaRef>
                          <c15:sqref>'MN API population'!$C$2:$C$13</c15:sqref>
                        </c15:formulaRef>
                      </c:ext>
                    </c:extLst>
                    <c:numCache>
                      <c:formatCode>General</c:formatCode>
                      <c:ptCount val="12"/>
                      <c:pt idx="0">
                        <c:v>0</c:v>
                      </c:pt>
                      <c:pt idx="1">
                        <c:v>0</c:v>
                      </c:pt>
                      <c:pt idx="2">
                        <c:v>0</c:v>
                      </c:pt>
                      <c:pt idx="3">
                        <c:v>0</c:v>
                      </c:pt>
                      <c:pt idx="4">
                        <c:v>0</c:v>
                      </c:pt>
                      <c:pt idx="5">
                        <c:v>0</c:v>
                      </c:pt>
                      <c:pt idx="6">
                        <c:v>0</c:v>
                      </c:pt>
                      <c:pt idx="7">
                        <c:v>0</c:v>
                      </c:pt>
                      <c:pt idx="8">
                        <c:v>0</c:v>
                      </c:pt>
                      <c:pt idx="9">
                        <c:v>0</c:v>
                      </c:pt>
                      <c:pt idx="10">
                        <c:v>0</c:v>
                      </c:pt>
                    </c:numCache>
                  </c:numRef>
                </c:val>
                <c:extLst xmlns:c16r2="http://schemas.microsoft.com/office/drawing/2015/06/chart" xmlns:c15="http://schemas.microsoft.com/office/drawing/2012/chart">
                  <c:ext xmlns:c16="http://schemas.microsoft.com/office/drawing/2014/chart" uri="{C3380CC4-5D6E-409C-BE32-E72D297353CC}">
                    <c16:uniqueId val="{0000004A-FB6A-4674-973C-3B2C4830ACC2}"/>
                  </c:ext>
                </c:extLst>
              </c15:ser>
            </c15:filteredPieSeries>
            <c15:filteredPieSeries>
              <c15:ser>
                <c:idx val="2"/>
                <c:order val="2"/>
                <c:tx>
                  <c:strRef>
                    <c:extLst xmlns:c16r2="http://schemas.microsoft.com/office/drawing/2015/06/chart" xmlns:c15="http://schemas.microsoft.com/office/drawing/2012/chart">
                      <c:ext xmlns:c15="http://schemas.microsoft.com/office/drawing/2012/chart" uri="{02D57815-91ED-43cb-92C2-25804820EDAC}">
                        <c15:formulaRef>
                          <c15:sqref>'MN API population'!$D$1</c15:sqref>
                        </c15:formulaRef>
                      </c:ext>
                    </c:extLst>
                    <c:strCache>
                      <c:ptCount val="1"/>
                      <c:pt idx="0">
                        <c:v>2015 Totals</c:v>
                      </c:pt>
                    </c:strCache>
                  </c:strRef>
                </c:tx>
                <c:dPt>
                  <c:idx val="0"/>
                  <c:bubble3D val="0"/>
                  <c:spPr>
                    <a:solidFill>
                      <a:schemeClr val="accent1"/>
                    </a:solidFill>
                    <a:ln>
                      <a:noFill/>
                    </a:ln>
                    <a:effectLst>
                      <a:outerShdw blurRad="63500" sx="102000" sy="102000" algn="ctr" rotWithShape="0">
                        <a:prstClr val="black">
                          <a:alpha val="20000"/>
                        </a:prstClr>
                      </a:outerShdw>
                    </a:effectLst>
                  </c:spPr>
                  <c:extLst xmlns:c16r2="http://schemas.microsoft.com/office/drawing/2015/06/chart" xmlns:c15="http://schemas.microsoft.com/office/drawing/2012/chart">
                    <c:ext xmlns:c16="http://schemas.microsoft.com/office/drawing/2014/chart" uri="{C3380CC4-5D6E-409C-BE32-E72D297353CC}">
                      <c16:uniqueId val="{0000004C-FB6A-4674-973C-3B2C4830ACC2}"/>
                    </c:ext>
                  </c:extLst>
                </c:dPt>
                <c:dPt>
                  <c:idx val="1"/>
                  <c:bubble3D val="0"/>
                  <c:spPr>
                    <a:solidFill>
                      <a:schemeClr val="accent2"/>
                    </a:solidFill>
                    <a:ln>
                      <a:noFill/>
                    </a:ln>
                    <a:effectLst>
                      <a:outerShdw blurRad="63500" sx="102000" sy="102000" algn="ctr" rotWithShape="0">
                        <a:prstClr val="black">
                          <a:alpha val="20000"/>
                        </a:prstClr>
                      </a:outerShdw>
                    </a:effectLst>
                  </c:spPr>
                  <c:extLst xmlns:c16r2="http://schemas.microsoft.com/office/drawing/2015/06/chart" xmlns:c15="http://schemas.microsoft.com/office/drawing/2012/chart">
                    <c:ext xmlns:c16="http://schemas.microsoft.com/office/drawing/2014/chart" uri="{C3380CC4-5D6E-409C-BE32-E72D297353CC}">
                      <c16:uniqueId val="{0000004E-FB6A-4674-973C-3B2C4830ACC2}"/>
                    </c:ext>
                  </c:extLst>
                </c:dPt>
                <c:dPt>
                  <c:idx val="2"/>
                  <c:bubble3D val="0"/>
                  <c:spPr>
                    <a:solidFill>
                      <a:schemeClr val="accent3"/>
                    </a:solidFill>
                    <a:ln>
                      <a:noFill/>
                    </a:ln>
                    <a:effectLst>
                      <a:outerShdw blurRad="63500" sx="102000" sy="102000" algn="ctr" rotWithShape="0">
                        <a:prstClr val="black">
                          <a:alpha val="20000"/>
                        </a:prstClr>
                      </a:outerShdw>
                    </a:effectLst>
                  </c:spPr>
                  <c:extLst xmlns:c16r2="http://schemas.microsoft.com/office/drawing/2015/06/chart" xmlns:c15="http://schemas.microsoft.com/office/drawing/2012/chart">
                    <c:ext xmlns:c16="http://schemas.microsoft.com/office/drawing/2014/chart" uri="{C3380CC4-5D6E-409C-BE32-E72D297353CC}">
                      <c16:uniqueId val="{00000050-FB6A-4674-973C-3B2C4830ACC2}"/>
                    </c:ext>
                  </c:extLst>
                </c:dPt>
                <c:dPt>
                  <c:idx val="3"/>
                  <c:bubble3D val="0"/>
                  <c:spPr>
                    <a:solidFill>
                      <a:schemeClr val="accent4"/>
                    </a:solidFill>
                    <a:ln>
                      <a:noFill/>
                    </a:ln>
                    <a:effectLst>
                      <a:outerShdw blurRad="63500" sx="102000" sy="102000" algn="ctr" rotWithShape="0">
                        <a:prstClr val="black">
                          <a:alpha val="20000"/>
                        </a:prstClr>
                      </a:outerShdw>
                    </a:effectLst>
                  </c:spPr>
                  <c:extLst xmlns:c16r2="http://schemas.microsoft.com/office/drawing/2015/06/chart" xmlns:c15="http://schemas.microsoft.com/office/drawing/2012/chart">
                    <c:ext xmlns:c16="http://schemas.microsoft.com/office/drawing/2014/chart" uri="{C3380CC4-5D6E-409C-BE32-E72D297353CC}">
                      <c16:uniqueId val="{00000052-FB6A-4674-973C-3B2C4830ACC2}"/>
                    </c:ext>
                  </c:extLst>
                </c:dPt>
                <c:dPt>
                  <c:idx val="4"/>
                  <c:bubble3D val="0"/>
                  <c:spPr>
                    <a:solidFill>
                      <a:schemeClr val="accent5"/>
                    </a:solidFill>
                    <a:ln>
                      <a:noFill/>
                    </a:ln>
                    <a:effectLst>
                      <a:outerShdw blurRad="63500" sx="102000" sy="102000" algn="ctr" rotWithShape="0">
                        <a:prstClr val="black">
                          <a:alpha val="20000"/>
                        </a:prstClr>
                      </a:outerShdw>
                    </a:effectLst>
                  </c:spPr>
                  <c:extLst xmlns:c16r2="http://schemas.microsoft.com/office/drawing/2015/06/chart" xmlns:c15="http://schemas.microsoft.com/office/drawing/2012/chart">
                    <c:ext xmlns:c16="http://schemas.microsoft.com/office/drawing/2014/chart" uri="{C3380CC4-5D6E-409C-BE32-E72D297353CC}">
                      <c16:uniqueId val="{00000054-FB6A-4674-973C-3B2C4830ACC2}"/>
                    </c:ext>
                  </c:extLst>
                </c:dPt>
                <c:dPt>
                  <c:idx val="5"/>
                  <c:bubble3D val="0"/>
                  <c:spPr>
                    <a:solidFill>
                      <a:schemeClr val="accent6"/>
                    </a:solidFill>
                    <a:ln>
                      <a:noFill/>
                    </a:ln>
                    <a:effectLst>
                      <a:outerShdw blurRad="63500" sx="102000" sy="102000" algn="ctr" rotWithShape="0">
                        <a:prstClr val="black">
                          <a:alpha val="20000"/>
                        </a:prstClr>
                      </a:outerShdw>
                    </a:effectLst>
                  </c:spPr>
                  <c:extLst xmlns:c16r2="http://schemas.microsoft.com/office/drawing/2015/06/chart" xmlns:c15="http://schemas.microsoft.com/office/drawing/2012/chart">
                    <c:ext xmlns:c16="http://schemas.microsoft.com/office/drawing/2014/chart" uri="{C3380CC4-5D6E-409C-BE32-E72D297353CC}">
                      <c16:uniqueId val="{00000056-FB6A-4674-973C-3B2C4830ACC2}"/>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xmlns:c16r2="http://schemas.microsoft.com/office/drawing/2015/06/chart" xmlns:c15="http://schemas.microsoft.com/office/drawing/2012/chart">
                    <c:ext xmlns:c16="http://schemas.microsoft.com/office/drawing/2014/chart" uri="{C3380CC4-5D6E-409C-BE32-E72D297353CC}">
                      <c16:uniqueId val="{00000058-FB6A-4674-973C-3B2C4830ACC2}"/>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xmlns:c16r2="http://schemas.microsoft.com/office/drawing/2015/06/chart" xmlns:c15="http://schemas.microsoft.com/office/drawing/2012/chart">
                    <c:ext xmlns:c16="http://schemas.microsoft.com/office/drawing/2014/chart" uri="{C3380CC4-5D6E-409C-BE32-E72D297353CC}">
                      <c16:uniqueId val="{0000005A-FB6A-4674-973C-3B2C4830ACC2}"/>
                    </c:ext>
                  </c:extLst>
                </c:dPt>
                <c:dPt>
                  <c:idx val="8"/>
                  <c:bubble3D val="0"/>
                  <c:spPr>
                    <a:solidFill>
                      <a:schemeClr val="accent3">
                        <a:lumMod val="60000"/>
                      </a:schemeClr>
                    </a:solidFill>
                    <a:ln>
                      <a:noFill/>
                    </a:ln>
                    <a:effectLst>
                      <a:outerShdw blurRad="63500" sx="102000" sy="102000" algn="ctr" rotWithShape="0">
                        <a:prstClr val="black">
                          <a:alpha val="20000"/>
                        </a:prstClr>
                      </a:outerShdw>
                    </a:effectLst>
                  </c:spPr>
                  <c:extLst xmlns:c16r2="http://schemas.microsoft.com/office/drawing/2015/06/chart" xmlns:c15="http://schemas.microsoft.com/office/drawing/2012/chart">
                    <c:ext xmlns:c16="http://schemas.microsoft.com/office/drawing/2014/chart" uri="{C3380CC4-5D6E-409C-BE32-E72D297353CC}">
                      <c16:uniqueId val="{0000005C-FB6A-4674-973C-3B2C4830ACC2}"/>
                    </c:ext>
                  </c:extLst>
                </c:dPt>
                <c:dPt>
                  <c:idx val="9"/>
                  <c:bubble3D val="0"/>
                  <c:spPr>
                    <a:solidFill>
                      <a:schemeClr val="accent4">
                        <a:lumMod val="60000"/>
                      </a:schemeClr>
                    </a:solidFill>
                    <a:ln>
                      <a:noFill/>
                    </a:ln>
                    <a:effectLst>
                      <a:outerShdw blurRad="63500" sx="102000" sy="102000" algn="ctr" rotWithShape="0">
                        <a:prstClr val="black">
                          <a:alpha val="20000"/>
                        </a:prstClr>
                      </a:outerShdw>
                    </a:effectLst>
                  </c:spPr>
                  <c:extLst xmlns:c16r2="http://schemas.microsoft.com/office/drawing/2015/06/chart" xmlns:c15="http://schemas.microsoft.com/office/drawing/2012/chart">
                    <c:ext xmlns:c16="http://schemas.microsoft.com/office/drawing/2014/chart" uri="{C3380CC4-5D6E-409C-BE32-E72D297353CC}">
                      <c16:uniqueId val="{0000005E-FB6A-4674-973C-3B2C4830ACC2}"/>
                    </c:ext>
                  </c:extLst>
                </c:dPt>
                <c:dPt>
                  <c:idx val="10"/>
                  <c:bubble3D val="0"/>
                  <c:spPr>
                    <a:solidFill>
                      <a:schemeClr val="accent5">
                        <a:lumMod val="60000"/>
                      </a:schemeClr>
                    </a:solidFill>
                    <a:ln>
                      <a:noFill/>
                    </a:ln>
                    <a:effectLst>
                      <a:outerShdw blurRad="63500" sx="102000" sy="102000" algn="ctr" rotWithShape="0">
                        <a:prstClr val="black">
                          <a:alpha val="20000"/>
                        </a:prstClr>
                      </a:outerShdw>
                    </a:effectLst>
                  </c:spPr>
                  <c:extLst xmlns:c16r2="http://schemas.microsoft.com/office/drawing/2015/06/chart" xmlns:c15="http://schemas.microsoft.com/office/drawing/2012/chart">
                    <c:ext xmlns:c16="http://schemas.microsoft.com/office/drawing/2014/chart" uri="{C3380CC4-5D6E-409C-BE32-E72D297353CC}">
                      <c16:uniqueId val="{00000060-FB6A-4674-973C-3B2C4830ACC2}"/>
                    </c:ext>
                  </c:extLst>
                </c:dPt>
                <c:dPt>
                  <c:idx val="11"/>
                  <c:bubble3D val="0"/>
                  <c:spPr>
                    <a:solidFill>
                      <a:schemeClr val="accent6">
                        <a:lumMod val="60000"/>
                      </a:schemeClr>
                    </a:solidFill>
                    <a:ln>
                      <a:noFill/>
                    </a:ln>
                    <a:effectLst>
                      <a:outerShdw blurRad="63500" sx="102000" sy="102000" algn="ctr" rotWithShape="0">
                        <a:prstClr val="black">
                          <a:alpha val="20000"/>
                        </a:prstClr>
                      </a:outerShdw>
                    </a:effectLst>
                  </c:spPr>
                  <c:extLst xmlns:c16r2="http://schemas.microsoft.com/office/drawing/2015/06/chart" xmlns:c15="http://schemas.microsoft.com/office/drawing/2012/chart">
                    <c:ext xmlns:c16="http://schemas.microsoft.com/office/drawing/2014/chart" uri="{C3380CC4-5D6E-409C-BE32-E72D297353CC}">
                      <c16:uniqueId val="{00000062-FB6A-4674-973C-3B2C4830ACC2}"/>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1"/>
                    <c:showCatName val="0"/>
                    <c:showSerName val="0"/>
                    <c:showPercent val="0"/>
                    <c:showBubbleSize val="0"/>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n-US"/>
                      </a:p>
                    </c:txPr>
                    <c:dLblPos val="outEnd"/>
                    <c:showLegendKey val="0"/>
                    <c:showVal val="1"/>
                    <c:showCatName val="0"/>
                    <c:showSerName val="0"/>
                    <c:showPercent val="0"/>
                    <c:showBubbleSize val="0"/>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n-US"/>
                      </a:p>
                    </c:txPr>
                    <c:dLblPos val="outEnd"/>
                    <c:showLegendKey val="0"/>
                    <c:showVal val="1"/>
                    <c:showCatName val="0"/>
                    <c:showSerName val="0"/>
                    <c:showPercent val="0"/>
                    <c:showBubbleSize val="0"/>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n-US"/>
                      </a:p>
                    </c:txPr>
                    <c:dLblPos val="outEnd"/>
                    <c:showLegendKey val="0"/>
                    <c:showVal val="1"/>
                    <c:showCatName val="0"/>
                    <c:showSerName val="0"/>
                    <c:showPercent val="0"/>
                    <c:showBubbleSize val="0"/>
                  </c:dLbl>
                  <c:dLbl>
                    <c:idx val="4"/>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solidFill>
                            <a:latin typeface="+mn-lt"/>
                            <a:ea typeface="+mn-ea"/>
                            <a:cs typeface="+mn-cs"/>
                          </a:defRPr>
                        </a:pPr>
                        <a:endParaRPr lang="en-US"/>
                      </a:p>
                    </c:txPr>
                    <c:dLblPos val="outEnd"/>
                    <c:showLegendKey val="0"/>
                    <c:showVal val="1"/>
                    <c:showCatName val="0"/>
                    <c:showSerName val="0"/>
                    <c:showPercent val="0"/>
                    <c:showBubbleSize val="0"/>
                  </c:dLbl>
                  <c:dLbl>
                    <c:idx val="5"/>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6"/>
                            </a:solidFill>
                            <a:latin typeface="+mn-lt"/>
                            <a:ea typeface="+mn-ea"/>
                            <a:cs typeface="+mn-cs"/>
                          </a:defRPr>
                        </a:pPr>
                        <a:endParaRPr lang="en-US"/>
                      </a:p>
                    </c:txPr>
                    <c:dLblPos val="outEnd"/>
                    <c:showLegendKey val="0"/>
                    <c:showVal val="1"/>
                    <c:showCatName val="0"/>
                    <c:showSerName val="0"/>
                    <c:showPercent val="0"/>
                    <c:showBubbleSize val="0"/>
                  </c:dLbl>
                  <c:dLbl>
                    <c:idx val="6"/>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lumMod val="60000"/>
                              </a:schemeClr>
                            </a:solidFill>
                            <a:latin typeface="+mn-lt"/>
                            <a:ea typeface="+mn-ea"/>
                            <a:cs typeface="+mn-cs"/>
                          </a:defRPr>
                        </a:pPr>
                        <a:endParaRPr lang="en-US"/>
                      </a:p>
                    </c:txPr>
                    <c:dLblPos val="outEnd"/>
                    <c:showLegendKey val="0"/>
                    <c:showVal val="1"/>
                    <c:showCatName val="0"/>
                    <c:showSerName val="0"/>
                    <c:showPercent val="0"/>
                    <c:showBubbleSize val="0"/>
                  </c:dLbl>
                  <c:dLbl>
                    <c:idx val="7"/>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lumMod val="60000"/>
                              </a:schemeClr>
                            </a:solidFill>
                            <a:latin typeface="+mn-lt"/>
                            <a:ea typeface="+mn-ea"/>
                            <a:cs typeface="+mn-cs"/>
                          </a:defRPr>
                        </a:pPr>
                        <a:endParaRPr lang="en-US"/>
                      </a:p>
                    </c:txPr>
                    <c:dLblPos val="outEnd"/>
                    <c:showLegendKey val="0"/>
                    <c:showVal val="1"/>
                    <c:showCatName val="0"/>
                    <c:showSerName val="0"/>
                    <c:showPercent val="0"/>
                    <c:showBubbleSize val="0"/>
                  </c:dLbl>
                  <c:dLbl>
                    <c:idx val="8"/>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lumMod val="60000"/>
                              </a:schemeClr>
                            </a:solidFill>
                            <a:latin typeface="+mn-lt"/>
                            <a:ea typeface="+mn-ea"/>
                            <a:cs typeface="+mn-cs"/>
                          </a:defRPr>
                        </a:pPr>
                        <a:endParaRPr lang="en-US"/>
                      </a:p>
                    </c:txPr>
                    <c:dLblPos val="outEnd"/>
                    <c:showLegendKey val="0"/>
                    <c:showVal val="1"/>
                    <c:showCatName val="0"/>
                    <c:showSerName val="0"/>
                    <c:showPercent val="0"/>
                    <c:showBubbleSize val="0"/>
                  </c:dLbl>
                  <c:dLbl>
                    <c:idx val="9"/>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lumMod val="60000"/>
                              </a:schemeClr>
                            </a:solidFill>
                            <a:latin typeface="+mn-lt"/>
                            <a:ea typeface="+mn-ea"/>
                            <a:cs typeface="+mn-cs"/>
                          </a:defRPr>
                        </a:pPr>
                        <a:endParaRPr lang="en-US"/>
                      </a:p>
                    </c:txPr>
                    <c:dLblPos val="outEnd"/>
                    <c:showLegendKey val="0"/>
                    <c:showVal val="1"/>
                    <c:showCatName val="0"/>
                    <c:showSerName val="0"/>
                    <c:showPercent val="0"/>
                    <c:showBubbleSize val="0"/>
                  </c:dLbl>
                  <c:dLbl>
                    <c:idx val="1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lumMod val="60000"/>
                              </a:schemeClr>
                            </a:solidFill>
                            <a:latin typeface="+mn-lt"/>
                            <a:ea typeface="+mn-ea"/>
                            <a:cs typeface="+mn-cs"/>
                          </a:defRPr>
                        </a:pPr>
                        <a:endParaRPr lang="en-US"/>
                      </a:p>
                    </c:txPr>
                    <c:dLblPos val="outEnd"/>
                    <c:showLegendKey val="0"/>
                    <c:showVal val="1"/>
                    <c:showCatName val="0"/>
                    <c:showSerName val="0"/>
                    <c:showPercent val="0"/>
                    <c:showBubbleSize val="0"/>
                  </c:dLbl>
                  <c:dLbl>
                    <c:idx val="1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6">
                                <a:lumMod val="60000"/>
                              </a:schemeClr>
                            </a:solidFill>
                            <a:latin typeface="+mn-lt"/>
                            <a:ea typeface="+mn-ea"/>
                            <a:cs typeface="+mn-cs"/>
                          </a:defRPr>
                        </a:pPr>
                        <a:endParaRPr lang="en-US"/>
                      </a:p>
                    </c:txPr>
                    <c:dLblPos val="outEnd"/>
                    <c:showLegendKey val="0"/>
                    <c:showVal val="1"/>
                    <c:showCatName val="0"/>
                    <c:showSerName val="0"/>
                    <c:showPercent val="0"/>
                    <c:showBubbleSize val="0"/>
                  </c:dLbl>
                  <c:spPr>
                    <a:noFill/>
                    <a:ln>
                      <a:noFill/>
                    </a:ln>
                    <a:effectLst/>
                  </c:sp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xmlns:c15="http://schemas.microsoft.com/office/drawing/2012/chart">
                    <c:ext xmlns:c15="http://schemas.microsoft.com/office/drawing/2012/chart" uri="{CE6537A1-D6FC-4f65-9D91-7224C49458BB}"/>
                  </c:extLst>
                </c:dLbls>
                <c:cat>
                  <c:strRef>
                    <c:extLst xmlns:c16r2="http://schemas.microsoft.com/office/drawing/2015/06/chart" xmlns:c15="http://schemas.microsoft.com/office/drawing/2012/chart">
                      <c:ext xmlns:c15="http://schemas.microsoft.com/office/drawing/2012/chart" uri="{02D57815-91ED-43cb-92C2-25804820EDAC}">
                        <c15:formulaRef>
                          <c15:sqref>'MN API population'!$A$2:$A$13</c15:sqref>
                        </c15:formulaRef>
                      </c:ext>
                    </c:extLst>
                    <c:strCache>
                      <c:ptCount val="12"/>
                      <c:pt idx="0">
                        <c:v>Hmong</c:v>
                      </c:pt>
                      <c:pt idx="1">
                        <c:v>Asian Indian</c:v>
                      </c:pt>
                      <c:pt idx="2">
                        <c:v>Chinese</c:v>
                      </c:pt>
                      <c:pt idx="3">
                        <c:v>Vietnamese</c:v>
                      </c:pt>
                      <c:pt idx="4">
                        <c:v>Other API</c:v>
                      </c:pt>
                      <c:pt idx="5">
                        <c:v>Korean</c:v>
                      </c:pt>
                      <c:pt idx="6">
                        <c:v>Filipino</c:v>
                      </c:pt>
                      <c:pt idx="7">
                        <c:v>Laotian</c:v>
                      </c:pt>
                      <c:pt idx="8">
                        <c:v>Burmese</c:v>
                      </c:pt>
                      <c:pt idx="9">
                        <c:v>Japanese</c:v>
                      </c:pt>
                      <c:pt idx="10">
                        <c:v>Cambodian</c:v>
                      </c:pt>
                      <c:pt idx="11">
                        <c:v>Taiwanese</c:v>
                      </c:pt>
                    </c:strCache>
                  </c:strRef>
                </c:cat>
                <c:val>
                  <c:numRef>
                    <c:extLst xmlns:c16r2="http://schemas.microsoft.com/office/drawing/2015/06/chart" xmlns:c15="http://schemas.microsoft.com/office/drawing/2012/chart">
                      <c:ext xmlns:c15="http://schemas.microsoft.com/office/drawing/2012/chart" uri="{02D57815-91ED-43cb-92C2-25804820EDAC}">
                        <c15:formulaRef>
                          <c15:sqref>'MN API population'!$D$2:$D$13</c15:sqref>
                        </c15:formulaRef>
                      </c:ext>
                    </c:extLst>
                    <c:numCache>
                      <c:formatCode>General</c:formatCode>
                      <c:ptCount val="12"/>
                      <c:pt idx="0">
                        <c:v>71762</c:v>
                      </c:pt>
                      <c:pt idx="1">
                        <c:v>42899</c:v>
                      </c:pt>
                      <c:pt idx="2">
                        <c:v>34598</c:v>
                      </c:pt>
                      <c:pt idx="3">
                        <c:v>31521</c:v>
                      </c:pt>
                      <c:pt idx="4">
                        <c:v>20706</c:v>
                      </c:pt>
                      <c:pt idx="5">
                        <c:v>24206</c:v>
                      </c:pt>
                      <c:pt idx="6">
                        <c:v>17898</c:v>
                      </c:pt>
                      <c:pt idx="7">
                        <c:v>13691</c:v>
                      </c:pt>
                      <c:pt idx="8">
                        <c:v>9657</c:v>
                      </c:pt>
                      <c:pt idx="9">
                        <c:v>8752</c:v>
                      </c:pt>
                      <c:pt idx="10">
                        <c:v>10544</c:v>
                      </c:pt>
                      <c:pt idx="11">
                        <c:v>1644</c:v>
                      </c:pt>
                    </c:numCache>
                  </c:numRef>
                </c:val>
                <c:extLst xmlns:c16r2="http://schemas.microsoft.com/office/drawing/2015/06/chart" xmlns:c15="http://schemas.microsoft.com/office/drawing/2012/chart">
                  <c:ext xmlns:c16="http://schemas.microsoft.com/office/drawing/2014/chart" uri="{C3380CC4-5D6E-409C-BE32-E72D297353CC}">
                    <c16:uniqueId val="{00000063-FB6A-4674-973C-3B2C4830ACC2}"/>
                  </c:ext>
                </c:extLst>
              </c15:ser>
            </c15:filteredPieSeries>
          </c:ext>
        </c:extLst>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Age!$D$4</c:f>
              <c:strCache>
                <c:ptCount val="1"/>
                <c:pt idx="0">
                  <c:v>Male</c:v>
                </c:pt>
              </c:strCache>
            </c:strRef>
          </c:tx>
          <c:spPr>
            <a:solidFill>
              <a:schemeClr val="accent1"/>
            </a:solidFill>
            <a:ln>
              <a:noFill/>
            </a:ln>
            <a:effectLst/>
          </c:spPr>
          <c:invertIfNegative val="0"/>
          <c:cat>
            <c:strRef>
              <c:f>Age!$F$5:$F$18</c:f>
              <c:strCache>
                <c:ptCount val="14"/>
                <c:pt idx="0">
                  <c:v>Under 5 years</c:v>
                </c:pt>
                <c:pt idx="1">
                  <c:v>5 to 9 years</c:v>
                </c:pt>
                <c:pt idx="2">
                  <c:v>10 to 14 years</c:v>
                </c:pt>
                <c:pt idx="3">
                  <c:v>15 to 17 years</c:v>
                </c:pt>
                <c:pt idx="4">
                  <c:v>18 and 19 years</c:v>
                </c:pt>
                <c:pt idx="5">
                  <c:v>20 to 24 years</c:v>
                </c:pt>
                <c:pt idx="6">
                  <c:v>25 to 29 years</c:v>
                </c:pt>
                <c:pt idx="7">
                  <c:v>30 to 34 years</c:v>
                </c:pt>
                <c:pt idx="8">
                  <c:v>35 to 44 years</c:v>
                </c:pt>
                <c:pt idx="9">
                  <c:v>45 to 54 years</c:v>
                </c:pt>
                <c:pt idx="10">
                  <c:v>55 to 64 years</c:v>
                </c:pt>
                <c:pt idx="11">
                  <c:v>65 to 74 years</c:v>
                </c:pt>
                <c:pt idx="12">
                  <c:v>75 to 84 years</c:v>
                </c:pt>
                <c:pt idx="13">
                  <c:v>85 years and over</c:v>
                </c:pt>
              </c:strCache>
            </c:strRef>
          </c:cat>
          <c:val>
            <c:numRef>
              <c:f>Age!$D$5:$D$18</c:f>
              <c:numCache>
                <c:formatCode>#,##0</c:formatCode>
                <c:ptCount val="14"/>
                <c:pt idx="0">
                  <c:v>9421</c:v>
                </c:pt>
                <c:pt idx="1">
                  <c:v>10420</c:v>
                </c:pt>
                <c:pt idx="2">
                  <c:v>9502</c:v>
                </c:pt>
                <c:pt idx="3">
                  <c:v>5731</c:v>
                </c:pt>
                <c:pt idx="4">
                  <c:v>4250</c:v>
                </c:pt>
                <c:pt idx="5">
                  <c:v>12131</c:v>
                </c:pt>
                <c:pt idx="6">
                  <c:v>12021</c:v>
                </c:pt>
                <c:pt idx="7">
                  <c:v>11308</c:v>
                </c:pt>
                <c:pt idx="8">
                  <c:v>18312</c:v>
                </c:pt>
                <c:pt idx="9">
                  <c:v>12205</c:v>
                </c:pt>
                <c:pt idx="10">
                  <c:v>6960</c:v>
                </c:pt>
                <c:pt idx="11">
                  <c:v>3553</c:v>
                </c:pt>
                <c:pt idx="12">
                  <c:v>1519</c:v>
                </c:pt>
                <c:pt idx="13">
                  <c:v>338</c:v>
                </c:pt>
              </c:numCache>
            </c:numRef>
          </c:val>
        </c:ser>
        <c:ser>
          <c:idx val="1"/>
          <c:order val="1"/>
          <c:tx>
            <c:strRef>
              <c:f>Age!$E$4</c:f>
              <c:strCache>
                <c:ptCount val="1"/>
                <c:pt idx="0">
                  <c:v>Female</c:v>
                </c:pt>
              </c:strCache>
            </c:strRef>
          </c:tx>
          <c:spPr>
            <a:solidFill>
              <a:schemeClr val="accent2"/>
            </a:solidFill>
            <a:ln>
              <a:noFill/>
            </a:ln>
            <a:effectLst/>
          </c:spPr>
          <c:invertIfNegative val="0"/>
          <c:cat>
            <c:strRef>
              <c:f>Age!$F$5:$F$18</c:f>
              <c:strCache>
                <c:ptCount val="14"/>
                <c:pt idx="0">
                  <c:v>Under 5 years</c:v>
                </c:pt>
                <c:pt idx="1">
                  <c:v>5 to 9 years</c:v>
                </c:pt>
                <c:pt idx="2">
                  <c:v>10 to 14 years</c:v>
                </c:pt>
                <c:pt idx="3">
                  <c:v>15 to 17 years</c:v>
                </c:pt>
                <c:pt idx="4">
                  <c:v>18 and 19 years</c:v>
                </c:pt>
                <c:pt idx="5">
                  <c:v>20 to 24 years</c:v>
                </c:pt>
                <c:pt idx="6">
                  <c:v>25 to 29 years</c:v>
                </c:pt>
                <c:pt idx="7">
                  <c:v>30 to 34 years</c:v>
                </c:pt>
                <c:pt idx="8">
                  <c:v>35 to 44 years</c:v>
                </c:pt>
                <c:pt idx="9">
                  <c:v>45 to 54 years</c:v>
                </c:pt>
                <c:pt idx="10">
                  <c:v>55 to 64 years</c:v>
                </c:pt>
                <c:pt idx="11">
                  <c:v>65 to 74 years</c:v>
                </c:pt>
                <c:pt idx="12">
                  <c:v>75 to 84 years</c:v>
                </c:pt>
                <c:pt idx="13">
                  <c:v>85 years and over</c:v>
                </c:pt>
              </c:strCache>
            </c:strRef>
          </c:cat>
          <c:val>
            <c:numRef>
              <c:f>Age!$E$5:$E$18</c:f>
              <c:numCache>
                <c:formatCode>#,##0</c:formatCode>
                <c:ptCount val="14"/>
                <c:pt idx="0">
                  <c:v>9591</c:v>
                </c:pt>
                <c:pt idx="1">
                  <c:v>9944</c:v>
                </c:pt>
                <c:pt idx="2">
                  <c:v>9727</c:v>
                </c:pt>
                <c:pt idx="3">
                  <c:v>5987</c:v>
                </c:pt>
                <c:pt idx="4">
                  <c:v>4185</c:v>
                </c:pt>
                <c:pt idx="5">
                  <c:v>11368</c:v>
                </c:pt>
                <c:pt idx="6">
                  <c:v>13617</c:v>
                </c:pt>
                <c:pt idx="7">
                  <c:v>12590</c:v>
                </c:pt>
                <c:pt idx="8">
                  <c:v>19517</c:v>
                </c:pt>
                <c:pt idx="9">
                  <c:v>12689</c:v>
                </c:pt>
                <c:pt idx="10">
                  <c:v>8486</c:v>
                </c:pt>
                <c:pt idx="11">
                  <c:v>4497</c:v>
                </c:pt>
                <c:pt idx="12">
                  <c:v>1911</c:v>
                </c:pt>
                <c:pt idx="13">
                  <c:v>976</c:v>
                </c:pt>
              </c:numCache>
            </c:numRef>
          </c:val>
        </c:ser>
        <c:ser>
          <c:idx val="2"/>
          <c:order val="2"/>
          <c:tx>
            <c:strRef>
              <c:f>Age!$F$4</c:f>
              <c:strCache>
                <c:ptCount val="1"/>
              </c:strCache>
            </c:strRef>
          </c:tx>
          <c:spPr>
            <a:solidFill>
              <a:schemeClr val="accent3"/>
            </a:solidFill>
            <a:ln>
              <a:noFill/>
            </a:ln>
            <a:effectLst/>
          </c:spPr>
          <c:invertIfNegative val="0"/>
          <c:cat>
            <c:strRef>
              <c:f>Age!$F$5:$F$18</c:f>
              <c:strCache>
                <c:ptCount val="14"/>
                <c:pt idx="0">
                  <c:v>Under 5 years</c:v>
                </c:pt>
                <c:pt idx="1">
                  <c:v>5 to 9 years</c:v>
                </c:pt>
                <c:pt idx="2">
                  <c:v>10 to 14 years</c:v>
                </c:pt>
                <c:pt idx="3">
                  <c:v>15 to 17 years</c:v>
                </c:pt>
                <c:pt idx="4">
                  <c:v>18 and 19 years</c:v>
                </c:pt>
                <c:pt idx="5">
                  <c:v>20 to 24 years</c:v>
                </c:pt>
                <c:pt idx="6">
                  <c:v>25 to 29 years</c:v>
                </c:pt>
                <c:pt idx="7">
                  <c:v>30 to 34 years</c:v>
                </c:pt>
                <c:pt idx="8">
                  <c:v>35 to 44 years</c:v>
                </c:pt>
                <c:pt idx="9">
                  <c:v>45 to 54 years</c:v>
                </c:pt>
                <c:pt idx="10">
                  <c:v>55 to 64 years</c:v>
                </c:pt>
                <c:pt idx="11">
                  <c:v>65 to 74 years</c:v>
                </c:pt>
                <c:pt idx="12">
                  <c:v>75 to 84 years</c:v>
                </c:pt>
                <c:pt idx="13">
                  <c:v>85 years and over</c:v>
                </c:pt>
              </c:strCache>
            </c:strRef>
          </c:cat>
          <c:val>
            <c:numRef>
              <c:f>Age!$F$5:$F$18</c:f>
              <c:numCache>
                <c:formatCode>General</c:formatCode>
                <c:ptCount val="14"/>
                <c:pt idx="0">
                  <c:v>0</c:v>
                </c:pt>
                <c:pt idx="1">
                  <c:v>0</c:v>
                </c:pt>
                <c:pt idx="2">
                  <c:v>0</c:v>
                </c:pt>
                <c:pt idx="3">
                  <c:v>0</c:v>
                </c:pt>
                <c:pt idx="4">
                  <c:v>0</c:v>
                </c:pt>
                <c:pt idx="5">
                  <c:v>0</c:v>
                </c:pt>
                <c:pt idx="6">
                  <c:v>0</c:v>
                </c:pt>
                <c:pt idx="7">
                  <c:v>0</c:v>
                </c:pt>
                <c:pt idx="8">
                  <c:v>0</c:v>
                </c:pt>
                <c:pt idx="9">
                  <c:v>0</c:v>
                </c:pt>
                <c:pt idx="10">
                  <c:v>0</c:v>
                </c:pt>
                <c:pt idx="11">
                  <c:v>0</c:v>
                </c:pt>
                <c:pt idx="12">
                  <c:v>0</c:v>
                </c:pt>
                <c:pt idx="13">
                  <c:v>0</c:v>
                </c:pt>
              </c:numCache>
            </c:numRef>
          </c:val>
        </c:ser>
        <c:dLbls>
          <c:showLegendKey val="0"/>
          <c:showVal val="0"/>
          <c:showCatName val="0"/>
          <c:showSerName val="0"/>
          <c:showPercent val="0"/>
          <c:showBubbleSize val="0"/>
        </c:dLbls>
        <c:gapWidth val="24"/>
        <c:overlap val="100"/>
        <c:axId val="247817624"/>
        <c:axId val="78941056"/>
      </c:barChart>
      <c:catAx>
        <c:axId val="2478176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8941056"/>
        <c:crosses val="autoZero"/>
        <c:auto val="1"/>
        <c:lblAlgn val="ctr"/>
        <c:lblOffset val="100"/>
        <c:noMultiLvlLbl val="0"/>
      </c:catAx>
      <c:valAx>
        <c:axId val="7894105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47817624"/>
        <c:crosses val="autoZero"/>
        <c:crossBetween val="between"/>
      </c:valAx>
      <c:spPr>
        <a:noFill/>
        <a:ln>
          <a:noFill/>
        </a:ln>
        <a:effectLst/>
      </c:spPr>
    </c:plotArea>
    <c:legend>
      <c:legendPos val="b"/>
      <c:legendEntry>
        <c:idx val="2"/>
        <c:delete val="1"/>
      </c:legendEntry>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bar"/>
        <c:grouping val="clustered"/>
        <c:varyColors val="0"/>
        <c:ser>
          <c:idx val="0"/>
          <c:order val="0"/>
          <c:spPr>
            <a:solidFill>
              <a:srgbClr val="7030A0">
                <a:alpha val="41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'[Summary File.xlsx]Cities'!$B$4:$B$14</c:f>
              <c:strCache>
                <c:ptCount val="11"/>
                <c:pt idx="0">
                  <c:v>Duluth</c:v>
                </c:pt>
                <c:pt idx="1">
                  <c:v>St. Cloud</c:v>
                </c:pt>
                <c:pt idx="2">
                  <c:v>Bloomington</c:v>
                </c:pt>
                <c:pt idx="3">
                  <c:v>Plymouth</c:v>
                </c:pt>
                <c:pt idx="4">
                  <c:v>Maple Grove</c:v>
                </c:pt>
                <c:pt idx="5">
                  <c:v>Eagan</c:v>
                </c:pt>
                <c:pt idx="6">
                  <c:v>Woodbury</c:v>
                </c:pt>
                <c:pt idx="7">
                  <c:v>Rochester</c:v>
                </c:pt>
                <c:pt idx="8">
                  <c:v>Brooklyn Park</c:v>
                </c:pt>
                <c:pt idx="9">
                  <c:v>Minneapolis</c:v>
                </c:pt>
                <c:pt idx="10">
                  <c:v>St. Paul</c:v>
                </c:pt>
              </c:strCache>
            </c:strRef>
          </c:cat>
          <c:val>
            <c:numRef>
              <c:f>'[Summary File.xlsx]Cities'!$C$4:$C$14</c:f>
              <c:numCache>
                <c:formatCode>#,##0</c:formatCode>
                <c:ptCount val="11"/>
                <c:pt idx="0">
                  <c:v>1721</c:v>
                </c:pt>
                <c:pt idx="1">
                  <c:v>2494</c:v>
                </c:pt>
                <c:pt idx="2">
                  <c:v>4689</c:v>
                </c:pt>
                <c:pt idx="3">
                  <c:v>5561</c:v>
                </c:pt>
                <c:pt idx="4">
                  <c:v>6088</c:v>
                </c:pt>
                <c:pt idx="5">
                  <c:v>6923</c:v>
                </c:pt>
                <c:pt idx="6">
                  <c:v>7758</c:v>
                </c:pt>
                <c:pt idx="7">
                  <c:v>9839</c:v>
                </c:pt>
                <c:pt idx="8">
                  <c:v>14443</c:v>
                </c:pt>
                <c:pt idx="9">
                  <c:v>33854</c:v>
                </c:pt>
                <c:pt idx="10">
                  <c:v>58174</c:v>
                </c:pt>
              </c:numCache>
            </c:numRef>
          </c:val>
        </c:ser>
        <c:dLbls>
          <c:showLegendKey val="0"/>
          <c:showVal val="0"/>
          <c:showCatName val="0"/>
          <c:showSerName val="0"/>
          <c:showPercent val="0"/>
          <c:showBubbleSize val="0"/>
        </c:dLbls>
        <c:gapWidth val="25"/>
        <c:axId val="247964656"/>
        <c:axId val="248443736"/>
      </c:barChart>
      <c:catAx>
        <c:axId val="2479646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248443736"/>
        <c:crosses val="autoZero"/>
        <c:auto val="1"/>
        <c:lblAlgn val="ctr"/>
        <c:lblOffset val="100"/>
        <c:noMultiLvlLbl val="0"/>
      </c:catAx>
      <c:valAx>
        <c:axId val="248443736"/>
        <c:scaling>
          <c:orientation val="minMax"/>
        </c:scaling>
        <c:delete val="1"/>
        <c:axPos val="b"/>
        <c:numFmt formatCode="#,##0" sourceLinked="1"/>
        <c:majorTickMark val="none"/>
        <c:minorTickMark val="none"/>
        <c:tickLblPos val="nextTo"/>
        <c:crossAx val="247964656"/>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ysClr val="windowText" lastClr="000000"/>
                </a:solidFill>
                <a:latin typeface="+mn-lt"/>
                <a:ea typeface="+mn-ea"/>
                <a:cs typeface="+mn-cs"/>
              </a:defRPr>
            </a:pPr>
            <a:r>
              <a:rPr lang="en-US" sz="2400" dirty="0"/>
              <a:t> </a:t>
            </a:r>
            <a:r>
              <a:rPr lang="en-US" sz="2400" dirty="0" smtClean="0"/>
              <a:t>Population</a:t>
            </a:r>
            <a:r>
              <a:rPr lang="en-US" sz="2400" baseline="0" dirty="0" smtClean="0"/>
              <a:t> with </a:t>
            </a:r>
            <a:r>
              <a:rPr lang="en-US" sz="2400" b="1" u="sng" baseline="0" dirty="0" smtClean="0"/>
              <a:t>l</a:t>
            </a:r>
            <a:r>
              <a:rPr lang="en-US" sz="2400" b="1" u="sng" dirty="0" smtClean="0"/>
              <a:t>ess</a:t>
            </a:r>
            <a:r>
              <a:rPr lang="en-US" sz="2400" dirty="0" smtClean="0"/>
              <a:t> </a:t>
            </a:r>
            <a:r>
              <a:rPr lang="en-US" sz="2400" dirty="0"/>
              <a:t>than </a:t>
            </a:r>
            <a:r>
              <a:rPr lang="en-US" sz="2400" dirty="0" smtClean="0"/>
              <a:t>a high </a:t>
            </a:r>
            <a:r>
              <a:rPr lang="en-US" sz="2400" dirty="0"/>
              <a:t>school </a:t>
            </a:r>
            <a:r>
              <a:rPr lang="en-US" sz="2400" dirty="0" smtClean="0"/>
              <a:t>diploma </a:t>
            </a:r>
            <a:endParaRPr lang="en-US" sz="2400" dirty="0"/>
          </a:p>
        </c:rich>
      </c:tx>
      <c:layout/>
      <c:overlay val="0"/>
      <c:spPr>
        <a:noFill/>
        <a:ln>
          <a:noFill/>
        </a:ln>
        <a:effectLst/>
      </c:spPr>
      <c:txPr>
        <a:bodyPr rot="0" spcFirstLastPara="1" vertOverflow="ellipsis" vert="horz" wrap="square" anchor="ctr" anchorCtr="1"/>
        <a:lstStyle/>
        <a:p>
          <a:pPr>
            <a:defRPr sz="2000" b="1" i="0" u="none" strike="noStrike" kern="1200" spc="0" baseline="0">
              <a:solidFill>
                <a:sysClr val="windowText" lastClr="000000"/>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Lbls>
            <c:dLbl>
              <c:idx val="9"/>
              <c:layout/>
              <c:tx>
                <c:rich>
                  <a:bodyPr/>
                  <a:lstStyle/>
                  <a:p>
                    <a:r>
                      <a:rPr lang="en-US" smtClean="0"/>
                      <a:t>6%</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10"/>
              <c:layout/>
              <c:tx>
                <c:rich>
                  <a:bodyPr/>
                  <a:lstStyle/>
                  <a:p>
                    <a:r>
                      <a:rPr lang="en-US" smtClean="0"/>
                      <a:t>7%</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Edu!$A$3:$A$13</c:f>
              <c:strCache>
                <c:ptCount val="11"/>
                <c:pt idx="0">
                  <c:v>Hmong</c:v>
                </c:pt>
                <c:pt idx="1">
                  <c:v>Asian Indian</c:v>
                </c:pt>
                <c:pt idx="2">
                  <c:v>Chinese (except Taiwanese)</c:v>
                </c:pt>
                <c:pt idx="3">
                  <c:v>Vietnamese </c:v>
                </c:pt>
                <c:pt idx="4">
                  <c:v>Korean</c:v>
                </c:pt>
                <c:pt idx="5">
                  <c:v>Asian (all)</c:v>
                </c:pt>
                <c:pt idx="6">
                  <c:v>Black</c:v>
                </c:pt>
                <c:pt idx="7">
                  <c:v>American Indian</c:v>
                </c:pt>
                <c:pt idx="8">
                  <c:v>Hispanic (any race)</c:v>
                </c:pt>
                <c:pt idx="9">
                  <c:v>White</c:v>
                </c:pt>
                <c:pt idx="10">
                  <c:v>All Minnesotans</c:v>
                </c:pt>
              </c:strCache>
            </c:strRef>
          </c:cat>
          <c:val>
            <c:numRef>
              <c:f>Edu!$B$3:$B$13</c:f>
              <c:numCache>
                <c:formatCode>0%</c:formatCode>
                <c:ptCount val="11"/>
                <c:pt idx="0">
                  <c:v>0.26800000000000002</c:v>
                </c:pt>
                <c:pt idx="1">
                  <c:v>0.04</c:v>
                </c:pt>
                <c:pt idx="2">
                  <c:v>0.12</c:v>
                </c:pt>
                <c:pt idx="3">
                  <c:v>0.2</c:v>
                </c:pt>
                <c:pt idx="4">
                  <c:v>0.04</c:v>
                </c:pt>
                <c:pt idx="5">
                  <c:v>0.20295149701508408</c:v>
                </c:pt>
                <c:pt idx="6">
                  <c:v>0.19122604598397586</c:v>
                </c:pt>
                <c:pt idx="7">
                  <c:v>0.18460093896713614</c:v>
                </c:pt>
                <c:pt idx="8">
                  <c:v>0.35502617511666285</c:v>
                </c:pt>
                <c:pt idx="9">
                  <c:v>0.03</c:v>
                </c:pt>
                <c:pt idx="10">
                  <c:v>0.06</c:v>
                </c:pt>
              </c:numCache>
            </c:numRef>
          </c:val>
        </c:ser>
        <c:dLbls>
          <c:showLegendKey val="0"/>
          <c:showVal val="0"/>
          <c:showCatName val="0"/>
          <c:showSerName val="0"/>
          <c:showPercent val="0"/>
          <c:showBubbleSize val="0"/>
        </c:dLbls>
        <c:gapWidth val="22"/>
        <c:axId val="248527752"/>
        <c:axId val="248456064"/>
      </c:barChart>
      <c:catAx>
        <c:axId val="2485277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n-US"/>
          </a:p>
        </c:txPr>
        <c:crossAx val="248456064"/>
        <c:crosses val="autoZero"/>
        <c:auto val="1"/>
        <c:lblAlgn val="ctr"/>
        <c:lblOffset val="100"/>
        <c:noMultiLvlLbl val="0"/>
      </c:catAx>
      <c:valAx>
        <c:axId val="248456064"/>
        <c:scaling>
          <c:orientation val="minMax"/>
        </c:scaling>
        <c:delete val="1"/>
        <c:axPos val="b"/>
        <c:numFmt formatCode="0%" sourceLinked="1"/>
        <c:majorTickMark val="none"/>
        <c:minorTickMark val="none"/>
        <c:tickLblPos val="nextTo"/>
        <c:crossAx val="248527752"/>
        <c:crosses val="autoZero"/>
        <c:crossBetween val="between"/>
      </c:valAx>
      <c:spPr>
        <a:noFill/>
        <a:ln>
          <a:noFill/>
        </a:ln>
        <a:effectLst/>
      </c:spPr>
    </c:plotArea>
    <c:plotVisOnly val="1"/>
    <c:dispBlanksAs val="gap"/>
    <c:showDLblsOverMax val="0"/>
  </c:chart>
  <c:spPr>
    <a:noFill/>
    <a:ln>
      <a:noFill/>
    </a:ln>
    <a:effectLst/>
  </c:spPr>
  <c:txPr>
    <a:bodyPr/>
    <a:lstStyle/>
    <a:p>
      <a:pPr>
        <a:defRPr b="1">
          <a:solidFill>
            <a:sysClr val="windowText" lastClr="000000"/>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400" b="1" dirty="0" smtClean="0">
                <a:latin typeface="Franklin Gothic Medium Cond" panose="020B0606030402020204" pitchFamily="34" charset="0"/>
              </a:rPr>
              <a:t>Number of households</a:t>
            </a:r>
            <a:r>
              <a:rPr lang="en-US" sz="2400" b="1" baseline="0" dirty="0" smtClean="0">
                <a:latin typeface="Franklin Gothic Medium Cond" panose="020B0606030402020204" pitchFamily="34" charset="0"/>
              </a:rPr>
              <a:t> renting </a:t>
            </a:r>
            <a:endParaRPr lang="en-US" sz="2400" b="1" dirty="0">
              <a:latin typeface="Franklin Gothic Medium Cond" panose="020B0606030402020204" pitchFamily="34" charset="0"/>
            </a:endParaRPr>
          </a:p>
        </c:rich>
      </c:tx>
      <c:layout>
        <c:manualLayout>
          <c:xMode val="edge"/>
          <c:yMode val="edge"/>
          <c:x val="3.0130891168676621E-2"/>
          <c:y val="4.166666666666666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Rent!$A$2:$A$13</c:f>
              <c:strCache>
                <c:ptCount val="11"/>
                <c:pt idx="0">
                  <c:v>Hmong</c:v>
                </c:pt>
                <c:pt idx="1">
                  <c:v>Asian Indian</c:v>
                </c:pt>
                <c:pt idx="2">
                  <c:v>Chinese (except Taiwanese)</c:v>
                </c:pt>
                <c:pt idx="3">
                  <c:v>Vietnamese </c:v>
                </c:pt>
                <c:pt idx="4">
                  <c:v>Korean</c:v>
                </c:pt>
                <c:pt idx="5">
                  <c:v>Asian (all)</c:v>
                </c:pt>
                <c:pt idx="6">
                  <c:v>Black or African</c:v>
                </c:pt>
                <c:pt idx="7">
                  <c:v>American Indian</c:v>
                </c:pt>
                <c:pt idx="8">
                  <c:v>Hispanic (any race)</c:v>
                </c:pt>
                <c:pt idx="9">
                  <c:v>White</c:v>
                </c:pt>
                <c:pt idx="10">
                  <c:v>All Minnesotans</c:v>
                </c:pt>
              </c:strCache>
              <c:extLst/>
            </c:strRef>
          </c:cat>
          <c:val>
            <c:numRef>
              <c:f>Rent!$B$2:$B$13</c:f>
              <c:numCache>
                <c:formatCode>0%</c:formatCode>
                <c:ptCount val="11"/>
                <c:pt idx="0">
                  <c:v>0.53</c:v>
                </c:pt>
                <c:pt idx="1">
                  <c:v>0.53</c:v>
                </c:pt>
                <c:pt idx="2">
                  <c:v>0.32</c:v>
                </c:pt>
                <c:pt idx="3">
                  <c:v>0.27</c:v>
                </c:pt>
                <c:pt idx="4">
                  <c:v>0.41</c:v>
                </c:pt>
                <c:pt idx="5">
                  <c:v>0.44893904350930569</c:v>
                </c:pt>
                <c:pt idx="6">
                  <c:v>0.75833403132590671</c:v>
                </c:pt>
                <c:pt idx="7">
                  <c:v>0.5381892297790174</c:v>
                </c:pt>
                <c:pt idx="8">
                  <c:v>0.56909068151949438</c:v>
                </c:pt>
                <c:pt idx="9">
                  <c:v>0.23</c:v>
                </c:pt>
                <c:pt idx="10">
                  <c:v>0.28000000000000003</c:v>
                </c:pt>
              </c:numCache>
              <c:extLst/>
            </c:numRef>
          </c:val>
        </c:ser>
        <c:dLbls>
          <c:showLegendKey val="0"/>
          <c:showVal val="0"/>
          <c:showCatName val="0"/>
          <c:showSerName val="0"/>
          <c:showPercent val="0"/>
          <c:showBubbleSize val="0"/>
        </c:dLbls>
        <c:gapWidth val="25"/>
        <c:overlap val="-27"/>
        <c:axId val="248452464"/>
        <c:axId val="246866304"/>
      </c:barChart>
      <c:catAx>
        <c:axId val="248452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246866304"/>
        <c:crosses val="autoZero"/>
        <c:auto val="1"/>
        <c:lblAlgn val="ctr"/>
        <c:lblOffset val="100"/>
        <c:noMultiLvlLbl val="0"/>
      </c:catAx>
      <c:valAx>
        <c:axId val="246866304"/>
        <c:scaling>
          <c:orientation val="minMax"/>
        </c:scaling>
        <c:delete val="1"/>
        <c:axPos val="l"/>
        <c:numFmt formatCode="0%" sourceLinked="1"/>
        <c:majorTickMark val="none"/>
        <c:minorTickMark val="none"/>
        <c:tickLblPos val="nextTo"/>
        <c:crossAx val="24845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'[ACS_15_SPT_DP02 all.xls]Language'!$A$6</c:f>
              <c:strCache>
                <c:ptCount val="1"/>
                <c:pt idx="0">
                  <c:v>      English only</c:v>
                </c:pt>
              </c:strCache>
            </c:strRef>
          </c:tx>
          <c:spPr>
            <a:solidFill>
              <a:schemeClr val="accent1"/>
            </a:solidFill>
            <a:ln>
              <a:noFill/>
            </a:ln>
            <a:effectLst/>
          </c:spPr>
          <c:invertIfNegative val="0"/>
          <c:cat>
            <c:strRef>
              <c:f>'[ACS_15_SPT_DP02 all.xls]Language'!$B$5:$M$5</c:f>
              <c:strCache>
                <c:ptCount val="12"/>
                <c:pt idx="0">
                  <c:v>Asian (all)</c:v>
                </c:pt>
                <c:pt idx="1">
                  <c:v>Pacific Islander (all)</c:v>
                </c:pt>
                <c:pt idx="2">
                  <c:v>Hmong</c:v>
                </c:pt>
                <c:pt idx="3">
                  <c:v>Asian Indian</c:v>
                </c:pt>
                <c:pt idx="4">
                  <c:v>Chinese</c:v>
                </c:pt>
                <c:pt idx="5">
                  <c:v>Korean</c:v>
                </c:pt>
                <c:pt idx="6">
                  <c:v>Vietnamese</c:v>
                </c:pt>
                <c:pt idx="7">
                  <c:v>Filipino</c:v>
                </c:pt>
                <c:pt idx="8">
                  <c:v>Burmese (including Karen)</c:v>
                </c:pt>
                <c:pt idx="9">
                  <c:v>Cambodian</c:v>
                </c:pt>
                <c:pt idx="10">
                  <c:v>Lao</c:v>
                </c:pt>
                <c:pt idx="11">
                  <c:v>Japanese </c:v>
                </c:pt>
              </c:strCache>
            </c:strRef>
          </c:cat>
          <c:val>
            <c:numRef>
              <c:f>'[ACS_15_SPT_DP02 all.xls]Language'!$B$6:$M$6</c:f>
              <c:numCache>
                <c:formatCode>0.0%</c:formatCode>
                <c:ptCount val="12"/>
                <c:pt idx="0">
                  <c:v>0.218</c:v>
                </c:pt>
                <c:pt idx="1">
                  <c:v>0.74099999999999999</c:v>
                </c:pt>
                <c:pt idx="2">
                  <c:v>9.5000000000000001E-2</c:v>
                </c:pt>
                <c:pt idx="3">
                  <c:v>0.24099999999999999</c:v>
                </c:pt>
                <c:pt idx="4">
                  <c:v>0.21299999999999999</c:v>
                </c:pt>
                <c:pt idx="5">
                  <c:v>0.68799999999999994</c:v>
                </c:pt>
                <c:pt idx="6">
                  <c:v>0.13500000000000001</c:v>
                </c:pt>
                <c:pt idx="7">
                  <c:v>0.377</c:v>
                </c:pt>
                <c:pt idx="8">
                  <c:v>3.1E-2</c:v>
                </c:pt>
                <c:pt idx="9">
                  <c:v>0.23200000000000001</c:v>
                </c:pt>
                <c:pt idx="10">
                  <c:v>0.23100000000000001</c:v>
                </c:pt>
                <c:pt idx="11">
                  <c:v>0.48299999999999998</c:v>
                </c:pt>
              </c:numCache>
            </c:numRef>
          </c:val>
        </c:ser>
        <c:ser>
          <c:idx val="1"/>
          <c:order val="1"/>
          <c:tx>
            <c:strRef>
              <c:f>'[ACS_15_SPT_DP02 all.xls]Language'!$A$7</c:f>
              <c:strCache>
                <c:ptCount val="1"/>
                <c:pt idx="0">
                  <c:v>        Speak English less than "very well"</c:v>
                </c:pt>
              </c:strCache>
            </c:strRef>
          </c:tx>
          <c:spPr>
            <a:solidFill>
              <a:schemeClr val="accent2"/>
            </a:solidFill>
            <a:ln>
              <a:noFill/>
            </a:ln>
            <a:effectLst/>
          </c:spPr>
          <c:invertIfNegative val="0"/>
          <c:cat>
            <c:strRef>
              <c:f>'[ACS_15_SPT_DP02 all.xls]Language'!$B$5:$M$5</c:f>
              <c:strCache>
                <c:ptCount val="12"/>
                <c:pt idx="0">
                  <c:v>Asian (all)</c:v>
                </c:pt>
                <c:pt idx="1">
                  <c:v>Pacific Islander (all)</c:v>
                </c:pt>
                <c:pt idx="2">
                  <c:v>Hmong</c:v>
                </c:pt>
                <c:pt idx="3">
                  <c:v>Asian Indian</c:v>
                </c:pt>
                <c:pt idx="4">
                  <c:v>Chinese</c:v>
                </c:pt>
                <c:pt idx="5">
                  <c:v>Korean</c:v>
                </c:pt>
                <c:pt idx="6">
                  <c:v>Vietnamese</c:v>
                </c:pt>
                <c:pt idx="7">
                  <c:v>Filipino</c:v>
                </c:pt>
                <c:pt idx="8">
                  <c:v>Burmese (including Karen)</c:v>
                </c:pt>
                <c:pt idx="9">
                  <c:v>Cambodian</c:v>
                </c:pt>
                <c:pt idx="10">
                  <c:v>Lao</c:v>
                </c:pt>
                <c:pt idx="11">
                  <c:v>Japanese </c:v>
                </c:pt>
              </c:strCache>
            </c:strRef>
          </c:cat>
          <c:val>
            <c:numRef>
              <c:f>'[ACS_15_SPT_DP02 all.xls]Language'!$B$7:$M$7</c:f>
              <c:numCache>
                <c:formatCode>0.0%</c:formatCode>
                <c:ptCount val="12"/>
                <c:pt idx="0">
                  <c:v>0.35199999999999998</c:v>
                </c:pt>
                <c:pt idx="1">
                  <c:v>0.129</c:v>
                </c:pt>
                <c:pt idx="2">
                  <c:v>0.38900000000000001</c:v>
                </c:pt>
                <c:pt idx="3">
                  <c:v>0.14299999999999999</c:v>
                </c:pt>
                <c:pt idx="4">
                  <c:v>0.39300000000000002</c:v>
                </c:pt>
                <c:pt idx="5">
                  <c:v>0.13800000000000001</c:v>
                </c:pt>
                <c:pt idx="6">
                  <c:v>0.53500000000000003</c:v>
                </c:pt>
                <c:pt idx="7">
                  <c:v>0.214</c:v>
                </c:pt>
                <c:pt idx="8">
                  <c:v>0.84499999999999997</c:v>
                </c:pt>
                <c:pt idx="9">
                  <c:v>0.39800000000000002</c:v>
                </c:pt>
                <c:pt idx="10">
                  <c:v>0.39200000000000002</c:v>
                </c:pt>
                <c:pt idx="11">
                  <c:v>0.24099999999999999</c:v>
                </c:pt>
              </c:numCache>
            </c:numRef>
          </c:val>
        </c:ser>
        <c:dLbls>
          <c:showLegendKey val="0"/>
          <c:showVal val="0"/>
          <c:showCatName val="0"/>
          <c:showSerName val="0"/>
          <c:showPercent val="0"/>
          <c:showBubbleSize val="0"/>
        </c:dLbls>
        <c:gapWidth val="150"/>
        <c:overlap val="100"/>
        <c:axId val="251295320"/>
        <c:axId val="251296496"/>
      </c:barChart>
      <c:catAx>
        <c:axId val="251295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251296496"/>
        <c:crossesAt val="0"/>
        <c:auto val="1"/>
        <c:lblAlgn val="ctr"/>
        <c:lblOffset val="100"/>
        <c:noMultiLvlLbl val="0"/>
      </c:catAx>
      <c:valAx>
        <c:axId val="2512964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251295320"/>
        <c:crosses val="autoZero"/>
        <c:crossBetween val="between"/>
        <c:majorUnit val="0.2"/>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r>
              <a:rPr lang="en-US" sz="2000" dirty="0"/>
              <a:t>Participant Sample Size, by Ancestry or Ethnic </a:t>
            </a:r>
            <a:r>
              <a:rPr lang="en-US" sz="2000" dirty="0" smtClean="0"/>
              <a:t>Origin</a:t>
            </a:r>
            <a:endParaRPr lang="en-US" sz="2000" dirty="0"/>
          </a:p>
          <a:p>
            <a:pPr>
              <a:defRPr/>
            </a:pPr>
            <a:endParaRPr lang="en-US" dirty="0"/>
          </a:p>
        </c:rich>
      </c:tx>
      <c:layout>
        <c:manualLayout>
          <c:xMode val="edge"/>
          <c:yMode val="edge"/>
          <c:x val="0.14247170661536596"/>
          <c:y val="1.196485205657458E-3"/>
        </c:manualLayout>
      </c:layout>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6807467472221016"/>
          <c:y val="0.18692141193091749"/>
          <c:w val="0.69020577364294011"/>
          <c:h val="0.75951783677379514"/>
        </c:manualLayout>
      </c:layout>
      <c:pieChart>
        <c:varyColors val="1"/>
        <c:ser>
          <c:idx val="3"/>
          <c:order val="3"/>
          <c:tx>
            <c:strRef>
              <c:f>'ethnicity, fractional incl'!$E$1</c:f>
              <c:strCache>
                <c:ptCount val="1"/>
                <c:pt idx="0">
                  <c:v>TOTAL</c:v>
                </c:pt>
              </c:strCache>
            </c:strRef>
          </c:tx>
          <c:dPt>
            <c:idx val="0"/>
            <c:bubble3D val="0"/>
            <c:spPr>
              <a:solidFill>
                <a:schemeClr val="accent1"/>
              </a:solidFill>
              <a:ln>
                <a:noFill/>
              </a:ln>
              <a:effectLst>
                <a:outerShdw blurRad="63500" sx="102000" sy="102000" algn="ctr" rotWithShape="0">
                  <a:prstClr val="black">
                    <a:alpha val="20000"/>
                  </a:prstClr>
                </a:outerShdw>
              </a:effectLst>
            </c:spPr>
          </c:dPt>
          <c:dPt>
            <c:idx val="1"/>
            <c:bubble3D val="0"/>
            <c:spPr>
              <a:solidFill>
                <a:schemeClr val="accent2"/>
              </a:solidFill>
              <a:ln>
                <a:noFill/>
              </a:ln>
              <a:effectLst>
                <a:outerShdw blurRad="63500" sx="102000" sy="102000" algn="ctr" rotWithShape="0">
                  <a:prstClr val="black">
                    <a:alpha val="20000"/>
                  </a:prstClr>
                </a:outerShdw>
              </a:effectLst>
            </c:spPr>
          </c:dPt>
          <c:dPt>
            <c:idx val="2"/>
            <c:bubble3D val="0"/>
            <c:spPr>
              <a:solidFill>
                <a:schemeClr val="accent3"/>
              </a:solidFill>
              <a:ln>
                <a:noFill/>
              </a:ln>
              <a:effectLst>
                <a:outerShdw blurRad="63500" sx="102000" sy="102000" algn="ctr" rotWithShape="0">
                  <a:prstClr val="black">
                    <a:alpha val="20000"/>
                  </a:prstClr>
                </a:outerShdw>
              </a:effectLst>
            </c:spPr>
          </c:dPt>
          <c:dPt>
            <c:idx val="3"/>
            <c:bubble3D val="0"/>
            <c:spPr>
              <a:solidFill>
                <a:schemeClr val="accent4"/>
              </a:solidFill>
              <a:ln>
                <a:noFill/>
              </a:ln>
              <a:effectLst>
                <a:outerShdw blurRad="63500" sx="102000" sy="102000" algn="ctr" rotWithShape="0">
                  <a:prstClr val="black">
                    <a:alpha val="20000"/>
                  </a:prstClr>
                </a:outerShdw>
              </a:effectLst>
            </c:spPr>
          </c:dPt>
          <c:dPt>
            <c:idx val="4"/>
            <c:bubble3D val="0"/>
            <c:spPr>
              <a:solidFill>
                <a:schemeClr val="accent5"/>
              </a:solidFill>
              <a:ln>
                <a:noFill/>
              </a:ln>
              <a:effectLst>
                <a:outerShdw blurRad="63500" sx="102000" sy="102000" algn="ctr" rotWithShape="0">
                  <a:prstClr val="black">
                    <a:alpha val="20000"/>
                  </a:prstClr>
                </a:outerShdw>
              </a:effectLst>
            </c:spPr>
          </c:dPt>
          <c:dPt>
            <c:idx val="5"/>
            <c:bubble3D val="0"/>
            <c:spPr>
              <a:solidFill>
                <a:schemeClr val="accent6"/>
              </a:solidFill>
              <a:ln>
                <a:noFill/>
              </a:ln>
              <a:effectLst>
                <a:outerShdw blurRad="63500" sx="102000" sy="102000" algn="ctr" rotWithShape="0">
                  <a:prstClr val="black">
                    <a:alpha val="20000"/>
                  </a:prstClr>
                </a:outerShdw>
              </a:effectLst>
            </c:spPr>
          </c:dPt>
          <c:dPt>
            <c:idx val="6"/>
            <c:bubble3D val="0"/>
            <c:spPr>
              <a:solidFill>
                <a:schemeClr val="accent1">
                  <a:lumMod val="60000"/>
                </a:schemeClr>
              </a:solidFill>
              <a:ln>
                <a:noFill/>
              </a:ln>
              <a:effectLst>
                <a:outerShdw blurRad="63500" sx="102000" sy="102000" algn="ctr" rotWithShape="0">
                  <a:prstClr val="black">
                    <a:alpha val="20000"/>
                  </a:prstClr>
                </a:outerShdw>
              </a:effectLst>
            </c:spPr>
          </c:dPt>
          <c:dPt>
            <c:idx val="7"/>
            <c:bubble3D val="0"/>
            <c:spPr>
              <a:solidFill>
                <a:schemeClr val="accent2">
                  <a:lumMod val="60000"/>
                </a:schemeClr>
              </a:solidFill>
              <a:ln>
                <a:noFill/>
              </a:ln>
              <a:effectLst>
                <a:outerShdw blurRad="63500" sx="102000" sy="102000" algn="ctr" rotWithShape="0">
                  <a:prstClr val="black">
                    <a:alpha val="20000"/>
                  </a:prstClr>
                </a:outerShdw>
              </a:effectLst>
            </c:spPr>
          </c:dPt>
          <c:dPt>
            <c:idx val="8"/>
            <c:bubble3D val="0"/>
            <c:spPr>
              <a:solidFill>
                <a:schemeClr val="accent3">
                  <a:lumMod val="60000"/>
                </a:schemeClr>
              </a:solidFill>
              <a:ln>
                <a:noFill/>
              </a:ln>
              <a:effectLst>
                <a:outerShdw blurRad="63500" sx="102000" sy="102000" algn="ctr" rotWithShape="0">
                  <a:prstClr val="black">
                    <a:alpha val="20000"/>
                  </a:prstClr>
                </a:outerShdw>
              </a:effectLst>
            </c:spPr>
          </c:dPt>
          <c:dPt>
            <c:idx val="9"/>
            <c:bubble3D val="0"/>
            <c:spPr>
              <a:solidFill>
                <a:schemeClr val="accent4">
                  <a:lumMod val="60000"/>
                </a:schemeClr>
              </a:solidFill>
              <a:ln>
                <a:noFill/>
              </a:ln>
              <a:effectLst>
                <a:outerShdw blurRad="63500" sx="102000" sy="102000" algn="ctr" rotWithShape="0">
                  <a:prstClr val="black">
                    <a:alpha val="20000"/>
                  </a:prstClr>
                </a:outerShdw>
              </a:effectLst>
            </c:spPr>
          </c:dPt>
          <c:dPt>
            <c:idx val="10"/>
            <c:bubble3D val="0"/>
            <c:spPr>
              <a:solidFill>
                <a:schemeClr val="accent5">
                  <a:lumMod val="60000"/>
                </a:schemeClr>
              </a:solidFill>
              <a:ln>
                <a:noFill/>
              </a:ln>
              <a:effectLst>
                <a:outerShdw blurRad="63500" sx="102000" sy="102000" algn="ctr" rotWithShape="0">
                  <a:prstClr val="black">
                    <a:alpha val="20000"/>
                  </a:prstClr>
                </a:outerShdw>
              </a:effectLst>
            </c:spPr>
          </c:dPt>
          <c:dPt>
            <c:idx val="11"/>
            <c:bubble3D val="0"/>
            <c:spPr>
              <a:solidFill>
                <a:schemeClr val="accent6">
                  <a:lumMod val="60000"/>
                </a:schemeClr>
              </a:solidFill>
              <a:ln>
                <a:noFill/>
              </a:ln>
              <a:effectLst>
                <a:outerShdw blurRad="63500" sx="102000" sy="102000" algn="ctr" rotWithShape="0">
                  <a:prstClr val="black">
                    <a:alpha val="20000"/>
                  </a:prstClr>
                </a:outerShdw>
              </a:effectLst>
            </c:spPr>
          </c:dPt>
          <c:dPt>
            <c:idx val="12"/>
            <c:bubble3D val="0"/>
            <c:spPr>
              <a:solidFill>
                <a:schemeClr val="accent1">
                  <a:lumMod val="80000"/>
                  <a:lumOff val="20000"/>
                </a:schemeClr>
              </a:solidFill>
              <a:ln>
                <a:noFill/>
              </a:ln>
              <a:effectLst>
                <a:outerShdw blurRad="63500" sx="102000" sy="102000" algn="ctr" rotWithShape="0">
                  <a:prstClr val="black">
                    <a:alpha val="20000"/>
                  </a:prstClr>
                </a:outerShdw>
              </a:effectLst>
            </c:spPr>
          </c:dPt>
          <c:dLbls>
            <c:dLbl>
              <c:idx val="0"/>
              <c:layout>
                <c:manualLayout>
                  <c:x val="-1.6508085062132794E-2"/>
                  <c:y val="0"/>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17995870812319104"/>
                      <c:h val="5.9232833929459473E-2"/>
                    </c:manualLayout>
                  </c15:layout>
                </c:ext>
              </c:extLst>
            </c:dLbl>
            <c:dLbl>
              <c:idx val="1"/>
              <c:layout>
                <c:manualLayout>
                  <c:x val="-2.6137801348376923E-2"/>
                  <c:y val="4.506194476746412E-2"/>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2"/>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ext>
              </c:extLst>
            </c:dLbl>
            <c:dLbl>
              <c:idx val="2"/>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3"/>
                      </a:solidFill>
                      <a:latin typeface="+mn-lt"/>
                      <a:ea typeface="+mn-ea"/>
                      <a:cs typeface="+mn-cs"/>
                    </a:defRPr>
                  </a:pPr>
                  <a:endParaRPr lang="en-US"/>
                </a:p>
              </c:txPr>
              <c:dLblPos val="outEnd"/>
              <c:showLegendKey val="0"/>
              <c:showVal val="1"/>
              <c:showCatName val="1"/>
              <c:showSerName val="0"/>
              <c:showPercent val="0"/>
              <c:showBubbleSize val="0"/>
            </c:dLbl>
            <c:dLbl>
              <c:idx val="3"/>
              <c:layout>
                <c:manualLayout>
                  <c:x val="9.6297162862441291E-3"/>
                  <c:y val="0.13281415299884144"/>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4"/>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ext>
              </c:extLst>
            </c:dLbl>
            <c:dLbl>
              <c:idx val="4"/>
              <c:layout>
                <c:manualLayout>
                  <c:x val="-2.6137801348376923E-2"/>
                  <c:y val="0.21107963601601604"/>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5"/>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ext>
              </c:extLst>
            </c:dLbl>
            <c:dLbl>
              <c:idx val="5"/>
              <c:layout>
                <c:manualLayout>
                  <c:x val="-3.0264822613910121E-2"/>
                  <c:y val="7.5893801713623782E-2"/>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6"/>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ext>
              </c:extLst>
            </c:dLbl>
            <c:dLbl>
              <c:idx val="6"/>
              <c:layout>
                <c:manualLayout>
                  <c:x val="-3.4391843879443343E-2"/>
                  <c:y val="6.6407076499420764E-2"/>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1">
                          <a:lumMod val="60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ext>
              </c:extLst>
            </c:dLbl>
            <c:dLbl>
              <c:idx val="7"/>
              <c:layout>
                <c:manualLayout>
                  <c:x val="-2.3386453838021456E-2"/>
                  <c:y val="4.743362607101486E-2"/>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2">
                          <a:lumMod val="60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ext>
              </c:extLst>
            </c:dLbl>
            <c:dLbl>
              <c:idx val="8"/>
              <c:layout>
                <c:manualLayout>
                  <c:x val="-4.5397233920865178E-2"/>
                  <c:y val="4.269026346391333E-2"/>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3">
                          <a:lumMod val="60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ext>
              </c:extLst>
            </c:dLbl>
            <c:dLbl>
              <c:idx val="9"/>
              <c:layout>
                <c:manualLayout>
                  <c:x val="-3.3016170124265637E-2"/>
                  <c:y val="1.6601769124855222E-2"/>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4">
                          <a:lumMod val="60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ext>
              </c:extLst>
            </c:dLbl>
            <c:dLbl>
              <c:idx val="10"/>
              <c:layout>
                <c:manualLayout>
                  <c:x val="-7.1535035269242098E-2"/>
                  <c:y val="-1.8973450428405945E-2"/>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5">
                          <a:lumMod val="60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ext>
              </c:extLst>
            </c:dLbl>
            <c:dLbl>
              <c:idx val="11"/>
              <c:layout>
                <c:manualLayout>
                  <c:x val="8.2540425310663971E-3"/>
                  <c:y val="-2.6088494339058174E-2"/>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6">
                          <a:lumMod val="60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ext>
              </c:extLst>
            </c:dLbl>
            <c:dLbl>
              <c:idx val="12"/>
              <c:layout>
                <c:manualLayout>
                  <c:x val="9.9048510372796758E-2"/>
                  <c:y val="-7.1150439106522296E-3"/>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1">
                          <a:lumMod val="80000"/>
                          <a:lumOff val="20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4"/>
                    </a:solidFill>
                    <a:latin typeface="+mn-lt"/>
                    <a:ea typeface="+mn-ea"/>
                    <a:cs typeface="+mn-cs"/>
                  </a:defRPr>
                </a:pPr>
                <a:endParaRPr lang="en-US"/>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'ethnicity, fractional incl'!$A$2:$A$14</c:f>
              <c:strCache>
                <c:ptCount val="13"/>
                <c:pt idx="0">
                  <c:v>Vietnamese</c:v>
                </c:pt>
                <c:pt idx="1">
                  <c:v>Hmong</c:v>
                </c:pt>
                <c:pt idx="2">
                  <c:v>Chinese</c:v>
                </c:pt>
                <c:pt idx="3">
                  <c:v>Other API</c:v>
                </c:pt>
                <c:pt idx="4">
                  <c:v>Asian Indian</c:v>
                </c:pt>
                <c:pt idx="5">
                  <c:v>Laotian</c:v>
                </c:pt>
                <c:pt idx="6">
                  <c:v>Korean</c:v>
                </c:pt>
                <c:pt idx="7">
                  <c:v>Japanese</c:v>
                </c:pt>
                <c:pt idx="8">
                  <c:v>Filipino</c:v>
                </c:pt>
                <c:pt idx="9">
                  <c:v>Cambodian</c:v>
                </c:pt>
                <c:pt idx="10">
                  <c:v>Taiwanese</c:v>
                </c:pt>
                <c:pt idx="11">
                  <c:v>Karen</c:v>
                </c:pt>
                <c:pt idx="12">
                  <c:v>Karenni</c:v>
                </c:pt>
              </c:strCache>
            </c:strRef>
          </c:cat>
          <c:val>
            <c:numRef>
              <c:f>'ethnicity, fractional incl'!$E$2:$E$14</c:f>
              <c:numCache>
                <c:formatCode>0</c:formatCode>
                <c:ptCount val="13"/>
                <c:pt idx="0">
                  <c:v>158</c:v>
                </c:pt>
                <c:pt idx="1">
                  <c:v>155.14285714285714</c:v>
                </c:pt>
                <c:pt idx="2">
                  <c:v>150.5595238095238</c:v>
                </c:pt>
                <c:pt idx="3">
                  <c:v>65.5</c:v>
                </c:pt>
                <c:pt idx="4">
                  <c:v>58.5</c:v>
                </c:pt>
                <c:pt idx="5">
                  <c:v>22.666666666666664</c:v>
                </c:pt>
                <c:pt idx="6">
                  <c:v>21.75</c:v>
                </c:pt>
                <c:pt idx="7">
                  <c:v>20.25</c:v>
                </c:pt>
                <c:pt idx="8">
                  <c:v>18.726190476190474</c:v>
                </c:pt>
                <c:pt idx="9">
                  <c:v>17</c:v>
                </c:pt>
                <c:pt idx="10">
                  <c:v>12.476190476190476</c:v>
                </c:pt>
                <c:pt idx="11">
                  <c:v>19.5</c:v>
                </c:pt>
                <c:pt idx="12">
                  <c:v>1</c:v>
                </c:pt>
              </c:numCache>
            </c:numRef>
          </c:val>
        </c:ser>
        <c:dLbls>
          <c:dLblPos val="outEnd"/>
          <c:showLegendKey val="0"/>
          <c:showVal val="1"/>
          <c:showCatName val="0"/>
          <c:showSerName val="0"/>
          <c:showPercent val="0"/>
          <c:showBubbleSize val="0"/>
          <c:showLeaderLines val="1"/>
        </c:dLbls>
        <c:firstSliceAng val="0"/>
        <c:extLst>
          <c:ext xmlns:c15="http://schemas.microsoft.com/office/drawing/2012/chart" uri="{02D57815-91ED-43cb-92C2-25804820EDAC}">
            <c15:filteredPieSeries>
              <c15:ser>
                <c:idx val="0"/>
                <c:order val="0"/>
                <c:tx>
                  <c:strRef>
                    <c:extLst>
                      <c:ext uri="{02D57815-91ED-43cb-92C2-25804820EDAC}">
                        <c15:formulaRef>
                          <c15:sqref>'ethnicity, fractional incl'!$B$1</c15:sqref>
                        </c15:formulaRef>
                      </c:ext>
                    </c:extLst>
                    <c:strCache>
                      <c:ptCount val="1"/>
                      <c:pt idx="0">
                        <c:v>Count</c:v>
                      </c:pt>
                    </c:strCache>
                  </c:strRef>
                </c:tx>
                <c:dPt>
                  <c:idx val="0"/>
                  <c:bubble3D val="0"/>
                  <c:spPr>
                    <a:solidFill>
                      <a:schemeClr val="accent1"/>
                    </a:solidFill>
                    <a:ln>
                      <a:noFill/>
                    </a:ln>
                    <a:effectLst>
                      <a:outerShdw blurRad="63500" sx="102000" sy="102000" algn="ctr" rotWithShape="0">
                        <a:prstClr val="black">
                          <a:alpha val="20000"/>
                        </a:prstClr>
                      </a:outerShdw>
                    </a:effectLst>
                  </c:spPr>
                </c:dPt>
                <c:dPt>
                  <c:idx val="1"/>
                  <c:bubble3D val="0"/>
                  <c:spPr>
                    <a:solidFill>
                      <a:schemeClr val="accent2"/>
                    </a:solidFill>
                    <a:ln>
                      <a:noFill/>
                    </a:ln>
                    <a:effectLst>
                      <a:outerShdw blurRad="63500" sx="102000" sy="102000" algn="ctr" rotWithShape="0">
                        <a:prstClr val="black">
                          <a:alpha val="20000"/>
                        </a:prstClr>
                      </a:outerShdw>
                    </a:effectLst>
                  </c:spPr>
                </c:dPt>
                <c:dPt>
                  <c:idx val="2"/>
                  <c:bubble3D val="0"/>
                  <c:spPr>
                    <a:solidFill>
                      <a:schemeClr val="accent3"/>
                    </a:solidFill>
                    <a:ln>
                      <a:noFill/>
                    </a:ln>
                    <a:effectLst>
                      <a:outerShdw blurRad="63500" sx="102000" sy="102000" algn="ctr" rotWithShape="0">
                        <a:prstClr val="black">
                          <a:alpha val="20000"/>
                        </a:prstClr>
                      </a:outerShdw>
                    </a:effectLst>
                  </c:spPr>
                </c:dPt>
                <c:dPt>
                  <c:idx val="3"/>
                  <c:bubble3D val="0"/>
                  <c:spPr>
                    <a:solidFill>
                      <a:schemeClr val="accent4"/>
                    </a:solidFill>
                    <a:ln>
                      <a:noFill/>
                    </a:ln>
                    <a:effectLst>
                      <a:outerShdw blurRad="63500" sx="102000" sy="102000" algn="ctr" rotWithShape="0">
                        <a:prstClr val="black">
                          <a:alpha val="20000"/>
                        </a:prstClr>
                      </a:outerShdw>
                    </a:effectLst>
                  </c:spPr>
                </c:dPt>
                <c:dPt>
                  <c:idx val="4"/>
                  <c:bubble3D val="0"/>
                  <c:spPr>
                    <a:solidFill>
                      <a:schemeClr val="accent5"/>
                    </a:solidFill>
                    <a:ln>
                      <a:noFill/>
                    </a:ln>
                    <a:effectLst>
                      <a:outerShdw blurRad="63500" sx="102000" sy="102000" algn="ctr" rotWithShape="0">
                        <a:prstClr val="black">
                          <a:alpha val="20000"/>
                        </a:prstClr>
                      </a:outerShdw>
                    </a:effectLst>
                  </c:spPr>
                </c:dPt>
                <c:dPt>
                  <c:idx val="5"/>
                  <c:bubble3D val="0"/>
                  <c:spPr>
                    <a:solidFill>
                      <a:schemeClr val="accent6"/>
                    </a:solidFill>
                    <a:ln>
                      <a:noFill/>
                    </a:ln>
                    <a:effectLst>
                      <a:outerShdw blurRad="63500" sx="102000" sy="102000" algn="ctr" rotWithShape="0">
                        <a:prstClr val="black">
                          <a:alpha val="20000"/>
                        </a:prstClr>
                      </a:outerShdw>
                    </a:effectLst>
                  </c:spPr>
                </c:dPt>
                <c:dPt>
                  <c:idx val="6"/>
                  <c:bubble3D val="0"/>
                  <c:spPr>
                    <a:solidFill>
                      <a:schemeClr val="accent1">
                        <a:lumMod val="60000"/>
                      </a:schemeClr>
                    </a:solidFill>
                    <a:ln>
                      <a:noFill/>
                    </a:ln>
                    <a:effectLst>
                      <a:outerShdw blurRad="63500" sx="102000" sy="102000" algn="ctr" rotWithShape="0">
                        <a:prstClr val="black">
                          <a:alpha val="20000"/>
                        </a:prstClr>
                      </a:outerShdw>
                    </a:effectLst>
                  </c:spPr>
                </c:dPt>
                <c:dPt>
                  <c:idx val="7"/>
                  <c:bubble3D val="0"/>
                  <c:spPr>
                    <a:solidFill>
                      <a:schemeClr val="accent2">
                        <a:lumMod val="60000"/>
                      </a:schemeClr>
                    </a:solidFill>
                    <a:ln>
                      <a:noFill/>
                    </a:ln>
                    <a:effectLst>
                      <a:outerShdw blurRad="63500" sx="102000" sy="102000" algn="ctr" rotWithShape="0">
                        <a:prstClr val="black">
                          <a:alpha val="20000"/>
                        </a:prstClr>
                      </a:outerShdw>
                    </a:effectLst>
                  </c:spPr>
                </c:dPt>
                <c:dPt>
                  <c:idx val="8"/>
                  <c:bubble3D val="0"/>
                  <c:spPr>
                    <a:solidFill>
                      <a:schemeClr val="accent3">
                        <a:lumMod val="60000"/>
                      </a:schemeClr>
                    </a:solidFill>
                    <a:ln>
                      <a:noFill/>
                    </a:ln>
                    <a:effectLst>
                      <a:outerShdw blurRad="63500" sx="102000" sy="102000" algn="ctr" rotWithShape="0">
                        <a:prstClr val="black">
                          <a:alpha val="20000"/>
                        </a:prstClr>
                      </a:outerShdw>
                    </a:effectLst>
                  </c:spPr>
                </c:dPt>
                <c:dPt>
                  <c:idx val="9"/>
                  <c:bubble3D val="0"/>
                  <c:spPr>
                    <a:solidFill>
                      <a:schemeClr val="accent4">
                        <a:lumMod val="60000"/>
                      </a:schemeClr>
                    </a:solidFill>
                    <a:ln>
                      <a:noFill/>
                    </a:ln>
                    <a:effectLst>
                      <a:outerShdw blurRad="63500" sx="102000" sy="102000" algn="ctr" rotWithShape="0">
                        <a:prstClr val="black">
                          <a:alpha val="20000"/>
                        </a:prstClr>
                      </a:outerShdw>
                    </a:effectLst>
                  </c:spPr>
                </c:dPt>
                <c:dPt>
                  <c:idx val="10"/>
                  <c:bubble3D val="0"/>
                  <c:spPr>
                    <a:solidFill>
                      <a:schemeClr val="accent5">
                        <a:lumMod val="60000"/>
                      </a:schemeClr>
                    </a:solidFill>
                    <a:ln>
                      <a:noFill/>
                    </a:ln>
                    <a:effectLst>
                      <a:outerShdw blurRad="63500" sx="102000" sy="102000" algn="ctr" rotWithShape="0">
                        <a:prstClr val="black">
                          <a:alpha val="20000"/>
                        </a:prstClr>
                      </a:outerShdw>
                    </a:effectLst>
                  </c:spPr>
                </c:dPt>
                <c:dPt>
                  <c:idx val="11"/>
                  <c:bubble3D val="0"/>
                  <c:spPr>
                    <a:solidFill>
                      <a:schemeClr val="accent6">
                        <a:lumMod val="60000"/>
                      </a:schemeClr>
                    </a:solidFill>
                    <a:ln>
                      <a:noFill/>
                    </a:ln>
                    <a:effectLst>
                      <a:outerShdw blurRad="63500" sx="102000" sy="102000" algn="ctr" rotWithShape="0">
                        <a:prstClr val="black">
                          <a:alpha val="20000"/>
                        </a:prstClr>
                      </a:outerShdw>
                    </a:effectLst>
                  </c:spPr>
                </c:dPt>
                <c:dPt>
                  <c:idx val="12"/>
                  <c:bubble3D val="0"/>
                  <c:spPr>
                    <a:solidFill>
                      <a:schemeClr val="accent1">
                        <a:lumMod val="80000"/>
                        <a:lumOff val="20000"/>
                      </a:schemeClr>
                    </a:solidFill>
                    <a:ln>
                      <a:noFill/>
                    </a:ln>
                    <a:effectLst>
                      <a:outerShdw blurRad="63500" sx="102000" sy="102000" algn="ctr" rotWithShape="0">
                        <a:prstClr val="black">
                          <a:alpha val="20000"/>
                        </a:prstClr>
                      </a:outerShdw>
                    </a:effectLst>
                  </c:spPr>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1"/>
                    <c:showCatName val="1"/>
                    <c:showSerName val="0"/>
                    <c:showPercent val="0"/>
                    <c:showBubbleSize val="0"/>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n-US"/>
                      </a:p>
                    </c:txPr>
                    <c:dLblPos val="outEnd"/>
                    <c:showLegendKey val="0"/>
                    <c:showVal val="1"/>
                    <c:showCatName val="1"/>
                    <c:showSerName val="0"/>
                    <c:showPercent val="0"/>
                    <c:showBubbleSize val="0"/>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n-US"/>
                      </a:p>
                    </c:txPr>
                    <c:dLblPos val="outEnd"/>
                    <c:showLegendKey val="0"/>
                    <c:showVal val="1"/>
                    <c:showCatName val="1"/>
                    <c:showSerName val="0"/>
                    <c:showPercent val="0"/>
                    <c:showBubbleSize val="0"/>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n-US"/>
                      </a:p>
                    </c:txPr>
                    <c:dLblPos val="outEnd"/>
                    <c:showLegendKey val="0"/>
                    <c:showVal val="1"/>
                    <c:showCatName val="1"/>
                    <c:showSerName val="0"/>
                    <c:showPercent val="0"/>
                    <c:showBubbleSize val="0"/>
                  </c:dLbl>
                  <c:dLbl>
                    <c:idx val="4"/>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solidFill>
                            <a:latin typeface="+mn-lt"/>
                            <a:ea typeface="+mn-ea"/>
                            <a:cs typeface="+mn-cs"/>
                          </a:defRPr>
                        </a:pPr>
                        <a:endParaRPr lang="en-US"/>
                      </a:p>
                    </c:txPr>
                    <c:dLblPos val="outEnd"/>
                    <c:showLegendKey val="0"/>
                    <c:showVal val="1"/>
                    <c:showCatName val="1"/>
                    <c:showSerName val="0"/>
                    <c:showPercent val="0"/>
                    <c:showBubbleSize val="0"/>
                  </c:dLbl>
                  <c:dLbl>
                    <c:idx val="5"/>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6"/>
                            </a:solidFill>
                            <a:latin typeface="+mn-lt"/>
                            <a:ea typeface="+mn-ea"/>
                            <a:cs typeface="+mn-cs"/>
                          </a:defRPr>
                        </a:pPr>
                        <a:endParaRPr lang="en-US"/>
                      </a:p>
                    </c:txPr>
                    <c:dLblPos val="outEnd"/>
                    <c:showLegendKey val="0"/>
                    <c:showVal val="1"/>
                    <c:showCatName val="1"/>
                    <c:showSerName val="0"/>
                    <c:showPercent val="0"/>
                    <c:showBubbleSize val="0"/>
                  </c:dLbl>
                  <c:dLbl>
                    <c:idx val="6"/>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lumMod val="60000"/>
                              </a:schemeClr>
                            </a:solidFill>
                            <a:latin typeface="+mn-lt"/>
                            <a:ea typeface="+mn-ea"/>
                            <a:cs typeface="+mn-cs"/>
                          </a:defRPr>
                        </a:pPr>
                        <a:endParaRPr lang="en-US"/>
                      </a:p>
                    </c:txPr>
                    <c:dLblPos val="outEnd"/>
                    <c:showLegendKey val="0"/>
                    <c:showVal val="1"/>
                    <c:showCatName val="1"/>
                    <c:showSerName val="0"/>
                    <c:showPercent val="0"/>
                    <c:showBubbleSize val="0"/>
                  </c:dLbl>
                  <c:dLbl>
                    <c:idx val="7"/>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lumMod val="60000"/>
                              </a:schemeClr>
                            </a:solidFill>
                            <a:latin typeface="+mn-lt"/>
                            <a:ea typeface="+mn-ea"/>
                            <a:cs typeface="+mn-cs"/>
                          </a:defRPr>
                        </a:pPr>
                        <a:endParaRPr lang="en-US"/>
                      </a:p>
                    </c:txPr>
                    <c:dLblPos val="outEnd"/>
                    <c:showLegendKey val="0"/>
                    <c:showVal val="1"/>
                    <c:showCatName val="1"/>
                    <c:showSerName val="0"/>
                    <c:showPercent val="0"/>
                    <c:showBubbleSize val="0"/>
                  </c:dLbl>
                  <c:dLbl>
                    <c:idx val="8"/>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lumMod val="60000"/>
                              </a:schemeClr>
                            </a:solidFill>
                            <a:latin typeface="+mn-lt"/>
                            <a:ea typeface="+mn-ea"/>
                            <a:cs typeface="+mn-cs"/>
                          </a:defRPr>
                        </a:pPr>
                        <a:endParaRPr lang="en-US"/>
                      </a:p>
                    </c:txPr>
                    <c:dLblPos val="outEnd"/>
                    <c:showLegendKey val="0"/>
                    <c:showVal val="1"/>
                    <c:showCatName val="1"/>
                    <c:showSerName val="0"/>
                    <c:showPercent val="0"/>
                    <c:showBubbleSize val="0"/>
                  </c:dLbl>
                  <c:dLbl>
                    <c:idx val="9"/>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lumMod val="60000"/>
                              </a:schemeClr>
                            </a:solidFill>
                            <a:latin typeface="+mn-lt"/>
                            <a:ea typeface="+mn-ea"/>
                            <a:cs typeface="+mn-cs"/>
                          </a:defRPr>
                        </a:pPr>
                        <a:endParaRPr lang="en-US"/>
                      </a:p>
                    </c:txPr>
                    <c:dLblPos val="outEnd"/>
                    <c:showLegendKey val="0"/>
                    <c:showVal val="1"/>
                    <c:showCatName val="1"/>
                    <c:showSerName val="0"/>
                    <c:showPercent val="0"/>
                    <c:showBubbleSize val="0"/>
                  </c:dLbl>
                  <c:dLbl>
                    <c:idx val="1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lumMod val="60000"/>
                              </a:schemeClr>
                            </a:solidFill>
                            <a:latin typeface="+mn-lt"/>
                            <a:ea typeface="+mn-ea"/>
                            <a:cs typeface="+mn-cs"/>
                          </a:defRPr>
                        </a:pPr>
                        <a:endParaRPr lang="en-US"/>
                      </a:p>
                    </c:txPr>
                    <c:dLblPos val="outEnd"/>
                    <c:showLegendKey val="0"/>
                    <c:showVal val="1"/>
                    <c:showCatName val="1"/>
                    <c:showSerName val="0"/>
                    <c:showPercent val="0"/>
                    <c:showBubbleSize val="0"/>
                  </c:dLbl>
                  <c:dLbl>
                    <c:idx val="1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6">
                                <a:lumMod val="60000"/>
                              </a:schemeClr>
                            </a:solidFill>
                            <a:latin typeface="+mn-lt"/>
                            <a:ea typeface="+mn-ea"/>
                            <a:cs typeface="+mn-cs"/>
                          </a:defRPr>
                        </a:pPr>
                        <a:endParaRPr lang="en-US"/>
                      </a:p>
                    </c:txPr>
                    <c:dLblPos val="outEnd"/>
                    <c:showLegendKey val="0"/>
                    <c:showVal val="1"/>
                    <c:showCatName val="1"/>
                    <c:showSerName val="0"/>
                    <c:showPercent val="0"/>
                    <c:showBubbleSize val="0"/>
                  </c:dLbl>
                  <c:dLbl>
                    <c:idx val="1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lumMod val="80000"/>
                                <a:lumOff val="20000"/>
                              </a:schemeClr>
                            </a:solidFill>
                            <a:latin typeface="+mn-lt"/>
                            <a:ea typeface="+mn-ea"/>
                            <a:cs typeface="+mn-cs"/>
                          </a:defRPr>
                        </a:pPr>
                        <a:endParaRPr lang="en-US"/>
                      </a:p>
                    </c:txPr>
                    <c:dLblPos val="outEnd"/>
                    <c:showLegendKey val="0"/>
                    <c:showVal val="1"/>
                    <c:showCatName val="1"/>
                    <c:showSerName val="0"/>
                    <c:showPercent val="0"/>
                    <c:showBubbleSize val="0"/>
                  </c:dLbl>
                  <c:spPr>
                    <a:noFill/>
                    <a:ln>
                      <a:noFill/>
                    </a:ln>
                    <a:effectLst/>
                  </c:sp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uri="{CE6537A1-D6FC-4f65-9D91-7224C49458BB}"/>
                  </c:extLst>
                </c:dLbls>
                <c:cat>
                  <c:strRef>
                    <c:extLst>
                      <c:ext uri="{02D57815-91ED-43cb-92C2-25804820EDAC}">
                        <c15:formulaRef>
                          <c15:sqref>'ethnicity, fractional incl'!$A$2:$A$14</c15:sqref>
                        </c15:formulaRef>
                      </c:ext>
                    </c:extLst>
                    <c:strCache>
                      <c:ptCount val="13"/>
                      <c:pt idx="0">
                        <c:v>Vietnamese</c:v>
                      </c:pt>
                      <c:pt idx="1">
                        <c:v>Hmong</c:v>
                      </c:pt>
                      <c:pt idx="2">
                        <c:v>Chinese</c:v>
                      </c:pt>
                      <c:pt idx="3">
                        <c:v>Other API</c:v>
                      </c:pt>
                      <c:pt idx="4">
                        <c:v>Asian Indian</c:v>
                      </c:pt>
                      <c:pt idx="5">
                        <c:v>Laotian</c:v>
                      </c:pt>
                      <c:pt idx="6">
                        <c:v>Korean</c:v>
                      </c:pt>
                      <c:pt idx="7">
                        <c:v>Japanese</c:v>
                      </c:pt>
                      <c:pt idx="8">
                        <c:v>Filipino</c:v>
                      </c:pt>
                      <c:pt idx="9">
                        <c:v>Cambodian</c:v>
                      </c:pt>
                      <c:pt idx="10">
                        <c:v>Taiwanese</c:v>
                      </c:pt>
                      <c:pt idx="11">
                        <c:v>Karen</c:v>
                      </c:pt>
                      <c:pt idx="12">
                        <c:v>Karenni</c:v>
                      </c:pt>
                    </c:strCache>
                  </c:strRef>
                </c:cat>
                <c:val>
                  <c:numRef>
                    <c:extLst>
                      <c:ext uri="{02D57815-91ED-43cb-92C2-25804820EDAC}">
                        <c15:formulaRef>
                          <c15:sqref>'ethnicity, fractional incl'!$B$2:$B$14</c15:sqref>
                        </c15:formulaRef>
                      </c:ext>
                    </c:extLst>
                    <c:numCache>
                      <c:formatCode>General</c:formatCode>
                      <c:ptCount val="13"/>
                      <c:pt idx="0">
                        <c:v>149</c:v>
                      </c:pt>
                      <c:pt idx="1">
                        <c:v>149</c:v>
                      </c:pt>
                      <c:pt idx="2">
                        <c:v>133</c:v>
                      </c:pt>
                      <c:pt idx="3">
                        <c:v>58</c:v>
                      </c:pt>
                      <c:pt idx="4">
                        <c:v>57</c:v>
                      </c:pt>
                      <c:pt idx="5">
                        <c:v>18</c:v>
                      </c:pt>
                      <c:pt idx="6">
                        <c:v>21</c:v>
                      </c:pt>
                      <c:pt idx="7">
                        <c:v>19</c:v>
                      </c:pt>
                      <c:pt idx="8">
                        <c:v>16</c:v>
                      </c:pt>
                      <c:pt idx="9">
                        <c:v>12</c:v>
                      </c:pt>
                      <c:pt idx="10">
                        <c:v>9</c:v>
                      </c:pt>
                      <c:pt idx="11">
                        <c:v>3</c:v>
                      </c:pt>
                      <c:pt idx="12">
                        <c:v>1</c:v>
                      </c:pt>
                    </c:numCache>
                  </c:numRef>
                </c:val>
              </c15:ser>
            </c15:filteredPieSeries>
            <c15:filteredPieSeries>
              <c15:ser>
                <c:idx val="1"/>
                <c:order val="1"/>
                <c:tx>
                  <c:strRef>
                    <c:extLst xmlns:c15="http://schemas.microsoft.com/office/drawing/2012/chart">
                      <c:ext xmlns:c15="http://schemas.microsoft.com/office/drawing/2012/chart" uri="{02D57815-91ED-43cb-92C2-25804820EDAC}">
                        <c15:formulaRef>
                          <c15:sqref>'ethnicity, fractional incl'!$C$1</c15:sqref>
                        </c15:formulaRef>
                      </c:ext>
                    </c:extLst>
                    <c:strCache>
                      <c:ptCount val="1"/>
                      <c:pt idx="0">
                        <c:v>Fractional</c:v>
                      </c:pt>
                    </c:strCache>
                  </c:strRef>
                </c:tx>
                <c:dPt>
                  <c:idx val="0"/>
                  <c:bubble3D val="0"/>
                  <c:spPr>
                    <a:solidFill>
                      <a:schemeClr val="accent1"/>
                    </a:solidFill>
                    <a:ln>
                      <a:noFill/>
                    </a:ln>
                    <a:effectLst>
                      <a:outerShdw blurRad="63500" sx="102000" sy="102000" algn="ctr" rotWithShape="0">
                        <a:prstClr val="black">
                          <a:alpha val="20000"/>
                        </a:prstClr>
                      </a:outerShdw>
                    </a:effectLst>
                  </c:spPr>
                </c:dPt>
                <c:dPt>
                  <c:idx val="1"/>
                  <c:bubble3D val="0"/>
                  <c:spPr>
                    <a:solidFill>
                      <a:schemeClr val="accent2"/>
                    </a:solidFill>
                    <a:ln>
                      <a:noFill/>
                    </a:ln>
                    <a:effectLst>
                      <a:outerShdw blurRad="63500" sx="102000" sy="102000" algn="ctr" rotWithShape="0">
                        <a:prstClr val="black">
                          <a:alpha val="20000"/>
                        </a:prstClr>
                      </a:outerShdw>
                    </a:effectLst>
                  </c:spPr>
                </c:dPt>
                <c:dPt>
                  <c:idx val="2"/>
                  <c:bubble3D val="0"/>
                  <c:spPr>
                    <a:solidFill>
                      <a:schemeClr val="accent3"/>
                    </a:solidFill>
                    <a:ln>
                      <a:noFill/>
                    </a:ln>
                    <a:effectLst>
                      <a:outerShdw blurRad="63500" sx="102000" sy="102000" algn="ctr" rotWithShape="0">
                        <a:prstClr val="black">
                          <a:alpha val="20000"/>
                        </a:prstClr>
                      </a:outerShdw>
                    </a:effectLst>
                  </c:spPr>
                </c:dPt>
                <c:dPt>
                  <c:idx val="3"/>
                  <c:bubble3D val="0"/>
                  <c:spPr>
                    <a:solidFill>
                      <a:schemeClr val="accent4"/>
                    </a:solidFill>
                    <a:ln>
                      <a:noFill/>
                    </a:ln>
                    <a:effectLst>
                      <a:outerShdw blurRad="63500" sx="102000" sy="102000" algn="ctr" rotWithShape="0">
                        <a:prstClr val="black">
                          <a:alpha val="20000"/>
                        </a:prstClr>
                      </a:outerShdw>
                    </a:effectLst>
                  </c:spPr>
                </c:dPt>
                <c:dPt>
                  <c:idx val="4"/>
                  <c:bubble3D val="0"/>
                  <c:spPr>
                    <a:solidFill>
                      <a:schemeClr val="accent5"/>
                    </a:solidFill>
                    <a:ln>
                      <a:noFill/>
                    </a:ln>
                    <a:effectLst>
                      <a:outerShdw blurRad="63500" sx="102000" sy="102000" algn="ctr" rotWithShape="0">
                        <a:prstClr val="black">
                          <a:alpha val="20000"/>
                        </a:prstClr>
                      </a:outerShdw>
                    </a:effectLst>
                  </c:spPr>
                </c:dPt>
                <c:dPt>
                  <c:idx val="5"/>
                  <c:bubble3D val="0"/>
                  <c:spPr>
                    <a:solidFill>
                      <a:schemeClr val="accent6"/>
                    </a:solidFill>
                    <a:ln>
                      <a:noFill/>
                    </a:ln>
                    <a:effectLst>
                      <a:outerShdw blurRad="63500" sx="102000" sy="102000" algn="ctr" rotWithShape="0">
                        <a:prstClr val="black">
                          <a:alpha val="20000"/>
                        </a:prstClr>
                      </a:outerShdw>
                    </a:effectLst>
                  </c:spPr>
                </c:dPt>
                <c:dPt>
                  <c:idx val="6"/>
                  <c:bubble3D val="0"/>
                  <c:spPr>
                    <a:solidFill>
                      <a:schemeClr val="accent1">
                        <a:lumMod val="60000"/>
                      </a:schemeClr>
                    </a:solidFill>
                    <a:ln>
                      <a:noFill/>
                    </a:ln>
                    <a:effectLst>
                      <a:outerShdw blurRad="63500" sx="102000" sy="102000" algn="ctr" rotWithShape="0">
                        <a:prstClr val="black">
                          <a:alpha val="20000"/>
                        </a:prstClr>
                      </a:outerShdw>
                    </a:effectLst>
                  </c:spPr>
                </c:dPt>
                <c:dPt>
                  <c:idx val="7"/>
                  <c:bubble3D val="0"/>
                  <c:spPr>
                    <a:solidFill>
                      <a:schemeClr val="accent2">
                        <a:lumMod val="60000"/>
                      </a:schemeClr>
                    </a:solidFill>
                    <a:ln>
                      <a:noFill/>
                    </a:ln>
                    <a:effectLst>
                      <a:outerShdw blurRad="63500" sx="102000" sy="102000" algn="ctr" rotWithShape="0">
                        <a:prstClr val="black">
                          <a:alpha val="20000"/>
                        </a:prstClr>
                      </a:outerShdw>
                    </a:effectLst>
                  </c:spPr>
                </c:dPt>
                <c:dPt>
                  <c:idx val="8"/>
                  <c:bubble3D val="0"/>
                  <c:spPr>
                    <a:solidFill>
                      <a:schemeClr val="accent3">
                        <a:lumMod val="60000"/>
                      </a:schemeClr>
                    </a:solidFill>
                    <a:ln>
                      <a:noFill/>
                    </a:ln>
                    <a:effectLst>
                      <a:outerShdw blurRad="63500" sx="102000" sy="102000" algn="ctr" rotWithShape="0">
                        <a:prstClr val="black">
                          <a:alpha val="20000"/>
                        </a:prstClr>
                      </a:outerShdw>
                    </a:effectLst>
                  </c:spPr>
                </c:dPt>
                <c:dPt>
                  <c:idx val="9"/>
                  <c:bubble3D val="0"/>
                  <c:spPr>
                    <a:solidFill>
                      <a:schemeClr val="accent4">
                        <a:lumMod val="60000"/>
                      </a:schemeClr>
                    </a:solidFill>
                    <a:ln>
                      <a:noFill/>
                    </a:ln>
                    <a:effectLst>
                      <a:outerShdw blurRad="63500" sx="102000" sy="102000" algn="ctr" rotWithShape="0">
                        <a:prstClr val="black">
                          <a:alpha val="20000"/>
                        </a:prstClr>
                      </a:outerShdw>
                    </a:effectLst>
                  </c:spPr>
                </c:dPt>
                <c:dPt>
                  <c:idx val="10"/>
                  <c:bubble3D val="0"/>
                  <c:spPr>
                    <a:solidFill>
                      <a:schemeClr val="accent5">
                        <a:lumMod val="60000"/>
                      </a:schemeClr>
                    </a:solidFill>
                    <a:ln>
                      <a:noFill/>
                    </a:ln>
                    <a:effectLst>
                      <a:outerShdw blurRad="63500" sx="102000" sy="102000" algn="ctr" rotWithShape="0">
                        <a:prstClr val="black">
                          <a:alpha val="20000"/>
                        </a:prstClr>
                      </a:outerShdw>
                    </a:effectLst>
                  </c:spPr>
                </c:dPt>
                <c:dPt>
                  <c:idx val="11"/>
                  <c:bubble3D val="0"/>
                  <c:spPr>
                    <a:solidFill>
                      <a:schemeClr val="accent6">
                        <a:lumMod val="60000"/>
                      </a:schemeClr>
                    </a:solidFill>
                    <a:ln>
                      <a:noFill/>
                    </a:ln>
                    <a:effectLst>
                      <a:outerShdw blurRad="63500" sx="102000" sy="102000" algn="ctr" rotWithShape="0">
                        <a:prstClr val="black">
                          <a:alpha val="20000"/>
                        </a:prstClr>
                      </a:outerShdw>
                    </a:effectLst>
                  </c:spPr>
                </c:dPt>
                <c:dPt>
                  <c:idx val="12"/>
                  <c:bubble3D val="0"/>
                  <c:spPr>
                    <a:solidFill>
                      <a:schemeClr val="accent1">
                        <a:lumMod val="80000"/>
                        <a:lumOff val="20000"/>
                      </a:schemeClr>
                    </a:solidFill>
                    <a:ln>
                      <a:noFill/>
                    </a:ln>
                    <a:effectLst>
                      <a:outerShdw blurRad="63500" sx="102000" sy="102000" algn="ctr" rotWithShape="0">
                        <a:prstClr val="black">
                          <a:alpha val="20000"/>
                        </a:prstClr>
                      </a:outerShdw>
                    </a:effectLst>
                  </c:spPr>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1"/>
                    <c:showCatName val="0"/>
                    <c:showSerName val="0"/>
                    <c:showPercent val="0"/>
                    <c:showBubbleSize val="0"/>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n-US"/>
                      </a:p>
                    </c:txPr>
                    <c:dLblPos val="outEnd"/>
                    <c:showLegendKey val="0"/>
                    <c:showVal val="1"/>
                    <c:showCatName val="0"/>
                    <c:showSerName val="0"/>
                    <c:showPercent val="0"/>
                    <c:showBubbleSize val="0"/>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n-US"/>
                      </a:p>
                    </c:txPr>
                    <c:dLblPos val="outEnd"/>
                    <c:showLegendKey val="0"/>
                    <c:showVal val="1"/>
                    <c:showCatName val="0"/>
                    <c:showSerName val="0"/>
                    <c:showPercent val="0"/>
                    <c:showBubbleSize val="0"/>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n-US"/>
                      </a:p>
                    </c:txPr>
                    <c:dLblPos val="outEnd"/>
                    <c:showLegendKey val="0"/>
                    <c:showVal val="1"/>
                    <c:showCatName val="0"/>
                    <c:showSerName val="0"/>
                    <c:showPercent val="0"/>
                    <c:showBubbleSize val="0"/>
                  </c:dLbl>
                  <c:dLbl>
                    <c:idx val="4"/>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solidFill>
                            <a:latin typeface="+mn-lt"/>
                            <a:ea typeface="+mn-ea"/>
                            <a:cs typeface="+mn-cs"/>
                          </a:defRPr>
                        </a:pPr>
                        <a:endParaRPr lang="en-US"/>
                      </a:p>
                    </c:txPr>
                    <c:dLblPos val="outEnd"/>
                    <c:showLegendKey val="0"/>
                    <c:showVal val="1"/>
                    <c:showCatName val="0"/>
                    <c:showSerName val="0"/>
                    <c:showPercent val="0"/>
                    <c:showBubbleSize val="0"/>
                  </c:dLbl>
                  <c:dLbl>
                    <c:idx val="5"/>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6"/>
                            </a:solidFill>
                            <a:latin typeface="+mn-lt"/>
                            <a:ea typeface="+mn-ea"/>
                            <a:cs typeface="+mn-cs"/>
                          </a:defRPr>
                        </a:pPr>
                        <a:endParaRPr lang="en-US"/>
                      </a:p>
                    </c:txPr>
                    <c:dLblPos val="outEnd"/>
                    <c:showLegendKey val="0"/>
                    <c:showVal val="1"/>
                    <c:showCatName val="0"/>
                    <c:showSerName val="0"/>
                    <c:showPercent val="0"/>
                    <c:showBubbleSize val="0"/>
                  </c:dLbl>
                  <c:dLbl>
                    <c:idx val="6"/>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lumMod val="60000"/>
                              </a:schemeClr>
                            </a:solidFill>
                            <a:latin typeface="+mn-lt"/>
                            <a:ea typeface="+mn-ea"/>
                            <a:cs typeface="+mn-cs"/>
                          </a:defRPr>
                        </a:pPr>
                        <a:endParaRPr lang="en-US"/>
                      </a:p>
                    </c:txPr>
                    <c:dLblPos val="outEnd"/>
                    <c:showLegendKey val="0"/>
                    <c:showVal val="1"/>
                    <c:showCatName val="0"/>
                    <c:showSerName val="0"/>
                    <c:showPercent val="0"/>
                    <c:showBubbleSize val="0"/>
                  </c:dLbl>
                  <c:dLbl>
                    <c:idx val="7"/>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lumMod val="60000"/>
                              </a:schemeClr>
                            </a:solidFill>
                            <a:latin typeface="+mn-lt"/>
                            <a:ea typeface="+mn-ea"/>
                            <a:cs typeface="+mn-cs"/>
                          </a:defRPr>
                        </a:pPr>
                        <a:endParaRPr lang="en-US"/>
                      </a:p>
                    </c:txPr>
                    <c:dLblPos val="outEnd"/>
                    <c:showLegendKey val="0"/>
                    <c:showVal val="1"/>
                    <c:showCatName val="0"/>
                    <c:showSerName val="0"/>
                    <c:showPercent val="0"/>
                    <c:showBubbleSize val="0"/>
                  </c:dLbl>
                  <c:dLbl>
                    <c:idx val="8"/>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lumMod val="60000"/>
                              </a:schemeClr>
                            </a:solidFill>
                            <a:latin typeface="+mn-lt"/>
                            <a:ea typeface="+mn-ea"/>
                            <a:cs typeface="+mn-cs"/>
                          </a:defRPr>
                        </a:pPr>
                        <a:endParaRPr lang="en-US"/>
                      </a:p>
                    </c:txPr>
                    <c:dLblPos val="outEnd"/>
                    <c:showLegendKey val="0"/>
                    <c:showVal val="1"/>
                    <c:showCatName val="0"/>
                    <c:showSerName val="0"/>
                    <c:showPercent val="0"/>
                    <c:showBubbleSize val="0"/>
                  </c:dLbl>
                  <c:dLbl>
                    <c:idx val="9"/>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lumMod val="60000"/>
                              </a:schemeClr>
                            </a:solidFill>
                            <a:latin typeface="+mn-lt"/>
                            <a:ea typeface="+mn-ea"/>
                            <a:cs typeface="+mn-cs"/>
                          </a:defRPr>
                        </a:pPr>
                        <a:endParaRPr lang="en-US"/>
                      </a:p>
                    </c:txPr>
                    <c:dLblPos val="outEnd"/>
                    <c:showLegendKey val="0"/>
                    <c:showVal val="1"/>
                    <c:showCatName val="0"/>
                    <c:showSerName val="0"/>
                    <c:showPercent val="0"/>
                    <c:showBubbleSize val="0"/>
                  </c:dLbl>
                  <c:dLbl>
                    <c:idx val="1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lumMod val="60000"/>
                              </a:schemeClr>
                            </a:solidFill>
                            <a:latin typeface="+mn-lt"/>
                            <a:ea typeface="+mn-ea"/>
                            <a:cs typeface="+mn-cs"/>
                          </a:defRPr>
                        </a:pPr>
                        <a:endParaRPr lang="en-US"/>
                      </a:p>
                    </c:txPr>
                    <c:dLblPos val="outEnd"/>
                    <c:showLegendKey val="0"/>
                    <c:showVal val="1"/>
                    <c:showCatName val="0"/>
                    <c:showSerName val="0"/>
                    <c:showPercent val="0"/>
                    <c:showBubbleSize val="0"/>
                  </c:dLbl>
                  <c:dLbl>
                    <c:idx val="1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6">
                                <a:lumMod val="60000"/>
                              </a:schemeClr>
                            </a:solidFill>
                            <a:latin typeface="+mn-lt"/>
                            <a:ea typeface="+mn-ea"/>
                            <a:cs typeface="+mn-cs"/>
                          </a:defRPr>
                        </a:pPr>
                        <a:endParaRPr lang="en-US"/>
                      </a:p>
                    </c:txPr>
                    <c:dLblPos val="outEnd"/>
                    <c:showLegendKey val="0"/>
                    <c:showVal val="1"/>
                    <c:showCatName val="0"/>
                    <c:showSerName val="0"/>
                    <c:showPercent val="0"/>
                    <c:showBubbleSize val="0"/>
                  </c:dLbl>
                  <c:dLbl>
                    <c:idx val="1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lumMod val="80000"/>
                                <a:lumOff val="20000"/>
                              </a:schemeClr>
                            </a:solidFill>
                            <a:latin typeface="+mn-lt"/>
                            <a:ea typeface="+mn-ea"/>
                            <a:cs typeface="+mn-cs"/>
                          </a:defRPr>
                        </a:pPr>
                        <a:endParaRPr lang="en-US"/>
                      </a:p>
                    </c:txPr>
                    <c:dLblPos val="outEnd"/>
                    <c:showLegendKey val="0"/>
                    <c:showVal val="1"/>
                    <c:showCatName val="0"/>
                    <c:showSerName val="0"/>
                    <c:showPercent val="0"/>
                    <c:showBubbleSize val="0"/>
                  </c:dLbl>
                  <c:spPr>
                    <a:noFill/>
                    <a:ln>
                      <a:noFill/>
                    </a:ln>
                    <a:effectLst/>
                  </c:sp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5="http://schemas.microsoft.com/office/drawing/2012/chart">
                    <c:ext xmlns:c15="http://schemas.microsoft.com/office/drawing/2012/chart" uri="{CE6537A1-D6FC-4f65-9D91-7224C49458BB}"/>
                  </c:extLst>
                </c:dLbls>
                <c:cat>
                  <c:strRef>
                    <c:extLst xmlns:c15="http://schemas.microsoft.com/office/drawing/2012/chart">
                      <c:ext xmlns:c15="http://schemas.microsoft.com/office/drawing/2012/chart" uri="{02D57815-91ED-43cb-92C2-25804820EDAC}">
                        <c15:formulaRef>
                          <c15:sqref>'ethnicity, fractional incl'!$A$2:$A$14</c15:sqref>
                        </c15:formulaRef>
                      </c:ext>
                    </c:extLst>
                    <c:strCache>
                      <c:ptCount val="13"/>
                      <c:pt idx="0">
                        <c:v>Vietnamese</c:v>
                      </c:pt>
                      <c:pt idx="1">
                        <c:v>Hmong</c:v>
                      </c:pt>
                      <c:pt idx="2">
                        <c:v>Chinese</c:v>
                      </c:pt>
                      <c:pt idx="3">
                        <c:v>Other API</c:v>
                      </c:pt>
                      <c:pt idx="4">
                        <c:v>Asian Indian</c:v>
                      </c:pt>
                      <c:pt idx="5">
                        <c:v>Laotian</c:v>
                      </c:pt>
                      <c:pt idx="6">
                        <c:v>Korean</c:v>
                      </c:pt>
                      <c:pt idx="7">
                        <c:v>Japanese</c:v>
                      </c:pt>
                      <c:pt idx="8">
                        <c:v>Filipino</c:v>
                      </c:pt>
                      <c:pt idx="9">
                        <c:v>Cambodian</c:v>
                      </c:pt>
                      <c:pt idx="10">
                        <c:v>Taiwanese</c:v>
                      </c:pt>
                      <c:pt idx="11">
                        <c:v>Karen</c:v>
                      </c:pt>
                      <c:pt idx="12">
                        <c:v>Karenni</c:v>
                      </c:pt>
                    </c:strCache>
                  </c:strRef>
                </c:cat>
                <c:val>
                  <c:numRef>
                    <c:extLst xmlns:c15="http://schemas.microsoft.com/office/drawing/2012/chart">
                      <c:ext xmlns:c15="http://schemas.microsoft.com/office/drawing/2012/chart" uri="{02D57815-91ED-43cb-92C2-25804820EDAC}">
                        <c15:formulaRef>
                          <c15:sqref>'ethnicity, fractional incl'!$C$2:$C$14</c15:sqref>
                        </c15:formulaRef>
                      </c:ext>
                    </c:extLst>
                    <c:numCache>
                      <c:formatCode>General</c:formatCode>
                      <c:ptCount val="13"/>
                      <c:pt idx="0">
                        <c:v>9</c:v>
                      </c:pt>
                      <c:pt idx="1">
                        <c:v>4.1428571428571432</c:v>
                      </c:pt>
                      <c:pt idx="2">
                        <c:v>17.55952380952381</c:v>
                      </c:pt>
                      <c:pt idx="3">
                        <c:v>7.5</c:v>
                      </c:pt>
                      <c:pt idx="4">
                        <c:v>1</c:v>
                      </c:pt>
                      <c:pt idx="5">
                        <c:v>4.6666666666666661</c:v>
                      </c:pt>
                      <c:pt idx="6">
                        <c:v>0.75</c:v>
                      </c:pt>
                      <c:pt idx="7">
                        <c:v>1.25</c:v>
                      </c:pt>
                      <c:pt idx="8">
                        <c:v>2.7261904761904758</c:v>
                      </c:pt>
                      <c:pt idx="9">
                        <c:v>5</c:v>
                      </c:pt>
                      <c:pt idx="10">
                        <c:v>3.4761904761904763</c:v>
                      </c:pt>
                    </c:numCache>
                  </c:numRef>
                </c:val>
              </c15:ser>
            </c15:filteredPieSeries>
            <c15:filteredPieSeries>
              <c15:ser>
                <c:idx val="2"/>
                <c:order val="2"/>
                <c:tx>
                  <c:strRef>
                    <c:extLst xmlns:c15="http://schemas.microsoft.com/office/drawing/2012/chart">
                      <c:ext xmlns:c15="http://schemas.microsoft.com/office/drawing/2012/chart" uri="{02D57815-91ED-43cb-92C2-25804820EDAC}">
                        <c15:formulaRef>
                          <c15:sqref>'ethnicity, fractional incl'!$D$1</c15:sqref>
                        </c15:formulaRef>
                      </c:ext>
                    </c:extLst>
                    <c:strCache>
                      <c:ptCount val="1"/>
                      <c:pt idx="0">
                        <c:v>KAREN</c:v>
                      </c:pt>
                    </c:strCache>
                  </c:strRef>
                </c:tx>
                <c:dPt>
                  <c:idx val="0"/>
                  <c:bubble3D val="0"/>
                  <c:spPr>
                    <a:solidFill>
                      <a:schemeClr val="accent1"/>
                    </a:solidFill>
                    <a:ln>
                      <a:noFill/>
                    </a:ln>
                    <a:effectLst>
                      <a:outerShdw blurRad="63500" sx="102000" sy="102000" algn="ctr" rotWithShape="0">
                        <a:prstClr val="black">
                          <a:alpha val="20000"/>
                        </a:prstClr>
                      </a:outerShdw>
                    </a:effectLst>
                  </c:spPr>
                </c:dPt>
                <c:dPt>
                  <c:idx val="1"/>
                  <c:bubble3D val="0"/>
                  <c:spPr>
                    <a:solidFill>
                      <a:schemeClr val="accent2"/>
                    </a:solidFill>
                    <a:ln>
                      <a:noFill/>
                    </a:ln>
                    <a:effectLst>
                      <a:outerShdw blurRad="63500" sx="102000" sy="102000" algn="ctr" rotWithShape="0">
                        <a:prstClr val="black">
                          <a:alpha val="20000"/>
                        </a:prstClr>
                      </a:outerShdw>
                    </a:effectLst>
                  </c:spPr>
                </c:dPt>
                <c:dPt>
                  <c:idx val="2"/>
                  <c:bubble3D val="0"/>
                  <c:spPr>
                    <a:solidFill>
                      <a:schemeClr val="accent3"/>
                    </a:solidFill>
                    <a:ln>
                      <a:noFill/>
                    </a:ln>
                    <a:effectLst>
                      <a:outerShdw blurRad="63500" sx="102000" sy="102000" algn="ctr" rotWithShape="0">
                        <a:prstClr val="black">
                          <a:alpha val="20000"/>
                        </a:prstClr>
                      </a:outerShdw>
                    </a:effectLst>
                  </c:spPr>
                </c:dPt>
                <c:dPt>
                  <c:idx val="3"/>
                  <c:bubble3D val="0"/>
                  <c:spPr>
                    <a:solidFill>
                      <a:schemeClr val="accent4"/>
                    </a:solidFill>
                    <a:ln>
                      <a:noFill/>
                    </a:ln>
                    <a:effectLst>
                      <a:outerShdw blurRad="63500" sx="102000" sy="102000" algn="ctr" rotWithShape="0">
                        <a:prstClr val="black">
                          <a:alpha val="20000"/>
                        </a:prstClr>
                      </a:outerShdw>
                    </a:effectLst>
                  </c:spPr>
                </c:dPt>
                <c:dPt>
                  <c:idx val="4"/>
                  <c:bubble3D val="0"/>
                  <c:spPr>
                    <a:solidFill>
                      <a:schemeClr val="accent5"/>
                    </a:solidFill>
                    <a:ln>
                      <a:noFill/>
                    </a:ln>
                    <a:effectLst>
                      <a:outerShdw blurRad="63500" sx="102000" sy="102000" algn="ctr" rotWithShape="0">
                        <a:prstClr val="black">
                          <a:alpha val="20000"/>
                        </a:prstClr>
                      </a:outerShdw>
                    </a:effectLst>
                  </c:spPr>
                </c:dPt>
                <c:dPt>
                  <c:idx val="5"/>
                  <c:bubble3D val="0"/>
                  <c:spPr>
                    <a:solidFill>
                      <a:schemeClr val="accent6"/>
                    </a:solidFill>
                    <a:ln>
                      <a:noFill/>
                    </a:ln>
                    <a:effectLst>
                      <a:outerShdw blurRad="63500" sx="102000" sy="102000" algn="ctr" rotWithShape="0">
                        <a:prstClr val="black">
                          <a:alpha val="20000"/>
                        </a:prstClr>
                      </a:outerShdw>
                    </a:effectLst>
                  </c:spPr>
                </c:dPt>
                <c:dPt>
                  <c:idx val="6"/>
                  <c:bubble3D val="0"/>
                  <c:spPr>
                    <a:solidFill>
                      <a:schemeClr val="accent1">
                        <a:lumMod val="60000"/>
                      </a:schemeClr>
                    </a:solidFill>
                    <a:ln>
                      <a:noFill/>
                    </a:ln>
                    <a:effectLst>
                      <a:outerShdw blurRad="63500" sx="102000" sy="102000" algn="ctr" rotWithShape="0">
                        <a:prstClr val="black">
                          <a:alpha val="20000"/>
                        </a:prstClr>
                      </a:outerShdw>
                    </a:effectLst>
                  </c:spPr>
                </c:dPt>
                <c:dPt>
                  <c:idx val="7"/>
                  <c:bubble3D val="0"/>
                  <c:spPr>
                    <a:solidFill>
                      <a:schemeClr val="accent2">
                        <a:lumMod val="60000"/>
                      </a:schemeClr>
                    </a:solidFill>
                    <a:ln>
                      <a:noFill/>
                    </a:ln>
                    <a:effectLst>
                      <a:outerShdw blurRad="63500" sx="102000" sy="102000" algn="ctr" rotWithShape="0">
                        <a:prstClr val="black">
                          <a:alpha val="20000"/>
                        </a:prstClr>
                      </a:outerShdw>
                    </a:effectLst>
                  </c:spPr>
                </c:dPt>
                <c:dPt>
                  <c:idx val="8"/>
                  <c:bubble3D val="0"/>
                  <c:spPr>
                    <a:solidFill>
                      <a:schemeClr val="accent3">
                        <a:lumMod val="60000"/>
                      </a:schemeClr>
                    </a:solidFill>
                    <a:ln>
                      <a:noFill/>
                    </a:ln>
                    <a:effectLst>
                      <a:outerShdw blurRad="63500" sx="102000" sy="102000" algn="ctr" rotWithShape="0">
                        <a:prstClr val="black">
                          <a:alpha val="20000"/>
                        </a:prstClr>
                      </a:outerShdw>
                    </a:effectLst>
                  </c:spPr>
                </c:dPt>
                <c:dPt>
                  <c:idx val="9"/>
                  <c:bubble3D val="0"/>
                  <c:spPr>
                    <a:solidFill>
                      <a:schemeClr val="accent4">
                        <a:lumMod val="60000"/>
                      </a:schemeClr>
                    </a:solidFill>
                    <a:ln>
                      <a:noFill/>
                    </a:ln>
                    <a:effectLst>
                      <a:outerShdw blurRad="63500" sx="102000" sy="102000" algn="ctr" rotWithShape="0">
                        <a:prstClr val="black">
                          <a:alpha val="20000"/>
                        </a:prstClr>
                      </a:outerShdw>
                    </a:effectLst>
                  </c:spPr>
                </c:dPt>
                <c:dPt>
                  <c:idx val="10"/>
                  <c:bubble3D val="0"/>
                  <c:spPr>
                    <a:solidFill>
                      <a:schemeClr val="accent5">
                        <a:lumMod val="60000"/>
                      </a:schemeClr>
                    </a:solidFill>
                    <a:ln>
                      <a:noFill/>
                    </a:ln>
                    <a:effectLst>
                      <a:outerShdw blurRad="63500" sx="102000" sy="102000" algn="ctr" rotWithShape="0">
                        <a:prstClr val="black">
                          <a:alpha val="20000"/>
                        </a:prstClr>
                      </a:outerShdw>
                    </a:effectLst>
                  </c:spPr>
                </c:dPt>
                <c:dPt>
                  <c:idx val="11"/>
                  <c:bubble3D val="0"/>
                  <c:spPr>
                    <a:solidFill>
                      <a:schemeClr val="accent6">
                        <a:lumMod val="60000"/>
                      </a:schemeClr>
                    </a:solidFill>
                    <a:ln>
                      <a:noFill/>
                    </a:ln>
                    <a:effectLst>
                      <a:outerShdw blurRad="63500" sx="102000" sy="102000" algn="ctr" rotWithShape="0">
                        <a:prstClr val="black">
                          <a:alpha val="20000"/>
                        </a:prstClr>
                      </a:outerShdw>
                    </a:effectLst>
                  </c:spPr>
                </c:dPt>
                <c:dPt>
                  <c:idx val="12"/>
                  <c:bubble3D val="0"/>
                  <c:spPr>
                    <a:solidFill>
                      <a:schemeClr val="accent1">
                        <a:lumMod val="80000"/>
                        <a:lumOff val="20000"/>
                      </a:schemeClr>
                    </a:solidFill>
                    <a:ln>
                      <a:noFill/>
                    </a:ln>
                    <a:effectLst>
                      <a:outerShdw blurRad="63500" sx="102000" sy="102000" algn="ctr" rotWithShape="0">
                        <a:prstClr val="black">
                          <a:alpha val="20000"/>
                        </a:prstClr>
                      </a:outerShdw>
                    </a:effectLst>
                  </c:spPr>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1"/>
                    <c:showCatName val="0"/>
                    <c:showSerName val="0"/>
                    <c:showPercent val="0"/>
                    <c:showBubbleSize val="0"/>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n-US"/>
                      </a:p>
                    </c:txPr>
                    <c:dLblPos val="outEnd"/>
                    <c:showLegendKey val="0"/>
                    <c:showVal val="1"/>
                    <c:showCatName val="0"/>
                    <c:showSerName val="0"/>
                    <c:showPercent val="0"/>
                    <c:showBubbleSize val="0"/>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n-US"/>
                      </a:p>
                    </c:txPr>
                    <c:dLblPos val="outEnd"/>
                    <c:showLegendKey val="0"/>
                    <c:showVal val="1"/>
                    <c:showCatName val="0"/>
                    <c:showSerName val="0"/>
                    <c:showPercent val="0"/>
                    <c:showBubbleSize val="0"/>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n-US"/>
                      </a:p>
                    </c:txPr>
                    <c:dLblPos val="outEnd"/>
                    <c:showLegendKey val="0"/>
                    <c:showVal val="1"/>
                    <c:showCatName val="0"/>
                    <c:showSerName val="0"/>
                    <c:showPercent val="0"/>
                    <c:showBubbleSize val="0"/>
                  </c:dLbl>
                  <c:dLbl>
                    <c:idx val="4"/>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solidFill>
                            <a:latin typeface="+mn-lt"/>
                            <a:ea typeface="+mn-ea"/>
                            <a:cs typeface="+mn-cs"/>
                          </a:defRPr>
                        </a:pPr>
                        <a:endParaRPr lang="en-US"/>
                      </a:p>
                    </c:txPr>
                    <c:dLblPos val="outEnd"/>
                    <c:showLegendKey val="0"/>
                    <c:showVal val="1"/>
                    <c:showCatName val="0"/>
                    <c:showSerName val="0"/>
                    <c:showPercent val="0"/>
                    <c:showBubbleSize val="0"/>
                  </c:dLbl>
                  <c:dLbl>
                    <c:idx val="5"/>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6"/>
                            </a:solidFill>
                            <a:latin typeface="+mn-lt"/>
                            <a:ea typeface="+mn-ea"/>
                            <a:cs typeface="+mn-cs"/>
                          </a:defRPr>
                        </a:pPr>
                        <a:endParaRPr lang="en-US"/>
                      </a:p>
                    </c:txPr>
                    <c:dLblPos val="outEnd"/>
                    <c:showLegendKey val="0"/>
                    <c:showVal val="1"/>
                    <c:showCatName val="0"/>
                    <c:showSerName val="0"/>
                    <c:showPercent val="0"/>
                    <c:showBubbleSize val="0"/>
                  </c:dLbl>
                  <c:dLbl>
                    <c:idx val="6"/>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lumMod val="60000"/>
                              </a:schemeClr>
                            </a:solidFill>
                            <a:latin typeface="+mn-lt"/>
                            <a:ea typeface="+mn-ea"/>
                            <a:cs typeface="+mn-cs"/>
                          </a:defRPr>
                        </a:pPr>
                        <a:endParaRPr lang="en-US"/>
                      </a:p>
                    </c:txPr>
                    <c:dLblPos val="outEnd"/>
                    <c:showLegendKey val="0"/>
                    <c:showVal val="1"/>
                    <c:showCatName val="0"/>
                    <c:showSerName val="0"/>
                    <c:showPercent val="0"/>
                    <c:showBubbleSize val="0"/>
                  </c:dLbl>
                  <c:dLbl>
                    <c:idx val="7"/>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lumMod val="60000"/>
                              </a:schemeClr>
                            </a:solidFill>
                            <a:latin typeface="+mn-lt"/>
                            <a:ea typeface="+mn-ea"/>
                            <a:cs typeface="+mn-cs"/>
                          </a:defRPr>
                        </a:pPr>
                        <a:endParaRPr lang="en-US"/>
                      </a:p>
                    </c:txPr>
                    <c:dLblPos val="outEnd"/>
                    <c:showLegendKey val="0"/>
                    <c:showVal val="1"/>
                    <c:showCatName val="0"/>
                    <c:showSerName val="0"/>
                    <c:showPercent val="0"/>
                    <c:showBubbleSize val="0"/>
                  </c:dLbl>
                  <c:dLbl>
                    <c:idx val="8"/>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lumMod val="60000"/>
                              </a:schemeClr>
                            </a:solidFill>
                            <a:latin typeface="+mn-lt"/>
                            <a:ea typeface="+mn-ea"/>
                            <a:cs typeface="+mn-cs"/>
                          </a:defRPr>
                        </a:pPr>
                        <a:endParaRPr lang="en-US"/>
                      </a:p>
                    </c:txPr>
                    <c:dLblPos val="outEnd"/>
                    <c:showLegendKey val="0"/>
                    <c:showVal val="1"/>
                    <c:showCatName val="0"/>
                    <c:showSerName val="0"/>
                    <c:showPercent val="0"/>
                    <c:showBubbleSize val="0"/>
                  </c:dLbl>
                  <c:dLbl>
                    <c:idx val="9"/>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lumMod val="60000"/>
                              </a:schemeClr>
                            </a:solidFill>
                            <a:latin typeface="+mn-lt"/>
                            <a:ea typeface="+mn-ea"/>
                            <a:cs typeface="+mn-cs"/>
                          </a:defRPr>
                        </a:pPr>
                        <a:endParaRPr lang="en-US"/>
                      </a:p>
                    </c:txPr>
                    <c:dLblPos val="outEnd"/>
                    <c:showLegendKey val="0"/>
                    <c:showVal val="1"/>
                    <c:showCatName val="0"/>
                    <c:showSerName val="0"/>
                    <c:showPercent val="0"/>
                    <c:showBubbleSize val="0"/>
                  </c:dLbl>
                  <c:dLbl>
                    <c:idx val="1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lumMod val="60000"/>
                              </a:schemeClr>
                            </a:solidFill>
                            <a:latin typeface="+mn-lt"/>
                            <a:ea typeface="+mn-ea"/>
                            <a:cs typeface="+mn-cs"/>
                          </a:defRPr>
                        </a:pPr>
                        <a:endParaRPr lang="en-US"/>
                      </a:p>
                    </c:txPr>
                    <c:dLblPos val="outEnd"/>
                    <c:showLegendKey val="0"/>
                    <c:showVal val="1"/>
                    <c:showCatName val="0"/>
                    <c:showSerName val="0"/>
                    <c:showPercent val="0"/>
                    <c:showBubbleSize val="0"/>
                  </c:dLbl>
                  <c:dLbl>
                    <c:idx val="1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6">
                                <a:lumMod val="60000"/>
                              </a:schemeClr>
                            </a:solidFill>
                            <a:latin typeface="+mn-lt"/>
                            <a:ea typeface="+mn-ea"/>
                            <a:cs typeface="+mn-cs"/>
                          </a:defRPr>
                        </a:pPr>
                        <a:endParaRPr lang="en-US"/>
                      </a:p>
                    </c:txPr>
                    <c:dLblPos val="outEnd"/>
                    <c:showLegendKey val="0"/>
                    <c:showVal val="1"/>
                    <c:showCatName val="0"/>
                    <c:showSerName val="0"/>
                    <c:showPercent val="0"/>
                    <c:showBubbleSize val="0"/>
                  </c:dLbl>
                  <c:dLbl>
                    <c:idx val="1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lumMod val="80000"/>
                                <a:lumOff val="20000"/>
                              </a:schemeClr>
                            </a:solidFill>
                            <a:latin typeface="+mn-lt"/>
                            <a:ea typeface="+mn-ea"/>
                            <a:cs typeface="+mn-cs"/>
                          </a:defRPr>
                        </a:pPr>
                        <a:endParaRPr lang="en-US"/>
                      </a:p>
                    </c:txPr>
                    <c:dLblPos val="outEnd"/>
                    <c:showLegendKey val="0"/>
                    <c:showVal val="1"/>
                    <c:showCatName val="0"/>
                    <c:showSerName val="0"/>
                    <c:showPercent val="0"/>
                    <c:showBubbleSize val="0"/>
                  </c:dLbl>
                  <c:spPr>
                    <a:noFill/>
                    <a:ln>
                      <a:noFill/>
                    </a:ln>
                    <a:effectLst/>
                  </c:sp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5="http://schemas.microsoft.com/office/drawing/2012/chart">
                    <c:ext xmlns:c15="http://schemas.microsoft.com/office/drawing/2012/chart" uri="{CE6537A1-D6FC-4f65-9D91-7224C49458BB}"/>
                  </c:extLst>
                </c:dLbls>
                <c:cat>
                  <c:strRef>
                    <c:extLst xmlns:c15="http://schemas.microsoft.com/office/drawing/2012/chart">
                      <c:ext xmlns:c15="http://schemas.microsoft.com/office/drawing/2012/chart" uri="{02D57815-91ED-43cb-92C2-25804820EDAC}">
                        <c15:formulaRef>
                          <c15:sqref>'ethnicity, fractional incl'!$A$2:$A$14</c15:sqref>
                        </c15:formulaRef>
                      </c:ext>
                    </c:extLst>
                    <c:strCache>
                      <c:ptCount val="13"/>
                      <c:pt idx="0">
                        <c:v>Vietnamese</c:v>
                      </c:pt>
                      <c:pt idx="1">
                        <c:v>Hmong</c:v>
                      </c:pt>
                      <c:pt idx="2">
                        <c:v>Chinese</c:v>
                      </c:pt>
                      <c:pt idx="3">
                        <c:v>Other API</c:v>
                      </c:pt>
                      <c:pt idx="4">
                        <c:v>Asian Indian</c:v>
                      </c:pt>
                      <c:pt idx="5">
                        <c:v>Laotian</c:v>
                      </c:pt>
                      <c:pt idx="6">
                        <c:v>Korean</c:v>
                      </c:pt>
                      <c:pt idx="7">
                        <c:v>Japanese</c:v>
                      </c:pt>
                      <c:pt idx="8">
                        <c:v>Filipino</c:v>
                      </c:pt>
                      <c:pt idx="9">
                        <c:v>Cambodian</c:v>
                      </c:pt>
                      <c:pt idx="10">
                        <c:v>Taiwanese</c:v>
                      </c:pt>
                      <c:pt idx="11">
                        <c:v>Karen</c:v>
                      </c:pt>
                      <c:pt idx="12">
                        <c:v>Karenni</c:v>
                      </c:pt>
                    </c:strCache>
                  </c:strRef>
                </c:cat>
                <c:val>
                  <c:numRef>
                    <c:extLst xmlns:c15="http://schemas.microsoft.com/office/drawing/2012/chart">
                      <c:ext xmlns:c15="http://schemas.microsoft.com/office/drawing/2012/chart" uri="{02D57815-91ED-43cb-92C2-25804820EDAC}">
                        <c15:formulaRef>
                          <c15:sqref>'ethnicity, fractional incl'!$D$2:$D$14</c15:sqref>
                        </c15:formulaRef>
                      </c:ext>
                    </c:extLst>
                    <c:numCache>
                      <c:formatCode>General</c:formatCode>
                      <c:ptCount val="13"/>
                      <c:pt idx="1">
                        <c:v>2</c:v>
                      </c:pt>
                      <c:pt idx="4">
                        <c:v>0.5</c:v>
                      </c:pt>
                      <c:pt idx="11">
                        <c:v>16.5</c:v>
                      </c:pt>
                    </c:numCache>
                  </c:numRef>
                </c:val>
              </c15:ser>
            </c15:filteredPieSeries>
          </c:ext>
        </c:extLst>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'Figure 3, Top Choices'!$F$20:$F$29</c:f>
              <c:strCache>
                <c:ptCount val="10"/>
                <c:pt idx="0">
                  <c:v>73</c:v>
                </c:pt>
                <c:pt idx="1">
                  <c:v>96</c:v>
                </c:pt>
                <c:pt idx="2">
                  <c:v>99</c:v>
                </c:pt>
                <c:pt idx="3">
                  <c:v>100</c:v>
                </c:pt>
                <c:pt idx="4">
                  <c:v>108</c:v>
                </c:pt>
                <c:pt idx="5">
                  <c:v>116</c:v>
                </c:pt>
                <c:pt idx="6">
                  <c:v>122</c:v>
                </c:pt>
                <c:pt idx="7">
                  <c:v>137</c:v>
                </c:pt>
                <c:pt idx="8">
                  <c:v>142</c:v>
                </c:pt>
                <c:pt idx="9">
                  <c:v>197</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'Figure 3, Top Choices'!$E$19:$E$29</c:f>
              <c:strCache>
                <c:ptCount val="10"/>
                <c:pt idx="0">
                  <c:v>Arts and Culture</c:v>
                </c:pt>
                <c:pt idx="1">
                  <c:v>Income/Wages</c:v>
                </c:pt>
                <c:pt idx="2">
                  <c:v>Achievement Gap</c:v>
                </c:pt>
                <c:pt idx="3">
                  <c:v>Employment</c:v>
                </c:pt>
                <c:pt idx="4">
                  <c:v>Medicare/Medicaid</c:v>
                </c:pt>
                <c:pt idx="5">
                  <c:v>Immigration Rights</c:v>
                </c:pt>
                <c:pt idx="6">
                  <c:v>Equity/Social Justice</c:v>
                </c:pt>
                <c:pt idx="7">
                  <c:v>Access to Healthcare</c:v>
                </c:pt>
                <c:pt idx="8">
                  <c:v>Data Disaggregation</c:v>
                </c:pt>
                <c:pt idx="9">
                  <c:v>Higher Education/College</c:v>
                </c:pt>
              </c:strCache>
            </c:strRef>
          </c:cat>
          <c:val>
            <c:numRef>
              <c:f>'Figure 3, Top Choices'!$F$19:$F$29</c:f>
              <c:numCache>
                <c:formatCode>General</c:formatCode>
                <c:ptCount val="10"/>
                <c:pt idx="0">
                  <c:v>73</c:v>
                </c:pt>
                <c:pt idx="1">
                  <c:v>96</c:v>
                </c:pt>
                <c:pt idx="2">
                  <c:v>99</c:v>
                </c:pt>
                <c:pt idx="3">
                  <c:v>100</c:v>
                </c:pt>
                <c:pt idx="4">
                  <c:v>108</c:v>
                </c:pt>
                <c:pt idx="5">
                  <c:v>116</c:v>
                </c:pt>
                <c:pt idx="6">
                  <c:v>122</c:v>
                </c:pt>
                <c:pt idx="7">
                  <c:v>137</c:v>
                </c:pt>
                <c:pt idx="8">
                  <c:v>142</c:v>
                </c:pt>
                <c:pt idx="9">
                  <c:v>197</c:v>
                </c:pt>
              </c:numCache>
            </c:numRef>
          </c:val>
          <c:extLst xmlns:c16r2="http://schemas.microsoft.com/office/drawing/2015/06/chart">
            <c:ext xmlns:c16="http://schemas.microsoft.com/office/drawing/2014/chart" uri="{C3380CC4-5D6E-409C-BE32-E72D297353CC}">
              <c16:uniqueId val="{00000000-AE68-4368-AA01-14FE0C08264D}"/>
            </c:ext>
          </c:extLst>
        </c:ser>
        <c:dLbls>
          <c:showLegendKey val="0"/>
          <c:showVal val="0"/>
          <c:showCatName val="0"/>
          <c:showSerName val="0"/>
          <c:showPercent val="0"/>
          <c:showBubbleSize val="0"/>
        </c:dLbls>
        <c:gapWidth val="82"/>
        <c:axId val="251297672"/>
        <c:axId val="251298064"/>
      </c:barChart>
      <c:catAx>
        <c:axId val="251297672"/>
        <c:scaling>
          <c:orientation val="minMax"/>
        </c:scaling>
        <c:delete val="0"/>
        <c:axPos val="l"/>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Issue of Importance</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51298064"/>
        <c:crosses val="autoZero"/>
        <c:auto val="1"/>
        <c:lblAlgn val="ctr"/>
        <c:lblOffset val="100"/>
        <c:noMultiLvlLbl val="0"/>
      </c:catAx>
      <c:valAx>
        <c:axId val="25129806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Number of Respondents</a:t>
                </a:r>
              </a:p>
            </c:rich>
          </c:tx>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51297672"/>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400"/>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8">
  <a:schemeClr val="accent5"/>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withinLinearReversed" id="22">
  <a:schemeClr val="accent2"/>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2810BA2F-66CF-43FE-AF88-2B07AAEF1F31}" type="datetimeFigureOut">
              <a:rPr lang="en-US" smtClean="0"/>
              <a:t>1/29/2019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566283FA-DAE2-4EB9-AA08-837B69B09D70}" type="slidenum">
              <a:rPr lang="en-US" smtClean="0"/>
              <a:t>‹#›</a:t>
            </a:fld>
            <a:endParaRPr lang="en-US"/>
          </a:p>
        </p:txBody>
      </p:sp>
    </p:spTree>
    <p:extLst>
      <p:ext uri="{BB962C8B-B14F-4D97-AF65-F5344CB8AC3E}">
        <p14:creationId xmlns:p14="http://schemas.microsoft.com/office/powerpoint/2010/main" val="23423879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C83A6C4-7823-48A7-AAA8-FA8525B1B9E9}" type="datetimeFigureOut">
              <a:rPr lang="en-US" smtClean="0"/>
              <a:t>1/29/2019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298FF0F-CB57-49B6-BA7F-5FC82A7FEC97}" type="slidenum">
              <a:rPr lang="en-US" smtClean="0"/>
              <a:t>‹#›</a:t>
            </a:fld>
            <a:endParaRPr lang="en-US"/>
          </a:p>
        </p:txBody>
      </p:sp>
    </p:spTree>
    <p:extLst>
      <p:ext uri="{BB962C8B-B14F-4D97-AF65-F5344CB8AC3E}">
        <p14:creationId xmlns:p14="http://schemas.microsoft.com/office/powerpoint/2010/main" val="6317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98FF0F-CB57-49B6-BA7F-5FC82A7FEC97}" type="slidenum">
              <a:rPr lang="en-US" smtClean="0"/>
              <a:t>1</a:t>
            </a:fld>
            <a:endParaRPr lang="en-US"/>
          </a:p>
        </p:txBody>
      </p:sp>
    </p:spTree>
    <p:extLst>
      <p:ext uri="{BB962C8B-B14F-4D97-AF65-F5344CB8AC3E}">
        <p14:creationId xmlns:p14="http://schemas.microsoft.com/office/powerpoint/2010/main" val="20676640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98FF0F-CB57-49B6-BA7F-5FC82A7FEC97}" type="slidenum">
              <a:rPr lang="en-US" smtClean="0"/>
              <a:t>12</a:t>
            </a:fld>
            <a:endParaRPr lang="en-US"/>
          </a:p>
        </p:txBody>
      </p:sp>
    </p:spTree>
    <p:extLst>
      <p:ext uri="{BB962C8B-B14F-4D97-AF65-F5344CB8AC3E}">
        <p14:creationId xmlns:p14="http://schemas.microsoft.com/office/powerpoint/2010/main" val="9951281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97D760-3126-40DB-9B22-5F4096DC460B}"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8319842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97D760-3126-40DB-9B22-5F4096DC460B}"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829371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98FF0F-CB57-49B6-BA7F-5FC82A7FEC97}" type="slidenum">
              <a:rPr lang="en-US" smtClean="0"/>
              <a:t>15</a:t>
            </a:fld>
            <a:endParaRPr lang="en-US"/>
          </a:p>
        </p:txBody>
      </p:sp>
    </p:spTree>
    <p:extLst>
      <p:ext uri="{BB962C8B-B14F-4D97-AF65-F5344CB8AC3E}">
        <p14:creationId xmlns:p14="http://schemas.microsoft.com/office/powerpoint/2010/main" val="41665879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98FF0F-CB57-49B6-BA7F-5FC82A7FEC97}" type="slidenum">
              <a:rPr lang="en-US" smtClean="0"/>
              <a:t>16</a:t>
            </a:fld>
            <a:endParaRPr lang="en-US"/>
          </a:p>
        </p:txBody>
      </p:sp>
    </p:spTree>
    <p:extLst>
      <p:ext uri="{BB962C8B-B14F-4D97-AF65-F5344CB8AC3E}">
        <p14:creationId xmlns:p14="http://schemas.microsoft.com/office/powerpoint/2010/main" val="8250989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98FF0F-CB57-49B6-BA7F-5FC82A7FEC97}" type="slidenum">
              <a:rPr lang="en-US" smtClean="0"/>
              <a:t>20</a:t>
            </a:fld>
            <a:endParaRPr lang="en-US"/>
          </a:p>
        </p:txBody>
      </p:sp>
    </p:spTree>
    <p:extLst>
      <p:ext uri="{BB962C8B-B14F-4D97-AF65-F5344CB8AC3E}">
        <p14:creationId xmlns:p14="http://schemas.microsoft.com/office/powerpoint/2010/main" val="3032748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98FF0F-CB57-49B6-BA7F-5FC82A7FEC97}" type="slidenum">
              <a:rPr lang="en-US" smtClean="0"/>
              <a:t>2</a:t>
            </a:fld>
            <a:endParaRPr lang="en-US"/>
          </a:p>
        </p:txBody>
      </p:sp>
    </p:spTree>
    <p:extLst>
      <p:ext uri="{BB962C8B-B14F-4D97-AF65-F5344CB8AC3E}">
        <p14:creationId xmlns:p14="http://schemas.microsoft.com/office/powerpoint/2010/main" val="4066684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98FF0F-CB57-49B6-BA7F-5FC82A7FEC97}" type="slidenum">
              <a:rPr lang="en-US" smtClean="0"/>
              <a:t>3</a:t>
            </a:fld>
            <a:endParaRPr lang="en-US"/>
          </a:p>
        </p:txBody>
      </p:sp>
    </p:spTree>
    <p:extLst>
      <p:ext uri="{BB962C8B-B14F-4D97-AF65-F5344CB8AC3E}">
        <p14:creationId xmlns:p14="http://schemas.microsoft.com/office/powerpoint/2010/main" val="3255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98FF0F-CB57-49B6-BA7F-5FC82A7FEC97}" type="slidenum">
              <a:rPr lang="en-US" smtClean="0"/>
              <a:t>4</a:t>
            </a:fld>
            <a:endParaRPr lang="en-US"/>
          </a:p>
        </p:txBody>
      </p:sp>
    </p:spTree>
    <p:extLst>
      <p:ext uri="{BB962C8B-B14F-4D97-AF65-F5344CB8AC3E}">
        <p14:creationId xmlns:p14="http://schemas.microsoft.com/office/powerpoint/2010/main" val="3244014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98FF0F-CB57-49B6-BA7F-5FC82A7FEC97}" type="slidenum">
              <a:rPr lang="en-US" smtClean="0"/>
              <a:t>5</a:t>
            </a:fld>
            <a:endParaRPr lang="en-US"/>
          </a:p>
        </p:txBody>
      </p:sp>
    </p:spTree>
    <p:extLst>
      <p:ext uri="{BB962C8B-B14F-4D97-AF65-F5344CB8AC3E}">
        <p14:creationId xmlns:p14="http://schemas.microsoft.com/office/powerpoint/2010/main" val="2996095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98FF0F-CB57-49B6-BA7F-5FC82A7FEC97}" type="slidenum">
              <a:rPr lang="en-US" smtClean="0"/>
              <a:t>6</a:t>
            </a:fld>
            <a:endParaRPr lang="en-US"/>
          </a:p>
        </p:txBody>
      </p:sp>
    </p:spTree>
    <p:extLst>
      <p:ext uri="{BB962C8B-B14F-4D97-AF65-F5344CB8AC3E}">
        <p14:creationId xmlns:p14="http://schemas.microsoft.com/office/powerpoint/2010/main" val="1650994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98FF0F-CB57-49B6-BA7F-5FC82A7FEC97}" type="slidenum">
              <a:rPr lang="en-US" smtClean="0"/>
              <a:t>7</a:t>
            </a:fld>
            <a:endParaRPr lang="en-US"/>
          </a:p>
        </p:txBody>
      </p:sp>
    </p:spTree>
    <p:extLst>
      <p:ext uri="{BB962C8B-B14F-4D97-AF65-F5344CB8AC3E}">
        <p14:creationId xmlns:p14="http://schemas.microsoft.com/office/powerpoint/2010/main" val="15498086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98FF0F-CB57-49B6-BA7F-5FC82A7FEC97}" type="slidenum">
              <a:rPr lang="en-US" smtClean="0"/>
              <a:t>10</a:t>
            </a:fld>
            <a:endParaRPr lang="en-US"/>
          </a:p>
        </p:txBody>
      </p:sp>
    </p:spTree>
    <p:extLst>
      <p:ext uri="{BB962C8B-B14F-4D97-AF65-F5344CB8AC3E}">
        <p14:creationId xmlns:p14="http://schemas.microsoft.com/office/powerpoint/2010/main" val="8853896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98FF0F-CB57-49B6-BA7F-5FC82A7FEC97}" type="slidenum">
              <a:rPr lang="en-US" smtClean="0"/>
              <a:t>11</a:t>
            </a:fld>
            <a:endParaRPr lang="en-US"/>
          </a:p>
        </p:txBody>
      </p:sp>
    </p:spTree>
    <p:extLst>
      <p:ext uri="{BB962C8B-B14F-4D97-AF65-F5344CB8AC3E}">
        <p14:creationId xmlns:p14="http://schemas.microsoft.com/office/powerpoint/2010/main" val="565448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9B40EF-AE9C-4671-ABB3-B0CC7811911E}"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8D2E4A-68DA-4CFD-8A24-7C48D3B57CF0}" type="slidenum">
              <a:rPr lang="en-US" smtClean="0"/>
              <a:t>‹#›</a:t>
            </a:fld>
            <a:endParaRPr lang="en-US"/>
          </a:p>
        </p:txBody>
      </p:sp>
    </p:spTree>
    <p:extLst>
      <p:ext uri="{BB962C8B-B14F-4D97-AF65-F5344CB8AC3E}">
        <p14:creationId xmlns:p14="http://schemas.microsoft.com/office/powerpoint/2010/main" val="617165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9B40EF-AE9C-4671-ABB3-B0CC7811911E}"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8D2E4A-68DA-4CFD-8A24-7C48D3B57CF0}" type="slidenum">
              <a:rPr lang="en-US" smtClean="0"/>
              <a:t>‹#›</a:t>
            </a:fld>
            <a:endParaRPr lang="en-US"/>
          </a:p>
        </p:txBody>
      </p:sp>
    </p:spTree>
    <p:extLst>
      <p:ext uri="{BB962C8B-B14F-4D97-AF65-F5344CB8AC3E}">
        <p14:creationId xmlns:p14="http://schemas.microsoft.com/office/powerpoint/2010/main" val="1829470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9B40EF-AE9C-4671-ABB3-B0CC7811911E}"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8D2E4A-68DA-4CFD-8A24-7C48D3B57CF0}" type="slidenum">
              <a:rPr lang="en-US" smtClean="0"/>
              <a:t>‹#›</a:t>
            </a:fld>
            <a:endParaRPr lang="en-US"/>
          </a:p>
        </p:txBody>
      </p:sp>
    </p:spTree>
    <p:extLst>
      <p:ext uri="{BB962C8B-B14F-4D97-AF65-F5344CB8AC3E}">
        <p14:creationId xmlns:p14="http://schemas.microsoft.com/office/powerpoint/2010/main" val="35120579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111DEDF-20C9-41A8-A5AB-5D724C5793AD}" type="datetimeFigureOut">
              <a:rPr lang="en-US" smtClean="0">
                <a:solidFill>
                  <a:prstClr val="black">
                    <a:tint val="75000"/>
                  </a:prstClr>
                </a:solidFill>
              </a:rPr>
              <a:pPr/>
              <a:t>1/29/2019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6E5A8A9-D177-4C82-8D3D-A8BB511D98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68126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ectangle 7"/>
          <p:cNvSpPr/>
          <p:nvPr userDrawn="1"/>
        </p:nvSpPr>
        <p:spPr>
          <a:xfrm>
            <a:off x="11413958" y="-64168"/>
            <a:ext cx="3842084" cy="6922168"/>
          </a:xfrm>
          <a:prstGeom prst="rect">
            <a:avLst/>
          </a:prstGeom>
          <a:blipFill dpi="0" rotWithShape="1">
            <a:blip r:embed="rId2">
              <a:alphaModFix amt="6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11DEDF-20C9-41A8-A5AB-5D724C5793AD}" type="datetimeFigureOut">
              <a:rPr lang="en-US" smtClean="0">
                <a:solidFill>
                  <a:prstClr val="black">
                    <a:tint val="75000"/>
                  </a:prstClr>
                </a:solidFill>
              </a:rPr>
              <a:pPr/>
              <a:t>1/29/2019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6E5A8A9-D177-4C82-8D3D-A8BB511D98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65775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11DEDF-20C9-41A8-A5AB-5D724C5793AD}" type="datetimeFigureOut">
              <a:rPr lang="en-US" smtClean="0">
                <a:solidFill>
                  <a:prstClr val="black">
                    <a:tint val="75000"/>
                  </a:prstClr>
                </a:solidFill>
              </a:rPr>
              <a:pPr/>
              <a:t>1/29/2019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6E5A8A9-D177-4C82-8D3D-A8BB511D98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27530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111DEDF-20C9-41A8-A5AB-5D724C5793AD}" type="datetimeFigureOut">
              <a:rPr lang="en-US" smtClean="0">
                <a:solidFill>
                  <a:prstClr val="black">
                    <a:tint val="75000"/>
                  </a:prstClr>
                </a:solidFill>
              </a:rPr>
              <a:pPr/>
              <a:t>1/29/2019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6E5A8A9-D177-4C82-8D3D-A8BB511D98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84640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111DEDF-20C9-41A8-A5AB-5D724C5793AD}" type="datetimeFigureOut">
              <a:rPr lang="en-US" smtClean="0">
                <a:solidFill>
                  <a:prstClr val="black">
                    <a:tint val="75000"/>
                  </a:prstClr>
                </a:solidFill>
              </a:rPr>
              <a:pPr/>
              <a:t>1/29/2019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6E5A8A9-D177-4C82-8D3D-A8BB511D98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03536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111DEDF-20C9-41A8-A5AB-5D724C5793AD}" type="datetimeFigureOut">
              <a:rPr lang="en-US" smtClean="0">
                <a:solidFill>
                  <a:prstClr val="black">
                    <a:tint val="75000"/>
                  </a:prstClr>
                </a:solidFill>
              </a:rPr>
              <a:pPr/>
              <a:t>1/29/2019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6E5A8A9-D177-4C82-8D3D-A8BB511D98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7799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11DEDF-20C9-41A8-A5AB-5D724C5793AD}" type="datetimeFigureOut">
              <a:rPr lang="en-US" smtClean="0">
                <a:solidFill>
                  <a:prstClr val="black">
                    <a:tint val="75000"/>
                  </a:prstClr>
                </a:solidFill>
              </a:rPr>
              <a:pPr/>
              <a:t>1/29/2019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6E5A8A9-D177-4C82-8D3D-A8BB511D98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78867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11DEDF-20C9-41A8-A5AB-5D724C5793AD}" type="datetimeFigureOut">
              <a:rPr lang="en-US" smtClean="0">
                <a:solidFill>
                  <a:prstClr val="black">
                    <a:tint val="75000"/>
                  </a:prstClr>
                </a:solidFill>
              </a:rPr>
              <a:pPr/>
              <a:t>1/29/2019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6E5A8A9-D177-4C82-8D3D-A8BB511D98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61086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9B40EF-AE9C-4671-ABB3-B0CC7811911E}"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8D2E4A-68DA-4CFD-8A24-7C48D3B57CF0}" type="slidenum">
              <a:rPr lang="en-US" smtClean="0"/>
              <a:t>‹#›</a:t>
            </a:fld>
            <a:endParaRPr lang="en-US"/>
          </a:p>
        </p:txBody>
      </p:sp>
    </p:spTree>
    <p:extLst>
      <p:ext uri="{BB962C8B-B14F-4D97-AF65-F5344CB8AC3E}">
        <p14:creationId xmlns:p14="http://schemas.microsoft.com/office/powerpoint/2010/main" val="33526905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11DEDF-20C9-41A8-A5AB-5D724C5793AD}" type="datetimeFigureOut">
              <a:rPr lang="en-US" smtClean="0">
                <a:solidFill>
                  <a:prstClr val="black">
                    <a:tint val="75000"/>
                  </a:prstClr>
                </a:solidFill>
              </a:rPr>
              <a:pPr/>
              <a:t>1/29/2019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6E5A8A9-D177-4C82-8D3D-A8BB511D98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30667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11DEDF-20C9-41A8-A5AB-5D724C5793AD}" type="datetimeFigureOut">
              <a:rPr lang="en-US" smtClean="0">
                <a:solidFill>
                  <a:prstClr val="black">
                    <a:tint val="75000"/>
                  </a:prstClr>
                </a:solidFill>
              </a:rPr>
              <a:pPr/>
              <a:t>1/29/2019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6E5A8A9-D177-4C82-8D3D-A8BB511D98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78547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11DEDF-20C9-41A8-A5AB-5D724C5793AD}" type="datetimeFigureOut">
              <a:rPr lang="en-US" smtClean="0">
                <a:solidFill>
                  <a:prstClr val="black">
                    <a:tint val="75000"/>
                  </a:prstClr>
                </a:solidFill>
              </a:rPr>
              <a:pPr/>
              <a:t>1/29/2019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6E5A8A9-D177-4C82-8D3D-A8BB511D98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15712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9B40EF-AE9C-4671-ABB3-B0CC7811911E}"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8D2E4A-68DA-4CFD-8A24-7C48D3B57CF0}" type="slidenum">
              <a:rPr lang="en-US" smtClean="0"/>
              <a:t>‹#›</a:t>
            </a:fld>
            <a:endParaRPr lang="en-US"/>
          </a:p>
        </p:txBody>
      </p:sp>
    </p:spTree>
    <p:extLst>
      <p:ext uri="{BB962C8B-B14F-4D97-AF65-F5344CB8AC3E}">
        <p14:creationId xmlns:p14="http://schemas.microsoft.com/office/powerpoint/2010/main" val="3983909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9B40EF-AE9C-4671-ABB3-B0CC7811911E}"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8D2E4A-68DA-4CFD-8A24-7C48D3B57CF0}" type="slidenum">
              <a:rPr lang="en-US" smtClean="0"/>
              <a:t>‹#›</a:t>
            </a:fld>
            <a:endParaRPr lang="en-US"/>
          </a:p>
        </p:txBody>
      </p:sp>
    </p:spTree>
    <p:extLst>
      <p:ext uri="{BB962C8B-B14F-4D97-AF65-F5344CB8AC3E}">
        <p14:creationId xmlns:p14="http://schemas.microsoft.com/office/powerpoint/2010/main" val="1679786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9B40EF-AE9C-4671-ABB3-B0CC7811911E}" type="datetimeFigureOut">
              <a:rPr lang="en-US" smtClean="0"/>
              <a:t>1/29/2019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8D2E4A-68DA-4CFD-8A24-7C48D3B57CF0}" type="slidenum">
              <a:rPr lang="en-US" smtClean="0"/>
              <a:t>‹#›</a:t>
            </a:fld>
            <a:endParaRPr lang="en-US"/>
          </a:p>
        </p:txBody>
      </p:sp>
    </p:spTree>
    <p:extLst>
      <p:ext uri="{BB962C8B-B14F-4D97-AF65-F5344CB8AC3E}">
        <p14:creationId xmlns:p14="http://schemas.microsoft.com/office/powerpoint/2010/main" val="273309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9B40EF-AE9C-4671-ABB3-B0CC7811911E}" type="datetimeFigureOut">
              <a:rPr lang="en-US" smtClean="0"/>
              <a:t>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8D2E4A-68DA-4CFD-8A24-7C48D3B57CF0}" type="slidenum">
              <a:rPr lang="en-US" smtClean="0"/>
              <a:t>‹#›</a:t>
            </a:fld>
            <a:endParaRPr lang="en-US"/>
          </a:p>
        </p:txBody>
      </p:sp>
    </p:spTree>
    <p:extLst>
      <p:ext uri="{BB962C8B-B14F-4D97-AF65-F5344CB8AC3E}">
        <p14:creationId xmlns:p14="http://schemas.microsoft.com/office/powerpoint/2010/main" val="1841727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9B40EF-AE9C-4671-ABB3-B0CC7811911E}" type="datetimeFigureOut">
              <a:rPr lang="en-US" smtClean="0"/>
              <a:t>1/29/2019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8D2E4A-68DA-4CFD-8A24-7C48D3B57CF0}" type="slidenum">
              <a:rPr lang="en-US" smtClean="0"/>
              <a:t>‹#›</a:t>
            </a:fld>
            <a:endParaRPr lang="en-US"/>
          </a:p>
        </p:txBody>
      </p:sp>
    </p:spTree>
    <p:extLst>
      <p:ext uri="{BB962C8B-B14F-4D97-AF65-F5344CB8AC3E}">
        <p14:creationId xmlns:p14="http://schemas.microsoft.com/office/powerpoint/2010/main" val="3168487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9B40EF-AE9C-4671-ABB3-B0CC7811911E}"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8D2E4A-68DA-4CFD-8A24-7C48D3B57CF0}" type="slidenum">
              <a:rPr lang="en-US" smtClean="0"/>
              <a:t>‹#›</a:t>
            </a:fld>
            <a:endParaRPr lang="en-US"/>
          </a:p>
        </p:txBody>
      </p:sp>
    </p:spTree>
    <p:extLst>
      <p:ext uri="{BB962C8B-B14F-4D97-AF65-F5344CB8AC3E}">
        <p14:creationId xmlns:p14="http://schemas.microsoft.com/office/powerpoint/2010/main" val="181230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9B40EF-AE9C-4671-ABB3-B0CC7811911E}"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8D2E4A-68DA-4CFD-8A24-7C48D3B57CF0}" type="slidenum">
              <a:rPr lang="en-US" smtClean="0"/>
              <a:t>‹#›</a:t>
            </a:fld>
            <a:endParaRPr lang="en-US"/>
          </a:p>
        </p:txBody>
      </p:sp>
    </p:spTree>
    <p:extLst>
      <p:ext uri="{BB962C8B-B14F-4D97-AF65-F5344CB8AC3E}">
        <p14:creationId xmlns:p14="http://schemas.microsoft.com/office/powerpoint/2010/main" val="1206400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9B40EF-AE9C-4671-ABB3-B0CC7811911E}" type="datetimeFigureOut">
              <a:rPr lang="en-US" smtClean="0"/>
              <a:t>1/29/2019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8D2E4A-68DA-4CFD-8A24-7C48D3B57CF0}" type="slidenum">
              <a:rPr lang="en-US" smtClean="0"/>
              <a:t>‹#›</a:t>
            </a:fld>
            <a:endParaRPr lang="en-US"/>
          </a:p>
        </p:txBody>
      </p:sp>
    </p:spTree>
    <p:extLst>
      <p:ext uri="{BB962C8B-B14F-4D97-AF65-F5344CB8AC3E}">
        <p14:creationId xmlns:p14="http://schemas.microsoft.com/office/powerpoint/2010/main" val="66668374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11DEDF-20C9-41A8-A5AB-5D724C5793AD}" type="datetimeFigureOut">
              <a:rPr lang="en-US" smtClean="0">
                <a:solidFill>
                  <a:prstClr val="black">
                    <a:tint val="75000"/>
                  </a:prstClr>
                </a:solidFill>
              </a:rPr>
              <a:pPr/>
              <a:t>1/29/2019</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E5A8A9-D177-4C82-8D3D-A8BB511D98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429552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g"/><Relationship Id="rId9" Type="http://schemas.openxmlformats.org/officeDocument/2006/relationships/image" Target="../media/image21.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6532" y="2619402"/>
            <a:ext cx="12192001" cy="1608592"/>
          </a:xfrm>
        </p:spPr>
        <p:txBody>
          <a:bodyPr/>
          <a:lstStyle/>
          <a:p>
            <a:pPr algn="l"/>
            <a:r>
              <a:rPr lang="en-US" b="1" dirty="0" smtClean="0">
                <a:solidFill>
                  <a:srgbClr val="002060"/>
                </a:solidFill>
                <a:latin typeface="Franklin Gothic Medium Cond" panose="020B0606030402020204" pitchFamily="34" charset="0"/>
              </a:rPr>
              <a:t> State of Asian Pacific Minnesotans</a:t>
            </a:r>
            <a:endParaRPr lang="en-US" b="1" dirty="0">
              <a:solidFill>
                <a:srgbClr val="002060"/>
              </a:solidFill>
              <a:latin typeface="Franklin Gothic Medium Cond" panose="020B0606030402020204" pitchFamily="34" charset="0"/>
            </a:endParaRPr>
          </a:p>
        </p:txBody>
      </p:sp>
      <p:sp>
        <p:nvSpPr>
          <p:cNvPr id="3" name="Subtitle 2"/>
          <p:cNvSpPr>
            <a:spLocks noGrp="1"/>
          </p:cNvSpPr>
          <p:nvPr>
            <p:ph type="subTitle" idx="1"/>
          </p:nvPr>
        </p:nvSpPr>
        <p:spPr>
          <a:xfrm>
            <a:off x="6722533" y="5431971"/>
            <a:ext cx="5164667" cy="1426029"/>
          </a:xfrm>
        </p:spPr>
        <p:txBody>
          <a:bodyPr/>
          <a:lstStyle/>
          <a:p>
            <a:pPr algn="r"/>
            <a:r>
              <a:rPr lang="en-US" b="1" dirty="0" smtClean="0">
                <a:solidFill>
                  <a:schemeClr val="tx1">
                    <a:lumMod val="85000"/>
                    <a:lumOff val="15000"/>
                  </a:schemeClr>
                </a:solidFill>
                <a:latin typeface="Franklin Gothic Medium Cond" panose="020B0606030402020204" pitchFamily="34" charset="0"/>
              </a:rPr>
              <a:t>Higher Education Finance &amp; Policy Division</a:t>
            </a:r>
          </a:p>
          <a:p>
            <a:pPr algn="r"/>
            <a:r>
              <a:rPr lang="en-US" b="1" dirty="0" smtClean="0">
                <a:solidFill>
                  <a:schemeClr val="tx1">
                    <a:lumMod val="85000"/>
                    <a:lumOff val="15000"/>
                  </a:schemeClr>
                </a:solidFill>
                <a:latin typeface="Franklin Gothic Medium Cond" panose="020B0606030402020204" pitchFamily="34" charset="0"/>
              </a:rPr>
              <a:t>January 29, 2019</a:t>
            </a:r>
            <a:endParaRPr lang="en-US" b="1" dirty="0">
              <a:solidFill>
                <a:schemeClr val="tx1">
                  <a:lumMod val="85000"/>
                  <a:lumOff val="15000"/>
                </a:schemeClr>
              </a:solidFill>
              <a:latin typeface="Franklin Gothic Medium Cond" panose="020B0606030402020204" pitchFamily="34" charset="0"/>
            </a:endParaRPr>
          </a:p>
        </p:txBody>
      </p:sp>
      <p:pic>
        <p:nvPicPr>
          <p:cNvPr id="4" name="Picture 3"/>
          <p:cNvPicPr>
            <a:picLocks noChangeAspect="1"/>
          </p:cNvPicPr>
          <p:nvPr/>
        </p:nvPicPr>
        <p:blipFill>
          <a:blip r:embed="rId3"/>
          <a:stretch>
            <a:fillRect/>
          </a:stretch>
        </p:blipFill>
        <p:spPr>
          <a:xfrm>
            <a:off x="1874894" y="587544"/>
            <a:ext cx="8442210" cy="827881"/>
          </a:xfrm>
          <a:prstGeom prst="rect">
            <a:avLst/>
          </a:prstGeom>
        </p:spPr>
      </p:pic>
    </p:spTree>
    <p:extLst>
      <p:ext uri="{BB962C8B-B14F-4D97-AF65-F5344CB8AC3E}">
        <p14:creationId xmlns:p14="http://schemas.microsoft.com/office/powerpoint/2010/main" val="19691714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0"/>
            <a:ext cx="10515600" cy="1325563"/>
          </a:xfrm>
        </p:spPr>
        <p:txBody>
          <a:bodyPr/>
          <a:lstStyle/>
          <a:p>
            <a:pPr algn="r"/>
            <a:r>
              <a:rPr lang="en-US" b="1" dirty="0" smtClean="0">
                <a:solidFill>
                  <a:srgbClr val="002060"/>
                </a:solidFill>
                <a:latin typeface="Franklin Gothic Medium Cond" panose="020B0606030402020204" pitchFamily="34" charset="0"/>
              </a:rPr>
              <a:t>Economic Indicators - Housing</a:t>
            </a:r>
            <a:endParaRPr lang="en-US" b="1" dirty="0">
              <a:solidFill>
                <a:srgbClr val="002060"/>
              </a:solidFill>
              <a:latin typeface="Franklin Gothic Medium Cond" panose="020B0606030402020204" pitchFamily="34" charset="0"/>
            </a:endParaRPr>
          </a:p>
        </p:txBody>
      </p:sp>
      <p:pic>
        <p:nvPicPr>
          <p:cNvPr id="4" name="Picture 3"/>
          <p:cNvPicPr>
            <a:picLocks noChangeAspect="1"/>
          </p:cNvPicPr>
          <p:nvPr/>
        </p:nvPicPr>
        <p:blipFill>
          <a:blip r:embed="rId3"/>
          <a:stretch>
            <a:fillRect/>
          </a:stretch>
        </p:blipFill>
        <p:spPr>
          <a:xfrm>
            <a:off x="130628" y="6123842"/>
            <a:ext cx="6096000" cy="597801"/>
          </a:xfrm>
          <a:prstGeom prst="rect">
            <a:avLst/>
          </a:prstGeom>
        </p:spPr>
      </p:pic>
      <p:sp>
        <p:nvSpPr>
          <p:cNvPr id="5" name="TextBox 4"/>
          <p:cNvSpPr txBox="1"/>
          <p:nvPr/>
        </p:nvSpPr>
        <p:spPr>
          <a:xfrm>
            <a:off x="6807201" y="6422742"/>
            <a:ext cx="5384799" cy="338554"/>
          </a:xfrm>
          <a:prstGeom prst="rect">
            <a:avLst/>
          </a:prstGeom>
          <a:noFill/>
        </p:spPr>
        <p:txBody>
          <a:bodyPr wrap="square" rtlCol="0">
            <a:spAutoFit/>
          </a:bodyPr>
          <a:lstStyle/>
          <a:p>
            <a:pPr algn="r"/>
            <a:r>
              <a:rPr lang="en-US" sz="1600" dirty="0">
                <a:solidFill>
                  <a:schemeClr val="bg1">
                    <a:lumMod val="50000"/>
                  </a:schemeClr>
                </a:solidFill>
              </a:rPr>
              <a:t>Source: U.S. Census Bureau, </a:t>
            </a:r>
            <a:r>
              <a:rPr lang="en-US" sz="1600" dirty="0" smtClean="0">
                <a:solidFill>
                  <a:schemeClr val="bg1">
                    <a:lumMod val="50000"/>
                  </a:schemeClr>
                </a:solidFill>
              </a:rPr>
              <a:t>2015 American </a:t>
            </a:r>
            <a:r>
              <a:rPr lang="en-US" sz="1600" dirty="0">
                <a:solidFill>
                  <a:schemeClr val="bg1">
                    <a:lumMod val="50000"/>
                  </a:schemeClr>
                </a:solidFill>
              </a:rPr>
              <a:t>Community Survey</a:t>
            </a:r>
          </a:p>
        </p:txBody>
      </p:sp>
      <p:graphicFrame>
        <p:nvGraphicFramePr>
          <p:cNvPr id="6" name="Chart 5"/>
          <p:cNvGraphicFramePr>
            <a:graphicFrameLocks/>
          </p:cNvGraphicFramePr>
          <p:nvPr>
            <p:extLst>
              <p:ext uri="{D42A27DB-BD31-4B8C-83A1-F6EECF244321}">
                <p14:modId xmlns:p14="http://schemas.microsoft.com/office/powerpoint/2010/main" val="637037700"/>
              </p:ext>
            </p:extLst>
          </p:nvPr>
        </p:nvGraphicFramePr>
        <p:xfrm>
          <a:off x="1066800" y="1134533"/>
          <a:ext cx="9939867" cy="4572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813546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0"/>
            <a:ext cx="10515600" cy="1325563"/>
          </a:xfrm>
        </p:spPr>
        <p:txBody>
          <a:bodyPr/>
          <a:lstStyle/>
          <a:p>
            <a:pPr algn="r"/>
            <a:r>
              <a:rPr lang="en-US" b="1" dirty="0" smtClean="0">
                <a:solidFill>
                  <a:srgbClr val="002060"/>
                </a:solidFill>
                <a:latin typeface="Franklin Gothic Medium Cond" panose="020B0606030402020204" pitchFamily="34" charset="0"/>
              </a:rPr>
              <a:t>Linguistic Barriers</a:t>
            </a:r>
            <a:endParaRPr lang="en-US" b="1" dirty="0">
              <a:solidFill>
                <a:srgbClr val="002060"/>
              </a:solidFill>
              <a:latin typeface="Franklin Gothic Medium Cond" panose="020B0606030402020204" pitchFamily="34" charset="0"/>
            </a:endParaRPr>
          </a:p>
        </p:txBody>
      </p:sp>
      <p:pic>
        <p:nvPicPr>
          <p:cNvPr id="4" name="Picture 3"/>
          <p:cNvPicPr>
            <a:picLocks noChangeAspect="1"/>
          </p:cNvPicPr>
          <p:nvPr/>
        </p:nvPicPr>
        <p:blipFill>
          <a:blip r:embed="rId3"/>
          <a:stretch>
            <a:fillRect/>
          </a:stretch>
        </p:blipFill>
        <p:spPr>
          <a:xfrm>
            <a:off x="130628" y="6123842"/>
            <a:ext cx="6096000" cy="597801"/>
          </a:xfrm>
          <a:prstGeom prst="rect">
            <a:avLst/>
          </a:prstGeom>
        </p:spPr>
      </p:pic>
      <p:sp>
        <p:nvSpPr>
          <p:cNvPr id="5" name="TextBox 4"/>
          <p:cNvSpPr txBox="1"/>
          <p:nvPr/>
        </p:nvSpPr>
        <p:spPr>
          <a:xfrm>
            <a:off x="6807201" y="6422742"/>
            <a:ext cx="5384799" cy="338554"/>
          </a:xfrm>
          <a:prstGeom prst="rect">
            <a:avLst/>
          </a:prstGeom>
          <a:noFill/>
        </p:spPr>
        <p:txBody>
          <a:bodyPr wrap="square" rtlCol="0">
            <a:spAutoFit/>
          </a:bodyPr>
          <a:lstStyle/>
          <a:p>
            <a:pPr algn="r"/>
            <a:r>
              <a:rPr lang="en-US" sz="1600" dirty="0">
                <a:solidFill>
                  <a:schemeClr val="bg1">
                    <a:lumMod val="50000"/>
                  </a:schemeClr>
                </a:solidFill>
              </a:rPr>
              <a:t>Source: U.S. Census Bureau</a:t>
            </a:r>
            <a:r>
              <a:rPr lang="en-US" sz="1600" dirty="0" smtClean="0">
                <a:solidFill>
                  <a:schemeClr val="bg1">
                    <a:lumMod val="50000"/>
                  </a:schemeClr>
                </a:solidFill>
              </a:rPr>
              <a:t>, 2015 </a:t>
            </a:r>
            <a:r>
              <a:rPr lang="en-US" sz="1600" dirty="0">
                <a:solidFill>
                  <a:schemeClr val="bg1">
                    <a:lumMod val="50000"/>
                  </a:schemeClr>
                </a:solidFill>
              </a:rPr>
              <a:t>American Community Survey</a:t>
            </a:r>
          </a:p>
        </p:txBody>
      </p:sp>
      <p:graphicFrame>
        <p:nvGraphicFramePr>
          <p:cNvPr id="6" name="Content Placeholder 6"/>
          <p:cNvGraphicFramePr>
            <a:graphicFrameLocks noGrp="1"/>
          </p:cNvGraphicFramePr>
          <p:nvPr>
            <p:ph idx="1"/>
            <p:extLst>
              <p:ext uri="{D42A27DB-BD31-4B8C-83A1-F6EECF244321}">
                <p14:modId xmlns:p14="http://schemas.microsoft.com/office/powerpoint/2010/main" val="2203970478"/>
              </p:ext>
            </p:extLst>
          </p:nvPr>
        </p:nvGraphicFramePr>
        <p:xfrm>
          <a:off x="838199" y="1549033"/>
          <a:ext cx="10515600" cy="435133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466250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0"/>
            <a:ext cx="10515600" cy="1325563"/>
          </a:xfrm>
        </p:spPr>
        <p:txBody>
          <a:bodyPr/>
          <a:lstStyle/>
          <a:p>
            <a:pPr algn="r"/>
            <a:r>
              <a:rPr lang="en-US" b="1" dirty="0" smtClean="0">
                <a:solidFill>
                  <a:srgbClr val="002060"/>
                </a:solidFill>
                <a:latin typeface="Franklin Gothic Medium Cond" panose="020B0606030402020204" pitchFamily="34" charset="0"/>
              </a:rPr>
              <a:t>A Community of Contrasts</a:t>
            </a:r>
            <a:endParaRPr lang="en-US" b="1" dirty="0">
              <a:solidFill>
                <a:srgbClr val="002060"/>
              </a:solidFill>
              <a:latin typeface="Franklin Gothic Medium Cond" panose="020B0606030402020204" pitchFamily="34" charset="0"/>
            </a:endParaRPr>
          </a:p>
        </p:txBody>
      </p:sp>
      <p:pic>
        <p:nvPicPr>
          <p:cNvPr id="4" name="Picture 3"/>
          <p:cNvPicPr>
            <a:picLocks noChangeAspect="1"/>
          </p:cNvPicPr>
          <p:nvPr/>
        </p:nvPicPr>
        <p:blipFill>
          <a:blip r:embed="rId3"/>
          <a:stretch>
            <a:fillRect/>
          </a:stretch>
        </p:blipFill>
        <p:spPr>
          <a:xfrm>
            <a:off x="130628" y="6123842"/>
            <a:ext cx="6096000" cy="597801"/>
          </a:xfrm>
          <a:prstGeom prst="rect">
            <a:avLst/>
          </a:prstGeom>
        </p:spPr>
      </p:pic>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5699" y="1325563"/>
            <a:ext cx="7340600" cy="4304731"/>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02064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rgbClr val="002060"/>
                </a:solidFill>
                <a:latin typeface="Franklin Gothic Medium Cond" panose="020B0606030402020204" pitchFamily="34" charset="0"/>
              </a:rPr>
              <a:t>Legislative Community Survey 2019</a:t>
            </a:r>
            <a:endParaRPr lang="en-US" b="1" dirty="0">
              <a:solidFill>
                <a:srgbClr val="002060"/>
              </a:solidFill>
              <a:latin typeface="Franklin Gothic Medium Cond" panose="020B0606030402020204" pitchFamily="34" charset="0"/>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84779"/>
          <a:stretch/>
        </p:blipFill>
        <p:spPr>
          <a:xfrm rot="16200000">
            <a:off x="5479486" y="164534"/>
            <a:ext cx="1233032" cy="12192000"/>
          </a:xfrm>
          <a:prstGeom prst="rect">
            <a:avLst/>
          </a:prstGeom>
        </p:spPr>
      </p:pic>
      <p:pic>
        <p:nvPicPr>
          <p:cNvPr id="5" name="Picture 4"/>
          <p:cNvPicPr>
            <a:picLocks noChangeAspect="1"/>
          </p:cNvPicPr>
          <p:nvPr/>
        </p:nvPicPr>
        <p:blipFill rotWithShape="1">
          <a:blip r:embed="rId4"/>
          <a:srcRect t="912" b="3087"/>
          <a:stretch/>
        </p:blipFill>
        <p:spPr>
          <a:xfrm>
            <a:off x="4548275" y="4267200"/>
            <a:ext cx="3481435" cy="4343400"/>
          </a:xfrm>
          <a:prstGeom prst="rect">
            <a:avLst/>
          </a:prstGeom>
        </p:spPr>
      </p:pic>
    </p:spTree>
    <p:extLst>
      <p:ext uri="{BB962C8B-B14F-4D97-AF65-F5344CB8AC3E}">
        <p14:creationId xmlns:p14="http://schemas.microsoft.com/office/powerpoint/2010/main" val="25903128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extLst>
              <p:ext uri="{D42A27DB-BD31-4B8C-83A1-F6EECF244321}">
                <p14:modId xmlns:p14="http://schemas.microsoft.com/office/powerpoint/2010/main" val="336126641"/>
              </p:ext>
            </p:extLst>
          </p:nvPr>
        </p:nvGraphicFramePr>
        <p:xfrm>
          <a:off x="3670244" y="1325563"/>
          <a:ext cx="9231840" cy="535485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770709" y="0"/>
            <a:ext cx="10515600" cy="1325563"/>
          </a:xfrm>
        </p:spPr>
        <p:txBody>
          <a:bodyPr/>
          <a:lstStyle/>
          <a:p>
            <a:pPr algn="r"/>
            <a:r>
              <a:rPr lang="en-US" b="1" dirty="0" smtClean="0">
                <a:solidFill>
                  <a:srgbClr val="002060"/>
                </a:solidFill>
                <a:latin typeface="Franklin Gothic Medium Cond" panose="020B0606030402020204" pitchFamily="34" charset="0"/>
              </a:rPr>
              <a:t>Sampling</a:t>
            </a:r>
            <a:endParaRPr lang="en-US" b="1" dirty="0">
              <a:solidFill>
                <a:srgbClr val="002060"/>
              </a:solidFill>
              <a:latin typeface="Franklin Gothic Medium Cond" panose="020B06060304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373561000"/>
              </p:ext>
            </p:extLst>
          </p:nvPr>
        </p:nvGraphicFramePr>
        <p:xfrm>
          <a:off x="162064" y="2787069"/>
          <a:ext cx="4109311" cy="2085555"/>
        </p:xfrm>
        <a:graphic>
          <a:graphicData uri="http://schemas.openxmlformats.org/drawingml/2006/table">
            <a:tbl>
              <a:tblPr firstRow="1" firstCol="1" bandRow="1">
                <a:tableStyleId>{21E4AEA4-8DFA-4A89-87EB-49C32662AFE0}</a:tableStyleId>
              </a:tblPr>
              <a:tblGrid>
                <a:gridCol w="3165546"/>
                <a:gridCol w="943765"/>
              </a:tblGrid>
              <a:tr h="412981">
                <a:tc>
                  <a:txBody>
                    <a:bodyPr/>
                    <a:lstStyle/>
                    <a:p>
                      <a:pPr marL="0" marR="0">
                        <a:lnSpc>
                          <a:spcPct val="107000"/>
                        </a:lnSpc>
                        <a:spcBef>
                          <a:spcPts val="0"/>
                        </a:spcBef>
                        <a:spcAft>
                          <a:spcPts val="0"/>
                        </a:spcAft>
                      </a:pPr>
                      <a:r>
                        <a:rPr lang="en-US" sz="2000" dirty="0">
                          <a:effectLst/>
                        </a:rPr>
                        <a:t>Number of Responses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rPr>
                        <a:t>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12981">
                <a:tc>
                  <a:txBody>
                    <a:bodyPr/>
                    <a:lstStyle/>
                    <a:p>
                      <a:pPr marL="0" marR="0">
                        <a:lnSpc>
                          <a:spcPct val="107000"/>
                        </a:lnSpc>
                        <a:spcBef>
                          <a:spcPts val="0"/>
                        </a:spcBef>
                        <a:spcAft>
                          <a:spcPts val="0"/>
                        </a:spcAft>
                      </a:pPr>
                      <a:r>
                        <a:rPr lang="en-US" sz="2000" dirty="0">
                          <a:effectLst/>
                        </a:rPr>
                        <a:t>Total completed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smtClean="0">
                          <a:effectLst/>
                        </a:rPr>
                        <a:t>827</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12981">
                <a:tc>
                  <a:txBody>
                    <a:bodyPr/>
                    <a:lstStyle/>
                    <a:p>
                      <a:pPr marL="0" marR="0">
                        <a:lnSpc>
                          <a:spcPct val="107000"/>
                        </a:lnSpc>
                        <a:spcBef>
                          <a:spcPts val="0"/>
                        </a:spcBef>
                        <a:spcAft>
                          <a:spcPts val="0"/>
                        </a:spcAft>
                      </a:pPr>
                      <a:r>
                        <a:rPr lang="en-US" sz="2000" dirty="0">
                          <a:effectLst/>
                        </a:rPr>
                        <a:t>Total, by response type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US" sz="2000" dirty="0">
                        <a:effectLst/>
                        <a:latin typeface="Calibri" panose="020F0502020204030204" pitchFamily="34" charset="0"/>
                      </a:endParaRPr>
                    </a:p>
                  </a:txBody>
                  <a:tcPr marL="68580" marR="68580" marT="0" marB="0"/>
                </a:tc>
              </a:tr>
              <a:tr h="412981">
                <a:tc>
                  <a:txBody>
                    <a:bodyPr/>
                    <a:lstStyle/>
                    <a:p>
                      <a:pPr marL="0" marR="0">
                        <a:lnSpc>
                          <a:spcPct val="107000"/>
                        </a:lnSpc>
                        <a:spcBef>
                          <a:spcPts val="0"/>
                        </a:spcBef>
                        <a:spcAft>
                          <a:spcPts val="0"/>
                        </a:spcAft>
                      </a:pPr>
                      <a:r>
                        <a:rPr lang="en-US" sz="2000" dirty="0">
                          <a:effectLst/>
                        </a:rPr>
                        <a:t>- Online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rPr>
                        <a:t>253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33631">
                <a:tc>
                  <a:txBody>
                    <a:bodyPr/>
                    <a:lstStyle/>
                    <a:p>
                      <a:pPr marL="0" marR="0">
                        <a:lnSpc>
                          <a:spcPct val="107000"/>
                        </a:lnSpc>
                        <a:spcBef>
                          <a:spcPts val="0"/>
                        </a:spcBef>
                        <a:spcAft>
                          <a:spcPts val="0"/>
                        </a:spcAft>
                      </a:pPr>
                      <a:r>
                        <a:rPr lang="en-US" sz="2000" dirty="0">
                          <a:effectLst/>
                        </a:rPr>
                        <a:t>- Paper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smtClean="0">
                          <a:effectLst/>
                        </a:rPr>
                        <a:t>574</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4759343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4219"/>
            <a:ext cx="10515600" cy="1325563"/>
          </a:xfrm>
        </p:spPr>
        <p:txBody>
          <a:bodyPr/>
          <a:lstStyle/>
          <a:p>
            <a:pPr algn="r"/>
            <a:r>
              <a:rPr lang="en-US" b="1" dirty="0" smtClean="0">
                <a:solidFill>
                  <a:srgbClr val="002060"/>
                </a:solidFill>
                <a:latin typeface="Franklin Gothic Medium Cond" panose="020B0606030402020204" pitchFamily="34" charset="0"/>
              </a:rPr>
              <a:t>Legislative Priorities</a:t>
            </a:r>
            <a:endParaRPr lang="en-US" b="1" dirty="0">
              <a:solidFill>
                <a:srgbClr val="002060"/>
              </a:solidFill>
              <a:latin typeface="Franklin Gothic Medium Cond" panose="020B0606030402020204" pitchFamily="34" charset="0"/>
            </a:endParaRPr>
          </a:p>
        </p:txBody>
      </p:sp>
      <p:graphicFrame>
        <p:nvGraphicFramePr>
          <p:cNvPr id="7" name="Chart 6"/>
          <p:cNvGraphicFramePr/>
          <p:nvPr>
            <p:extLst>
              <p:ext uri="{D42A27DB-BD31-4B8C-83A1-F6EECF244321}">
                <p14:modId xmlns:p14="http://schemas.microsoft.com/office/powerpoint/2010/main" val="355759421"/>
              </p:ext>
            </p:extLst>
          </p:nvPr>
        </p:nvGraphicFramePr>
        <p:xfrm>
          <a:off x="914400" y="1166812"/>
          <a:ext cx="8553133" cy="5013393"/>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1085850" y="1252538"/>
            <a:ext cx="7458075" cy="490538"/>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5592241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0"/>
            <a:ext cx="10515600" cy="1325563"/>
          </a:xfrm>
        </p:spPr>
        <p:txBody>
          <a:bodyPr/>
          <a:lstStyle/>
          <a:p>
            <a:pPr algn="r"/>
            <a:r>
              <a:rPr lang="en-US" b="1" dirty="0" smtClean="0">
                <a:solidFill>
                  <a:srgbClr val="002060"/>
                </a:solidFill>
                <a:latin typeface="Franklin Gothic Medium Cond" panose="020B0606030402020204" pitchFamily="34" charset="0"/>
              </a:rPr>
              <a:t>Legislative Agenda</a:t>
            </a:r>
            <a:endParaRPr lang="en-US" b="1" dirty="0">
              <a:solidFill>
                <a:srgbClr val="002060"/>
              </a:solidFill>
              <a:latin typeface="Franklin Gothic Medium Cond" panose="020B0606030402020204" pitchFamily="34" charset="0"/>
            </a:endParaRPr>
          </a:p>
        </p:txBody>
      </p:sp>
      <p:sp>
        <p:nvSpPr>
          <p:cNvPr id="3" name="Content Placeholder 2"/>
          <p:cNvSpPr>
            <a:spLocks noGrp="1"/>
          </p:cNvSpPr>
          <p:nvPr>
            <p:ph idx="1"/>
          </p:nvPr>
        </p:nvSpPr>
        <p:spPr>
          <a:xfrm>
            <a:off x="512065" y="758162"/>
            <a:ext cx="10598330" cy="5365680"/>
          </a:xfrm>
        </p:spPr>
        <p:txBody>
          <a:bodyPr>
            <a:normAutofit fontScale="47500" lnSpcReduction="20000"/>
          </a:bodyPr>
          <a:lstStyle/>
          <a:p>
            <a:pPr marL="0" indent="0">
              <a:buNone/>
            </a:pPr>
            <a:r>
              <a:rPr lang="en-US" sz="5800" b="1" dirty="0" smtClean="0">
                <a:latin typeface="Franklin Gothic Medium Cond" panose="020B0606030402020204" pitchFamily="34" charset="0"/>
              </a:rPr>
              <a:t>2019-2020 Legislative Priorities</a:t>
            </a:r>
            <a:br>
              <a:rPr lang="en-US" sz="5800" b="1" dirty="0" smtClean="0">
                <a:latin typeface="Franklin Gothic Medium Cond" panose="020B0606030402020204" pitchFamily="34" charset="0"/>
              </a:rPr>
            </a:br>
            <a:endParaRPr lang="en-US" sz="5800" b="1" dirty="0" smtClean="0">
              <a:latin typeface="Franklin Gothic Medium Cond" panose="020B0606030402020204" pitchFamily="34" charset="0"/>
            </a:endParaRPr>
          </a:p>
          <a:p>
            <a:pPr marL="0" indent="0">
              <a:spcBef>
                <a:spcPts val="600"/>
              </a:spcBef>
              <a:buNone/>
            </a:pPr>
            <a:r>
              <a:rPr lang="en-US" sz="4500" b="1" dirty="0">
                <a:latin typeface="Franklin Gothic Medium Cond" panose="020B0606030402020204" pitchFamily="34" charset="0"/>
                <a:cs typeface="Times New Roman" panose="02020603050405020304" pitchFamily="18" charset="0"/>
              </a:rPr>
              <a:t>Priority </a:t>
            </a:r>
            <a:r>
              <a:rPr lang="en-US" sz="4500" b="1" dirty="0" smtClean="0">
                <a:latin typeface="Franklin Gothic Medium Cond" panose="020B0606030402020204" pitchFamily="34" charset="0"/>
                <a:cs typeface="Times New Roman" panose="02020603050405020304" pitchFamily="18" charset="0"/>
              </a:rPr>
              <a:t>Issues</a:t>
            </a:r>
            <a:r>
              <a:rPr lang="en-US" sz="4500" dirty="0" smtClean="0">
                <a:latin typeface="Franklin Gothic Medium Cond" panose="020B0606030402020204" pitchFamily="34" charset="0"/>
                <a:cs typeface="Times New Roman" panose="02020603050405020304" pitchFamily="18" charset="0"/>
              </a:rPr>
              <a:t/>
            </a:r>
            <a:br>
              <a:rPr lang="en-US" sz="4500" dirty="0" smtClean="0">
                <a:latin typeface="Franklin Gothic Medium Cond" panose="020B0606030402020204" pitchFamily="34" charset="0"/>
                <a:cs typeface="Times New Roman" panose="02020603050405020304" pitchFamily="18" charset="0"/>
              </a:rPr>
            </a:br>
            <a:r>
              <a:rPr lang="en-US" sz="4500" dirty="0" smtClean="0">
                <a:latin typeface="Franklin Gothic Medium Cond" panose="020B0606030402020204" pitchFamily="34" charset="0"/>
                <a:cs typeface="Times New Roman" panose="02020603050405020304" pitchFamily="18" charset="0"/>
              </a:rPr>
              <a:t>The </a:t>
            </a:r>
            <a:r>
              <a:rPr lang="en-US" sz="4500" dirty="0">
                <a:latin typeface="Franklin Gothic Medium Cond" panose="020B0606030402020204" pitchFamily="34" charset="0"/>
                <a:cs typeface="Times New Roman" panose="02020603050405020304" pitchFamily="18" charset="0"/>
              </a:rPr>
              <a:t>Council will actively track and pursue legislation in the following areas: </a:t>
            </a:r>
            <a:endParaRPr lang="en-US" sz="4500" dirty="0" smtClean="0">
              <a:latin typeface="Franklin Gothic Medium Cond" panose="020B0606030402020204" pitchFamily="34" charset="0"/>
              <a:cs typeface="Times New Roman" panose="02020603050405020304" pitchFamily="18" charset="0"/>
            </a:endParaRPr>
          </a:p>
          <a:p>
            <a:pPr>
              <a:spcBef>
                <a:spcPts val="600"/>
              </a:spcBef>
              <a:buFont typeface="Wingdings" panose="05000000000000000000" pitchFamily="2" charset="2"/>
              <a:buChar char="Ø"/>
            </a:pPr>
            <a:r>
              <a:rPr lang="en-US" sz="4500" dirty="0" smtClean="0">
                <a:latin typeface="Franklin Gothic Medium Cond" panose="020B0606030402020204" pitchFamily="34" charset="0"/>
                <a:cs typeface="Times New Roman" panose="02020603050405020304" pitchFamily="18" charset="0"/>
              </a:rPr>
              <a:t>Higher </a:t>
            </a:r>
            <a:r>
              <a:rPr lang="en-US" sz="4500" dirty="0">
                <a:latin typeface="Franklin Gothic Medium Cond" panose="020B0606030402020204" pitchFamily="34" charset="0"/>
                <a:cs typeface="Times New Roman" panose="02020603050405020304" pitchFamily="18" charset="0"/>
              </a:rPr>
              <a:t>Education Affordability and Access</a:t>
            </a:r>
          </a:p>
          <a:p>
            <a:pPr>
              <a:spcBef>
                <a:spcPts val="600"/>
              </a:spcBef>
              <a:buFont typeface="Wingdings" panose="05000000000000000000" pitchFamily="2" charset="2"/>
              <a:buChar char="Ø"/>
            </a:pPr>
            <a:r>
              <a:rPr lang="en-US" sz="4500" dirty="0">
                <a:latin typeface="Franklin Gothic Medium Cond" panose="020B0606030402020204" pitchFamily="34" charset="0"/>
                <a:cs typeface="Times New Roman" panose="02020603050405020304" pitchFamily="18" charset="0"/>
              </a:rPr>
              <a:t>Data Disaggregation </a:t>
            </a:r>
          </a:p>
          <a:p>
            <a:pPr>
              <a:spcBef>
                <a:spcPts val="600"/>
              </a:spcBef>
              <a:buFont typeface="Wingdings" panose="05000000000000000000" pitchFamily="2" charset="2"/>
              <a:buChar char="Ø"/>
            </a:pPr>
            <a:r>
              <a:rPr lang="en-US" sz="4500" dirty="0">
                <a:latin typeface="Franklin Gothic Medium Cond" panose="020B0606030402020204" pitchFamily="34" charset="0"/>
                <a:cs typeface="Times New Roman" panose="02020603050405020304" pitchFamily="18" charset="0"/>
              </a:rPr>
              <a:t>Healthcare Access </a:t>
            </a:r>
          </a:p>
          <a:p>
            <a:pPr>
              <a:spcBef>
                <a:spcPts val="600"/>
              </a:spcBef>
              <a:buFont typeface="Wingdings" panose="05000000000000000000" pitchFamily="2" charset="2"/>
              <a:buChar char="Ø"/>
            </a:pPr>
            <a:r>
              <a:rPr lang="en-US" sz="4500" dirty="0">
                <a:latin typeface="Franklin Gothic Medium Cond" panose="020B0606030402020204" pitchFamily="34" charset="0"/>
                <a:cs typeface="Times New Roman" panose="02020603050405020304" pitchFamily="18" charset="0"/>
              </a:rPr>
              <a:t>Equity and Social Justice</a:t>
            </a:r>
          </a:p>
          <a:p>
            <a:pPr>
              <a:spcBef>
                <a:spcPts val="600"/>
              </a:spcBef>
              <a:buFont typeface="Wingdings" panose="05000000000000000000" pitchFamily="2" charset="2"/>
              <a:buChar char="Ø"/>
            </a:pPr>
            <a:r>
              <a:rPr lang="en-US" sz="4500" dirty="0">
                <a:latin typeface="Franklin Gothic Medium Cond" panose="020B0606030402020204" pitchFamily="34" charset="0"/>
                <a:cs typeface="Times New Roman" panose="02020603050405020304" pitchFamily="18" charset="0"/>
              </a:rPr>
              <a:t>Immigration Rights</a:t>
            </a:r>
          </a:p>
          <a:p>
            <a:pPr marL="0" indent="0">
              <a:spcBef>
                <a:spcPts val="600"/>
              </a:spcBef>
              <a:buNone/>
            </a:pPr>
            <a:r>
              <a:rPr lang="en-US" sz="4500" dirty="0" smtClean="0">
                <a:latin typeface="Franklin Gothic Medium Cond" panose="020B0606030402020204" pitchFamily="34" charset="0"/>
                <a:cs typeface="Times New Roman" panose="02020603050405020304" pitchFamily="18" charset="0"/>
              </a:rPr>
              <a:t/>
            </a:r>
            <a:br>
              <a:rPr lang="en-US" sz="4500" dirty="0" smtClean="0">
                <a:latin typeface="Franklin Gothic Medium Cond" panose="020B0606030402020204" pitchFamily="34" charset="0"/>
                <a:cs typeface="Times New Roman" panose="02020603050405020304" pitchFamily="18" charset="0"/>
              </a:rPr>
            </a:br>
            <a:r>
              <a:rPr lang="en-US" sz="4500" b="1" dirty="0" smtClean="0">
                <a:latin typeface="Franklin Gothic Medium Cond" panose="020B0606030402020204" pitchFamily="34" charset="0"/>
                <a:cs typeface="Times New Roman" panose="02020603050405020304" pitchFamily="18" charset="0"/>
              </a:rPr>
              <a:t>On-going Positions:</a:t>
            </a:r>
          </a:p>
          <a:p>
            <a:pPr marL="0" indent="0">
              <a:spcBef>
                <a:spcPts val="600"/>
              </a:spcBef>
              <a:buNone/>
            </a:pPr>
            <a:r>
              <a:rPr lang="en-US" sz="4500" dirty="0" smtClean="0">
                <a:latin typeface="Franklin Gothic Medium Cond" panose="020B0606030402020204" pitchFamily="34" charset="0"/>
                <a:cs typeface="Times New Roman" panose="02020603050405020304" pitchFamily="18" charset="0"/>
              </a:rPr>
              <a:t>The </a:t>
            </a:r>
            <a:r>
              <a:rPr lang="en-US" sz="4500" dirty="0">
                <a:latin typeface="Franklin Gothic Medium Cond" panose="020B0606030402020204" pitchFamily="34" charset="0"/>
                <a:cs typeface="Times New Roman" panose="02020603050405020304" pitchFamily="18" charset="0"/>
              </a:rPr>
              <a:t>Council will actively advocate for legislation that achieves the following: </a:t>
            </a:r>
            <a:endParaRPr lang="en-US" sz="4500" dirty="0" smtClean="0">
              <a:latin typeface="Franklin Gothic Medium Cond" panose="020B0606030402020204" pitchFamily="34" charset="0"/>
              <a:cs typeface="Times New Roman" panose="02020603050405020304" pitchFamily="18" charset="0"/>
            </a:endParaRPr>
          </a:p>
          <a:p>
            <a:pPr>
              <a:spcBef>
                <a:spcPts val="600"/>
              </a:spcBef>
              <a:buFont typeface="Wingdings" panose="05000000000000000000" pitchFamily="2" charset="2"/>
              <a:buChar char="Ø"/>
            </a:pPr>
            <a:r>
              <a:rPr lang="en-US" sz="4500" dirty="0" smtClean="0">
                <a:latin typeface="Franklin Gothic Medium Cond" panose="020B0606030402020204" pitchFamily="34" charset="0"/>
                <a:cs typeface="Times New Roman" panose="02020603050405020304" pitchFamily="18" charset="0"/>
              </a:rPr>
              <a:t>Programs and services that are respectful of and responsive to the linguistically and culturally diverse communities of Minnesota, including Asian Pacific Minnesotans.</a:t>
            </a:r>
          </a:p>
          <a:p>
            <a:pPr>
              <a:spcBef>
                <a:spcPts val="600"/>
              </a:spcBef>
              <a:buFont typeface="Wingdings" panose="05000000000000000000" pitchFamily="2" charset="2"/>
              <a:buChar char="Ø"/>
            </a:pPr>
            <a:r>
              <a:rPr lang="en-US" sz="4500" dirty="0" smtClean="0">
                <a:latin typeface="Franklin Gothic Medium Cond" panose="020B0606030402020204" pitchFamily="34" charset="0"/>
                <a:cs typeface="Times New Roman" panose="02020603050405020304" pitchFamily="18" charset="0"/>
              </a:rPr>
              <a:t>Collection of disaggregated data to better inform policy-making on issues of importance to Asian Pacific Minnesotans.</a:t>
            </a:r>
          </a:p>
          <a:p>
            <a:pPr>
              <a:spcBef>
                <a:spcPts val="600"/>
              </a:spcBef>
              <a:buFont typeface="Wingdings" panose="05000000000000000000" pitchFamily="2" charset="2"/>
              <a:buChar char="Ø"/>
            </a:pPr>
            <a:r>
              <a:rPr lang="en-US" sz="4500" dirty="0" smtClean="0">
                <a:latin typeface="Franklin Gothic Medium Cond" panose="020B0606030402020204" pitchFamily="34" charset="0"/>
                <a:cs typeface="Times New Roman" panose="02020603050405020304" pitchFamily="18" charset="0"/>
              </a:rPr>
              <a:t>Increased understanding of violence against Minnesota’s Asian Pacific women and children.</a:t>
            </a:r>
          </a:p>
        </p:txBody>
      </p:sp>
      <p:pic>
        <p:nvPicPr>
          <p:cNvPr id="4" name="Picture 3"/>
          <p:cNvPicPr>
            <a:picLocks noChangeAspect="1"/>
          </p:cNvPicPr>
          <p:nvPr/>
        </p:nvPicPr>
        <p:blipFill>
          <a:blip r:embed="rId3"/>
          <a:stretch>
            <a:fillRect/>
          </a:stretch>
        </p:blipFill>
        <p:spPr>
          <a:xfrm>
            <a:off x="130628" y="6123842"/>
            <a:ext cx="6096000" cy="597801"/>
          </a:xfrm>
          <a:prstGeom prst="rect">
            <a:avLst/>
          </a:prstGeom>
        </p:spPr>
      </p:pic>
      <p:pic>
        <p:nvPicPr>
          <p:cNvPr id="7" name="Picture 6"/>
          <p:cNvPicPr>
            <a:picLocks noChangeAspect="1"/>
          </p:cNvPicPr>
          <p:nvPr/>
        </p:nvPicPr>
        <p:blipFill>
          <a:blip r:embed="rId4"/>
          <a:stretch>
            <a:fillRect/>
          </a:stretch>
        </p:blipFill>
        <p:spPr>
          <a:xfrm>
            <a:off x="538191" y="1905311"/>
            <a:ext cx="4491009" cy="38295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40243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2421" y="-44423"/>
            <a:ext cx="10515600" cy="1325563"/>
          </a:xfrm>
        </p:spPr>
        <p:txBody>
          <a:bodyPr/>
          <a:lstStyle/>
          <a:p>
            <a:pPr algn="r"/>
            <a:r>
              <a:rPr lang="en-US" b="1" dirty="0" smtClean="0">
                <a:solidFill>
                  <a:srgbClr val="002060"/>
                </a:solidFill>
                <a:latin typeface="Franklin Gothic Medium Cond" panose="020B0606030402020204" pitchFamily="34" charset="0"/>
              </a:rPr>
              <a:t>Why is Higher Education Important to You?</a:t>
            </a:r>
            <a:endParaRPr lang="en-US" b="1" dirty="0">
              <a:solidFill>
                <a:srgbClr val="002060"/>
              </a:solidFill>
              <a:latin typeface="Franklin Gothic Medium Cond" panose="020B06060304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721930615"/>
              </p:ext>
            </p:extLst>
          </p:nvPr>
        </p:nvGraphicFramePr>
        <p:xfrm>
          <a:off x="981075" y="1281140"/>
          <a:ext cx="9810750" cy="5583595"/>
        </p:xfrm>
        <a:graphic>
          <a:graphicData uri="http://schemas.openxmlformats.org/drawingml/2006/table">
            <a:tbl>
              <a:tblPr firstRow="1" firstCol="1" bandRow="1">
                <a:tableStyleId>{5C22544A-7EE6-4342-B048-85BDC9FD1C3A}</a:tableStyleId>
              </a:tblPr>
              <a:tblGrid>
                <a:gridCol w="2227391"/>
                <a:gridCol w="2154109"/>
                <a:gridCol w="5429250"/>
              </a:tblGrid>
              <a:tr h="417031">
                <a:tc>
                  <a:txBody>
                    <a:bodyPr/>
                    <a:lstStyle/>
                    <a:p>
                      <a:pPr marL="0" marR="0" algn="ctr">
                        <a:lnSpc>
                          <a:spcPct val="107000"/>
                        </a:lnSpc>
                        <a:spcBef>
                          <a:spcPts val="0"/>
                        </a:spcBef>
                        <a:spcAft>
                          <a:spcPts val="0"/>
                        </a:spcAft>
                      </a:pPr>
                      <a:r>
                        <a:rPr lang="en-US" sz="1600" dirty="0">
                          <a:effectLst/>
                        </a:rPr>
                        <a:t>Major Themes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89" marR="6889" marT="6889" marB="0" anchor="ctr"/>
                </a:tc>
                <a:tc>
                  <a:txBody>
                    <a:bodyPr/>
                    <a:lstStyle/>
                    <a:p>
                      <a:pPr marL="0" marR="0" algn="ctr">
                        <a:lnSpc>
                          <a:spcPct val="107000"/>
                        </a:lnSpc>
                        <a:spcBef>
                          <a:spcPts val="0"/>
                        </a:spcBef>
                        <a:spcAft>
                          <a:spcPts val="0"/>
                        </a:spcAft>
                      </a:pPr>
                      <a:r>
                        <a:rPr lang="en-US" sz="1600" b="1" dirty="0">
                          <a:effectLst/>
                        </a:rPr>
                        <a:t>Subthemes</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89" marR="6889" marT="6889" marB="0" anchor="ctr"/>
                </a:tc>
                <a:tc>
                  <a:txBody>
                    <a:bodyPr/>
                    <a:lstStyle/>
                    <a:p>
                      <a:pPr marL="0" marR="0" algn="ctr">
                        <a:lnSpc>
                          <a:spcPct val="107000"/>
                        </a:lnSpc>
                        <a:spcBef>
                          <a:spcPts val="0"/>
                        </a:spcBef>
                        <a:spcAft>
                          <a:spcPts val="0"/>
                        </a:spcAft>
                      </a:pPr>
                      <a:r>
                        <a:rPr lang="en-US" sz="1600" dirty="0" smtClean="0">
                          <a:effectLst/>
                        </a:rPr>
                        <a:t>Representative Quotes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89" marR="6889" marT="6889" marB="0" anchor="ctr"/>
                </a:tc>
              </a:tr>
              <a:tr h="644004">
                <a:tc rowSpan="3">
                  <a:txBody>
                    <a:bodyPr/>
                    <a:lstStyle/>
                    <a:p>
                      <a:pPr marL="0" marR="0" algn="ctr">
                        <a:lnSpc>
                          <a:spcPct val="107000"/>
                        </a:lnSpc>
                        <a:spcBef>
                          <a:spcPts val="0"/>
                        </a:spcBef>
                        <a:spcAft>
                          <a:spcPts val="0"/>
                        </a:spcAft>
                      </a:pPr>
                      <a:r>
                        <a:rPr lang="en-US" sz="1600" dirty="0">
                          <a:effectLst/>
                        </a:rPr>
                        <a:t>Access (19)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89" marR="6889" marT="6889" marB="0" anchor="ctr"/>
                </a:tc>
                <a:tc rowSpan="3">
                  <a:txBody>
                    <a:bodyPr/>
                    <a:lstStyle/>
                    <a:p>
                      <a:pPr marL="0" marR="0" algn="ctr">
                        <a:lnSpc>
                          <a:spcPct val="107000"/>
                        </a:lnSpc>
                        <a:spcBef>
                          <a:spcPts val="0"/>
                        </a:spcBef>
                        <a:spcAft>
                          <a:spcPts val="0"/>
                        </a:spcAft>
                      </a:pPr>
                      <a:r>
                        <a:rPr lang="en-US" sz="1600" b="1" dirty="0">
                          <a:effectLst/>
                        </a:rPr>
                        <a:t>College Readiness</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89" marR="6889" marT="6889" marB="0" anchor="ctr"/>
                </a:tc>
                <a:tc>
                  <a:txBody>
                    <a:bodyPr/>
                    <a:lstStyle/>
                    <a:p>
                      <a:pPr marL="0" marR="0">
                        <a:lnSpc>
                          <a:spcPct val="107000"/>
                        </a:lnSpc>
                        <a:spcBef>
                          <a:spcPts val="0"/>
                        </a:spcBef>
                        <a:spcAft>
                          <a:spcPts val="0"/>
                        </a:spcAft>
                      </a:pPr>
                      <a:r>
                        <a:rPr lang="en-US" sz="1600" dirty="0">
                          <a:effectLst/>
                        </a:rPr>
                        <a:t>"I'm a first generation Asian American student. Finding support to continue education was hard."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89" marR="6889" marT="6889" marB="0"/>
                </a:tc>
              </a:tr>
              <a:tr h="485113">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600" dirty="0">
                          <a:effectLst/>
                        </a:rPr>
                        <a:t>"Many students I know do not know much about college and higher education"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89" marR="6889" marT="6889" marB="0"/>
                </a:tc>
              </a:tr>
              <a:tr h="485113">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600" dirty="0">
                          <a:effectLst/>
                        </a:rPr>
                        <a:t>"Support more education and resources programs and support schools."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89" marR="6889" marT="6889" marB="0"/>
                </a:tc>
              </a:tr>
              <a:tr h="485113">
                <a:tc rowSpan="4">
                  <a:txBody>
                    <a:bodyPr/>
                    <a:lstStyle/>
                    <a:p>
                      <a:pPr marL="0" marR="0" algn="ctr">
                        <a:lnSpc>
                          <a:spcPct val="107000"/>
                        </a:lnSpc>
                        <a:spcBef>
                          <a:spcPts val="0"/>
                        </a:spcBef>
                        <a:spcAft>
                          <a:spcPts val="0"/>
                        </a:spcAft>
                      </a:pPr>
                      <a:r>
                        <a:rPr lang="en-US" sz="1600">
                          <a:effectLst/>
                        </a:rPr>
                        <a:t>Affordability (21)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89" marR="6889" marT="6889" marB="0" anchor="ctr"/>
                </a:tc>
                <a:tc>
                  <a:txBody>
                    <a:bodyPr/>
                    <a:lstStyle/>
                    <a:p>
                      <a:pPr marL="0" marR="0" algn="ctr">
                        <a:lnSpc>
                          <a:spcPct val="107000"/>
                        </a:lnSpc>
                        <a:spcBef>
                          <a:spcPts val="0"/>
                        </a:spcBef>
                        <a:spcAft>
                          <a:spcPts val="0"/>
                        </a:spcAft>
                      </a:pPr>
                      <a:r>
                        <a:rPr lang="en-US" sz="1600" b="1" dirty="0">
                          <a:effectLst/>
                        </a:rPr>
                        <a:t>Cost</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89" marR="6889" marT="6889" marB="0" anchor="ctr"/>
                </a:tc>
                <a:tc>
                  <a:txBody>
                    <a:bodyPr/>
                    <a:lstStyle/>
                    <a:p>
                      <a:pPr marL="0" marR="0">
                        <a:lnSpc>
                          <a:spcPct val="107000"/>
                        </a:lnSpc>
                        <a:spcBef>
                          <a:spcPts val="0"/>
                        </a:spcBef>
                        <a:spcAft>
                          <a:spcPts val="0"/>
                        </a:spcAft>
                      </a:pPr>
                      <a:r>
                        <a:rPr lang="en-US" sz="1600" dirty="0">
                          <a:effectLst/>
                        </a:rPr>
                        <a:t>"Less and less people can afford to attend colleges and university."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89" marR="6889" marT="6889" marB="0"/>
                </a:tc>
              </a:tr>
              <a:tr h="485113">
                <a:tc vMerge="1">
                  <a:txBody>
                    <a:bodyPr/>
                    <a:lstStyle/>
                    <a:p>
                      <a:endParaRPr lang="en-US"/>
                    </a:p>
                  </a:txBody>
                  <a:tcPr/>
                </a:tc>
                <a:tc rowSpan="2">
                  <a:txBody>
                    <a:bodyPr/>
                    <a:lstStyle/>
                    <a:p>
                      <a:pPr marL="0" marR="0" algn="ctr">
                        <a:lnSpc>
                          <a:spcPct val="107000"/>
                        </a:lnSpc>
                        <a:spcBef>
                          <a:spcPts val="0"/>
                        </a:spcBef>
                        <a:spcAft>
                          <a:spcPts val="0"/>
                        </a:spcAft>
                      </a:pPr>
                      <a:r>
                        <a:rPr lang="en-US" sz="1600" b="1">
                          <a:effectLst/>
                        </a:rPr>
                        <a:t>Financial Aid</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89" marR="6889" marT="6889" marB="0" anchor="ctr"/>
                </a:tc>
                <a:tc>
                  <a:txBody>
                    <a:bodyPr/>
                    <a:lstStyle/>
                    <a:p>
                      <a:pPr marL="0" marR="0">
                        <a:lnSpc>
                          <a:spcPct val="107000"/>
                        </a:lnSpc>
                        <a:spcBef>
                          <a:spcPts val="0"/>
                        </a:spcBef>
                        <a:spcAft>
                          <a:spcPts val="0"/>
                        </a:spcAft>
                      </a:pPr>
                      <a:r>
                        <a:rPr lang="en-US" sz="1600" dirty="0">
                          <a:effectLst/>
                        </a:rPr>
                        <a:t>"Provide additional funding/grants to lower costs of attending college"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89" marR="6889" marT="6889" marB="0"/>
                </a:tc>
              </a:tr>
              <a:tr h="326220">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600" dirty="0">
                          <a:effectLst/>
                        </a:rPr>
                        <a:t>"Subsidize college expenses, reduce tuition"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89" marR="6889" marT="6889" marB="0"/>
                </a:tc>
              </a:tr>
              <a:tr h="644004">
                <a:tc vMerge="1">
                  <a:txBody>
                    <a:bodyPr/>
                    <a:lstStyle/>
                    <a:p>
                      <a:endParaRPr lang="en-US"/>
                    </a:p>
                  </a:txBody>
                  <a:tcPr/>
                </a:tc>
                <a:tc>
                  <a:txBody>
                    <a:bodyPr/>
                    <a:lstStyle/>
                    <a:p>
                      <a:pPr marL="0" marR="0" algn="ctr">
                        <a:lnSpc>
                          <a:spcPct val="107000"/>
                        </a:lnSpc>
                        <a:spcBef>
                          <a:spcPts val="0"/>
                        </a:spcBef>
                        <a:spcAft>
                          <a:spcPts val="0"/>
                        </a:spcAft>
                      </a:pPr>
                      <a:r>
                        <a:rPr lang="en-US" sz="1600" b="1">
                          <a:effectLst/>
                        </a:rPr>
                        <a:t>Student Debt</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89" marR="6889" marT="6889" marB="0" anchor="ctr"/>
                </a:tc>
                <a:tc>
                  <a:txBody>
                    <a:bodyPr/>
                    <a:lstStyle/>
                    <a:p>
                      <a:pPr marL="0" marR="0">
                        <a:lnSpc>
                          <a:spcPct val="107000"/>
                        </a:lnSpc>
                        <a:spcBef>
                          <a:spcPts val="0"/>
                        </a:spcBef>
                        <a:spcAft>
                          <a:spcPts val="0"/>
                        </a:spcAft>
                      </a:pPr>
                      <a:r>
                        <a:rPr lang="en-US" sz="1600" dirty="0">
                          <a:effectLst/>
                        </a:rPr>
                        <a:t>"Students should not be burdened with college debt that will cripple their ability to buy a house and build equity."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89" marR="6889" marT="6889" marB="0"/>
                </a:tc>
              </a:tr>
              <a:tr h="634511">
                <a:tc rowSpan="2">
                  <a:txBody>
                    <a:bodyPr/>
                    <a:lstStyle/>
                    <a:p>
                      <a:pPr marL="0" marR="0" algn="ctr">
                        <a:lnSpc>
                          <a:spcPct val="107000"/>
                        </a:lnSpc>
                        <a:spcBef>
                          <a:spcPts val="0"/>
                        </a:spcBef>
                        <a:spcAft>
                          <a:spcPts val="0"/>
                        </a:spcAft>
                      </a:pPr>
                      <a:r>
                        <a:rPr lang="en-US" sz="1600" dirty="0">
                          <a:effectLst/>
                        </a:rPr>
                        <a:t>Economic Impact (6)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89" marR="6889" marT="6889" marB="0" anchor="ctr"/>
                </a:tc>
                <a:tc>
                  <a:txBody>
                    <a:bodyPr/>
                    <a:lstStyle/>
                    <a:p>
                      <a:pPr marL="0" marR="0" algn="ctr">
                        <a:lnSpc>
                          <a:spcPct val="107000"/>
                        </a:lnSpc>
                        <a:spcBef>
                          <a:spcPts val="0"/>
                        </a:spcBef>
                        <a:spcAft>
                          <a:spcPts val="0"/>
                        </a:spcAft>
                      </a:pPr>
                      <a:r>
                        <a:rPr lang="en-US" sz="1600" b="1">
                          <a:effectLst/>
                        </a:rPr>
                        <a:t>Communities</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89" marR="6889" marT="6889" marB="0" anchor="ctr"/>
                </a:tc>
                <a:tc>
                  <a:txBody>
                    <a:bodyPr/>
                    <a:lstStyle/>
                    <a:p>
                      <a:pPr marL="0" marR="0">
                        <a:lnSpc>
                          <a:spcPct val="107000"/>
                        </a:lnSpc>
                        <a:spcBef>
                          <a:spcPts val="0"/>
                        </a:spcBef>
                        <a:spcAft>
                          <a:spcPts val="0"/>
                        </a:spcAft>
                      </a:pPr>
                      <a:r>
                        <a:rPr lang="en-US" sz="1600" dirty="0" smtClean="0">
                          <a:effectLst/>
                        </a:rPr>
                        <a:t>"Higher education impacts the economic health and stability of the community."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89" marR="6889" marT="6889" marB="0"/>
                </a:tc>
              </a:tr>
              <a:tr h="802897">
                <a:tc vMerge="1">
                  <a:txBody>
                    <a:bodyPr/>
                    <a:lstStyle/>
                    <a:p>
                      <a:endParaRPr lang="en-US"/>
                    </a:p>
                  </a:txBody>
                  <a:tcPr/>
                </a:tc>
                <a:tc>
                  <a:txBody>
                    <a:bodyPr/>
                    <a:lstStyle/>
                    <a:p>
                      <a:pPr marL="0" marR="0" algn="ctr">
                        <a:lnSpc>
                          <a:spcPct val="107000"/>
                        </a:lnSpc>
                        <a:spcBef>
                          <a:spcPts val="0"/>
                        </a:spcBef>
                        <a:spcAft>
                          <a:spcPts val="0"/>
                        </a:spcAft>
                      </a:pPr>
                      <a:r>
                        <a:rPr lang="en-US" sz="1600" b="1" dirty="0">
                          <a:effectLst/>
                        </a:rPr>
                        <a:t>Career Readiness</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89" marR="6889" marT="6889" marB="0" anchor="ctr"/>
                </a:tc>
                <a:tc>
                  <a:txBody>
                    <a:bodyPr/>
                    <a:lstStyle/>
                    <a:p>
                      <a:pPr marL="0" marR="0">
                        <a:lnSpc>
                          <a:spcPct val="107000"/>
                        </a:lnSpc>
                        <a:spcBef>
                          <a:spcPts val="0"/>
                        </a:spcBef>
                        <a:spcAft>
                          <a:spcPts val="0"/>
                        </a:spcAft>
                      </a:pPr>
                      <a:r>
                        <a:rPr lang="en-US" sz="1600" dirty="0" smtClean="0">
                          <a:effectLst/>
                        </a:rPr>
                        <a:t>"Create more jobs/internships that will give students more experiences while still in college."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89" marR="6889" marT="6889" marB="0"/>
                </a:tc>
              </a:tr>
            </a:tbl>
          </a:graphicData>
        </a:graphic>
      </p:graphicFrame>
    </p:spTree>
    <p:extLst>
      <p:ext uri="{BB962C8B-B14F-4D97-AF65-F5344CB8AC3E}">
        <p14:creationId xmlns:p14="http://schemas.microsoft.com/office/powerpoint/2010/main" val="15893768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2421" y="-44423"/>
            <a:ext cx="10515600" cy="1325563"/>
          </a:xfrm>
        </p:spPr>
        <p:txBody>
          <a:bodyPr/>
          <a:lstStyle/>
          <a:p>
            <a:pPr algn="r"/>
            <a:r>
              <a:rPr lang="en-US" b="1" dirty="0" smtClean="0">
                <a:solidFill>
                  <a:srgbClr val="002060"/>
                </a:solidFill>
                <a:latin typeface="Franklin Gothic Medium Cond" panose="020B0606030402020204" pitchFamily="34" charset="0"/>
              </a:rPr>
              <a:t>Why is Higher Education Important to You?</a:t>
            </a:r>
            <a:endParaRPr lang="en-US" b="1" dirty="0">
              <a:solidFill>
                <a:srgbClr val="002060"/>
              </a:solidFill>
              <a:latin typeface="Franklin Gothic Medium Cond" panose="020B0606030402020204" pitchFamily="34" charset="0"/>
            </a:endParaRPr>
          </a:p>
        </p:txBody>
      </p:sp>
      <p:sp>
        <p:nvSpPr>
          <p:cNvPr id="4" name="TextBox 3"/>
          <p:cNvSpPr txBox="1"/>
          <p:nvPr/>
        </p:nvSpPr>
        <p:spPr>
          <a:xfrm>
            <a:off x="298938" y="1281140"/>
            <a:ext cx="10128738" cy="1631216"/>
          </a:xfrm>
          <a:prstGeom prst="rect">
            <a:avLst/>
          </a:prstGeom>
          <a:noFill/>
        </p:spPr>
        <p:txBody>
          <a:bodyPr wrap="square" rtlCol="0">
            <a:spAutoFit/>
          </a:bodyPr>
          <a:lstStyle/>
          <a:p>
            <a:r>
              <a:rPr lang="en-US" dirty="0" smtClean="0"/>
              <a:t>“</a:t>
            </a:r>
            <a:r>
              <a:rPr lang="en-US" sz="2000" dirty="0" smtClean="0"/>
              <a:t>With </a:t>
            </a:r>
            <a:r>
              <a:rPr lang="en-US" sz="2000" dirty="0"/>
              <a:t>four children in my family and two in college, we still struggle to find support for our children to continue their secondary education. My children are having challenges with adjusting to school and I would like to see support services available  for the whole family would be </a:t>
            </a:r>
            <a:r>
              <a:rPr lang="en-US" sz="2000" dirty="0" smtClean="0"/>
              <a:t>appreciated….I </a:t>
            </a:r>
            <a:r>
              <a:rPr lang="en-US" sz="2000" dirty="0"/>
              <a:t>would like to learn about services that are available</a:t>
            </a:r>
            <a:r>
              <a:rPr lang="en-US" sz="2000" dirty="0" smtClean="0"/>
              <a:t>.” </a:t>
            </a:r>
          </a:p>
          <a:p>
            <a:r>
              <a:rPr lang="en-US" sz="2000" dirty="0" smtClean="0"/>
              <a:t>– Chinese Minnesotan Parent, Lino Lakes</a:t>
            </a:r>
            <a:endParaRPr lang="en-US" sz="2000" dirty="0"/>
          </a:p>
        </p:txBody>
      </p:sp>
      <p:sp>
        <p:nvSpPr>
          <p:cNvPr id="5" name="TextBox 4"/>
          <p:cNvSpPr txBox="1"/>
          <p:nvPr/>
        </p:nvSpPr>
        <p:spPr>
          <a:xfrm>
            <a:off x="298938" y="3327822"/>
            <a:ext cx="10128738" cy="1323439"/>
          </a:xfrm>
          <a:prstGeom prst="rect">
            <a:avLst/>
          </a:prstGeom>
          <a:noFill/>
        </p:spPr>
        <p:txBody>
          <a:bodyPr wrap="square" rtlCol="0">
            <a:spAutoFit/>
          </a:bodyPr>
          <a:lstStyle/>
          <a:p>
            <a:r>
              <a:rPr lang="en-US" sz="2000" dirty="0" smtClean="0"/>
              <a:t>“Being </a:t>
            </a:r>
            <a:r>
              <a:rPr lang="en-US" sz="2000" dirty="0"/>
              <a:t>a student from one of many marginalized and historically underrepresented groups, it's </a:t>
            </a:r>
            <a:r>
              <a:rPr lang="en-US" sz="2000" dirty="0" smtClean="0"/>
              <a:t>important [for] </a:t>
            </a:r>
            <a:r>
              <a:rPr lang="en-US" sz="2000" dirty="0"/>
              <a:t>me to see that there are resources for others like myself in my community to achieve the same as those not in those groups</a:t>
            </a:r>
            <a:r>
              <a:rPr lang="en-US" sz="2000" dirty="0" smtClean="0"/>
              <a:t>.” </a:t>
            </a:r>
          </a:p>
          <a:p>
            <a:r>
              <a:rPr lang="en-US" sz="2000" dirty="0" smtClean="0"/>
              <a:t>– Vietnamese Minnesotan Student, Eagan</a:t>
            </a:r>
            <a:endParaRPr lang="en-US" sz="2000" dirty="0"/>
          </a:p>
        </p:txBody>
      </p:sp>
      <p:sp>
        <p:nvSpPr>
          <p:cNvPr id="6" name="TextBox 5"/>
          <p:cNvSpPr txBox="1"/>
          <p:nvPr/>
        </p:nvSpPr>
        <p:spPr>
          <a:xfrm>
            <a:off x="298938" y="5066727"/>
            <a:ext cx="10128738" cy="1323439"/>
          </a:xfrm>
          <a:prstGeom prst="rect">
            <a:avLst/>
          </a:prstGeom>
          <a:noFill/>
        </p:spPr>
        <p:txBody>
          <a:bodyPr wrap="square" rtlCol="0">
            <a:spAutoFit/>
          </a:bodyPr>
          <a:lstStyle/>
          <a:p>
            <a:r>
              <a:rPr lang="en-US" sz="2000" dirty="0"/>
              <a:t>“Not many opportunities for higher education for students after high school especially for a low income family. Financial aid does help, but it does not cover 100% of college expense. More students are not going for higher education</a:t>
            </a:r>
            <a:r>
              <a:rPr lang="en-US" sz="2000" dirty="0" smtClean="0"/>
              <a:t>.”</a:t>
            </a:r>
          </a:p>
          <a:p>
            <a:r>
              <a:rPr lang="en-US" sz="2000" dirty="0" smtClean="0"/>
              <a:t>– Hmong Minnesotan Student, Minneapolis</a:t>
            </a:r>
            <a:endParaRPr lang="en-US" sz="2000" dirty="0"/>
          </a:p>
        </p:txBody>
      </p:sp>
    </p:spTree>
    <p:extLst>
      <p:ext uri="{BB962C8B-B14F-4D97-AF65-F5344CB8AC3E}">
        <p14:creationId xmlns:p14="http://schemas.microsoft.com/office/powerpoint/2010/main" val="18660183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7910" y="13232"/>
            <a:ext cx="10515600" cy="1325563"/>
          </a:xfrm>
        </p:spPr>
        <p:txBody>
          <a:bodyPr/>
          <a:lstStyle/>
          <a:p>
            <a:pPr algn="r"/>
            <a:r>
              <a:rPr lang="en-US" b="1" dirty="0" smtClean="0">
                <a:solidFill>
                  <a:srgbClr val="002060"/>
                </a:solidFill>
                <a:latin typeface="Franklin Gothic Medium Cond" panose="020B0606030402020204" pitchFamily="34" charset="0"/>
              </a:rPr>
              <a:t>How Can the State Help You and Your Community?</a:t>
            </a:r>
            <a:endParaRPr lang="en-US" b="1" dirty="0">
              <a:solidFill>
                <a:srgbClr val="002060"/>
              </a:solidFill>
              <a:latin typeface="Franklin Gothic Medium Cond" panose="020B0606030402020204" pitchFamily="34" charset="0"/>
            </a:endParaRPr>
          </a:p>
        </p:txBody>
      </p:sp>
      <p:sp>
        <p:nvSpPr>
          <p:cNvPr id="3" name="TextBox 2"/>
          <p:cNvSpPr txBox="1"/>
          <p:nvPr/>
        </p:nvSpPr>
        <p:spPr>
          <a:xfrm>
            <a:off x="464981" y="5047131"/>
            <a:ext cx="9298546" cy="1446550"/>
          </a:xfrm>
          <a:prstGeom prst="rect">
            <a:avLst/>
          </a:prstGeom>
          <a:noFill/>
        </p:spPr>
        <p:txBody>
          <a:bodyPr wrap="square" rtlCol="0">
            <a:spAutoFit/>
          </a:bodyPr>
          <a:lstStyle/>
          <a:p>
            <a:r>
              <a:rPr lang="en-US" sz="2200" dirty="0" smtClean="0"/>
              <a:t>“Reach </a:t>
            </a:r>
            <a:r>
              <a:rPr lang="en-US" sz="2200" dirty="0"/>
              <a:t>out to local residents and listen to understand their stories of struggles. Create more policies that cater towards to the people who are in need. Create more community events that are inclusive to everyone</a:t>
            </a:r>
            <a:r>
              <a:rPr lang="en-US" sz="2200" dirty="0" smtClean="0"/>
              <a:t>.” </a:t>
            </a:r>
          </a:p>
          <a:p>
            <a:r>
              <a:rPr lang="en-US" sz="2200" dirty="0" smtClean="0"/>
              <a:t>– Vietnamese Minnesotan Student, Blaine</a:t>
            </a:r>
            <a:endParaRPr lang="en-US" sz="2200" dirty="0"/>
          </a:p>
        </p:txBody>
      </p:sp>
      <p:sp>
        <p:nvSpPr>
          <p:cNvPr id="4" name="TextBox 3"/>
          <p:cNvSpPr txBox="1"/>
          <p:nvPr/>
        </p:nvSpPr>
        <p:spPr>
          <a:xfrm>
            <a:off x="464981" y="1440512"/>
            <a:ext cx="8912180" cy="1446550"/>
          </a:xfrm>
          <a:prstGeom prst="rect">
            <a:avLst/>
          </a:prstGeom>
          <a:noFill/>
        </p:spPr>
        <p:txBody>
          <a:bodyPr wrap="square" rtlCol="0">
            <a:spAutoFit/>
          </a:bodyPr>
          <a:lstStyle/>
          <a:p>
            <a:r>
              <a:rPr lang="en-US" sz="2200" dirty="0" smtClean="0"/>
              <a:t>“Expose </a:t>
            </a:r>
            <a:r>
              <a:rPr lang="en-US" sz="2200" dirty="0"/>
              <a:t>and restrict for-profit schools, educate high school students and their parents about the danger of debt, prepare and encourage students to commit to graduating as quickly as possible</a:t>
            </a:r>
            <a:r>
              <a:rPr lang="en-US" sz="2200" dirty="0" smtClean="0"/>
              <a:t>.” </a:t>
            </a:r>
          </a:p>
          <a:p>
            <a:r>
              <a:rPr lang="en-US" sz="2200" dirty="0" smtClean="0"/>
              <a:t>– Chinese Community Member, Edina</a:t>
            </a:r>
          </a:p>
        </p:txBody>
      </p:sp>
      <p:sp>
        <p:nvSpPr>
          <p:cNvPr id="5" name="TextBox 4"/>
          <p:cNvSpPr txBox="1"/>
          <p:nvPr/>
        </p:nvSpPr>
        <p:spPr>
          <a:xfrm>
            <a:off x="464981" y="3192963"/>
            <a:ext cx="9594761" cy="1446550"/>
          </a:xfrm>
          <a:prstGeom prst="rect">
            <a:avLst/>
          </a:prstGeom>
          <a:noFill/>
        </p:spPr>
        <p:txBody>
          <a:bodyPr wrap="square" rtlCol="0">
            <a:spAutoFit/>
          </a:bodyPr>
          <a:lstStyle/>
          <a:p>
            <a:r>
              <a:rPr lang="en-US" sz="2200" dirty="0"/>
              <a:t>“Many parents </a:t>
            </a:r>
            <a:r>
              <a:rPr lang="en-US" sz="2200" dirty="0" smtClean="0"/>
              <a:t>want </a:t>
            </a:r>
            <a:r>
              <a:rPr lang="en-US" sz="2200" dirty="0"/>
              <a:t>their kids to be educated. Such as going to college but can't afford…Find a way for everyone to be </a:t>
            </a:r>
            <a:r>
              <a:rPr lang="en-US" sz="2200" dirty="0" smtClean="0"/>
              <a:t>educated, </a:t>
            </a:r>
            <a:r>
              <a:rPr lang="en-US" sz="2200" dirty="0"/>
              <a:t>and for people who </a:t>
            </a:r>
            <a:r>
              <a:rPr lang="en-US" sz="2200" dirty="0" smtClean="0"/>
              <a:t>want </a:t>
            </a:r>
            <a:r>
              <a:rPr lang="en-US" sz="2200" dirty="0"/>
              <a:t>to go to college </a:t>
            </a:r>
            <a:r>
              <a:rPr lang="en-US" sz="2200" dirty="0" smtClean="0"/>
              <a:t>[to] </a:t>
            </a:r>
            <a:r>
              <a:rPr lang="en-US" sz="2200" dirty="0"/>
              <a:t>go</a:t>
            </a:r>
            <a:r>
              <a:rPr lang="en-US" sz="2200" dirty="0" smtClean="0"/>
              <a:t>.” </a:t>
            </a:r>
          </a:p>
          <a:p>
            <a:r>
              <a:rPr lang="en-US" sz="2200" dirty="0" smtClean="0"/>
              <a:t>– Karen </a:t>
            </a:r>
            <a:r>
              <a:rPr lang="en-US" sz="2200" dirty="0"/>
              <a:t>Minnesotan Student, St. Paul </a:t>
            </a:r>
          </a:p>
        </p:txBody>
      </p:sp>
    </p:spTree>
    <p:extLst>
      <p:ext uri="{BB962C8B-B14F-4D97-AF65-F5344CB8AC3E}">
        <p14:creationId xmlns:p14="http://schemas.microsoft.com/office/powerpoint/2010/main" val="13081808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Desktop\Anjuli PowerPoint Pictures\At the Capitol Maybe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7091" y="776586"/>
            <a:ext cx="5167286" cy="307345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130628" y="6123842"/>
            <a:ext cx="6096000" cy="597801"/>
          </a:xfrm>
          <a:prstGeom prst="rect">
            <a:avLst/>
          </a:prstGeom>
        </p:spPr>
      </p:pic>
      <p:pic>
        <p:nvPicPr>
          <p:cNvPr id="205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5224" t="6010" r="6382" b="7928"/>
          <a:stretch/>
        </p:blipFill>
        <p:spPr bwMode="auto">
          <a:xfrm>
            <a:off x="7811470" y="3352733"/>
            <a:ext cx="3342403" cy="2595989"/>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p:nvSpPr>
        <p:spPr>
          <a:xfrm>
            <a:off x="990599" y="15240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b="1" smtClean="0">
                <a:solidFill>
                  <a:srgbClr val="002060"/>
                </a:solidFill>
                <a:latin typeface="Franklin Gothic Medium Cond" panose="020B0606030402020204" pitchFamily="34" charset="0"/>
              </a:rPr>
              <a:t>Our Council</a:t>
            </a:r>
            <a:endParaRPr lang="en-US" b="1" dirty="0">
              <a:solidFill>
                <a:srgbClr val="002060"/>
              </a:solidFill>
              <a:latin typeface="Franklin Gothic Medium Cond" panose="020B0606030402020204" pitchFamily="34" charset="0"/>
            </a:endParaRPr>
          </a:p>
        </p:txBody>
      </p:sp>
      <p:sp>
        <p:nvSpPr>
          <p:cNvPr id="2" name="Title 1"/>
          <p:cNvSpPr>
            <a:spLocks noGrp="1"/>
          </p:cNvSpPr>
          <p:nvPr>
            <p:ph type="title"/>
          </p:nvPr>
        </p:nvSpPr>
        <p:spPr>
          <a:xfrm>
            <a:off x="7759463" y="4801714"/>
            <a:ext cx="3446418" cy="1325563"/>
          </a:xfrm>
        </p:spPr>
        <p:txBody>
          <a:bodyPr/>
          <a:lstStyle/>
          <a:p>
            <a:pPr algn="ctr"/>
            <a:r>
              <a:rPr lang="en-US" b="1" dirty="0" smtClean="0">
                <a:solidFill>
                  <a:schemeClr val="bg1"/>
                </a:solidFill>
                <a:latin typeface="Franklin Gothic Medium Cond" panose="020B0606030402020204" pitchFamily="34" charset="0"/>
              </a:rPr>
              <a:t>Bridge Builder</a:t>
            </a:r>
            <a:endParaRPr lang="en-US" b="1" dirty="0">
              <a:solidFill>
                <a:schemeClr val="bg1"/>
              </a:solidFill>
              <a:latin typeface="Franklin Gothic Medium Cond" panose="020B0606030402020204" pitchFamily="34" charset="0"/>
            </a:endParaRPr>
          </a:p>
        </p:txBody>
      </p:sp>
      <p:pic>
        <p:nvPicPr>
          <p:cNvPr id="5" name="Picture 4"/>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592453" y="3048226"/>
            <a:ext cx="3645776" cy="2429924"/>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p:cNvSpPr txBox="1">
            <a:spLocks/>
          </p:cNvSpPr>
          <p:nvPr/>
        </p:nvSpPr>
        <p:spPr>
          <a:xfrm>
            <a:off x="4537525" y="2818862"/>
            <a:ext cx="344641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solidFill>
                  <a:schemeClr val="bg1"/>
                </a:solidFill>
                <a:latin typeface="Franklin Gothic Medium Cond" panose="020B0606030402020204" pitchFamily="34" charset="0"/>
              </a:rPr>
              <a:t>Advocate</a:t>
            </a:r>
            <a:endParaRPr lang="en-US" b="1" dirty="0">
              <a:solidFill>
                <a:schemeClr val="bg1"/>
              </a:solidFill>
              <a:latin typeface="Franklin Gothic Medium Cond" panose="020B0606030402020204" pitchFamily="34" charset="0"/>
            </a:endParaRPr>
          </a:p>
        </p:txBody>
      </p:sp>
      <p:sp>
        <p:nvSpPr>
          <p:cNvPr id="11" name="Title 1"/>
          <p:cNvSpPr txBox="1">
            <a:spLocks/>
          </p:cNvSpPr>
          <p:nvPr/>
        </p:nvSpPr>
        <p:spPr>
          <a:xfrm>
            <a:off x="230673" y="4495736"/>
            <a:ext cx="3446418" cy="1325563"/>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solidFill>
                  <a:schemeClr val="bg1"/>
                </a:solidFill>
                <a:latin typeface="Franklin Gothic Medium Cond" panose="020B0606030402020204" pitchFamily="34" charset="0"/>
              </a:rPr>
              <a:t>Advisor</a:t>
            </a:r>
            <a:endParaRPr lang="en-US" b="1" dirty="0">
              <a:solidFill>
                <a:schemeClr val="bg1"/>
              </a:solidFill>
              <a:latin typeface="Franklin Gothic Medium Cond" panose="020B0606030402020204" pitchFamily="34" charset="0"/>
            </a:endParaRPr>
          </a:p>
        </p:txBody>
      </p:sp>
      <p:sp>
        <p:nvSpPr>
          <p:cNvPr id="12" name="TextBox 11"/>
          <p:cNvSpPr txBox="1"/>
          <p:nvPr/>
        </p:nvSpPr>
        <p:spPr>
          <a:xfrm>
            <a:off x="6807201" y="6422742"/>
            <a:ext cx="5242231" cy="338554"/>
          </a:xfrm>
          <a:prstGeom prst="rect">
            <a:avLst/>
          </a:prstGeom>
          <a:noFill/>
        </p:spPr>
        <p:txBody>
          <a:bodyPr wrap="square" rtlCol="0">
            <a:spAutoFit/>
          </a:bodyPr>
          <a:lstStyle/>
          <a:p>
            <a:pPr algn="r"/>
            <a:r>
              <a:rPr lang="en-US" sz="1600" dirty="0" smtClean="0">
                <a:solidFill>
                  <a:schemeClr val="bg1">
                    <a:lumMod val="50000"/>
                  </a:schemeClr>
                </a:solidFill>
              </a:rPr>
              <a:t>Minn. Stat. § </a:t>
            </a:r>
            <a:r>
              <a:rPr lang="en-US" sz="1600" dirty="0">
                <a:solidFill>
                  <a:schemeClr val="bg1">
                    <a:lumMod val="50000"/>
                  </a:schemeClr>
                </a:solidFill>
              </a:rPr>
              <a:t>15.0145</a:t>
            </a:r>
          </a:p>
        </p:txBody>
      </p:sp>
    </p:spTree>
    <p:extLst>
      <p:ext uri="{BB962C8B-B14F-4D97-AF65-F5344CB8AC3E}">
        <p14:creationId xmlns:p14="http://schemas.microsoft.com/office/powerpoint/2010/main" val="1702382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0"/>
            <a:ext cx="10515600" cy="1325563"/>
          </a:xfrm>
        </p:spPr>
        <p:txBody>
          <a:bodyPr/>
          <a:lstStyle/>
          <a:p>
            <a:pPr algn="r"/>
            <a:r>
              <a:rPr lang="en-US" b="1" dirty="0" smtClean="0">
                <a:solidFill>
                  <a:srgbClr val="002060"/>
                </a:solidFill>
                <a:latin typeface="Franklin Gothic Medium Cond" panose="020B0606030402020204" pitchFamily="34" charset="0"/>
              </a:rPr>
              <a:t>Thank You</a:t>
            </a:r>
            <a:endParaRPr lang="en-US" b="1" dirty="0">
              <a:solidFill>
                <a:srgbClr val="002060"/>
              </a:solidFill>
              <a:latin typeface="Franklin Gothic Medium Cond" panose="020B0606030402020204" pitchFamily="34" charset="0"/>
            </a:endParaRPr>
          </a:p>
        </p:txBody>
      </p:sp>
      <p:pic>
        <p:nvPicPr>
          <p:cNvPr id="4" name="Picture 3"/>
          <p:cNvPicPr>
            <a:picLocks noChangeAspect="1"/>
          </p:cNvPicPr>
          <p:nvPr/>
        </p:nvPicPr>
        <p:blipFill>
          <a:blip r:embed="rId3"/>
          <a:stretch>
            <a:fillRect/>
          </a:stretch>
        </p:blipFill>
        <p:spPr>
          <a:xfrm>
            <a:off x="130628" y="6123842"/>
            <a:ext cx="6096000" cy="597801"/>
          </a:xfrm>
          <a:prstGeom prst="rect">
            <a:avLst/>
          </a:prstGeom>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9986" b="38207"/>
          <a:stretch/>
        </p:blipFill>
        <p:spPr bwMode="auto">
          <a:xfrm>
            <a:off x="1708424" y="794470"/>
            <a:ext cx="6819344" cy="2286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35916" r="9769"/>
          <a:stretch/>
        </p:blipFill>
        <p:spPr>
          <a:xfrm>
            <a:off x="1703709" y="2910374"/>
            <a:ext cx="2377440" cy="2950463"/>
          </a:xfrm>
          <a:prstGeom prst="rect">
            <a:avLst/>
          </a:prstGeom>
          <a:ln>
            <a:noFill/>
          </a:ln>
          <a:effectLst>
            <a:softEdge rad="112500"/>
          </a:effectLst>
        </p:spPr>
      </p:pic>
      <p:pic>
        <p:nvPicPr>
          <p:cNvPr id="3" name="Picture 2"/>
          <p:cNvPicPr>
            <a:picLocks noChangeAspect="1"/>
          </p:cNvPicPr>
          <p:nvPr/>
        </p:nvPicPr>
        <p:blipFill rotWithShape="1">
          <a:blip r:embed="rId6" cstate="print">
            <a:extLst>
              <a:ext uri="{BEBA8EAE-BF5A-486C-A8C5-ECC9F3942E4B}">
                <a14:imgProps xmlns:a14="http://schemas.microsoft.com/office/drawing/2010/main">
                  <a14:imgLayer r:embed="rId7">
                    <a14:imgEffect>
                      <a14:brightnessContrast contrast="-20000"/>
                    </a14:imgEffect>
                  </a14:imgLayer>
                </a14:imgProps>
              </a:ext>
              <a:ext uri="{28A0092B-C50C-407E-A947-70E740481C1C}">
                <a14:useLocalDpi xmlns:a14="http://schemas.microsoft.com/office/drawing/2010/main" val="0"/>
              </a:ext>
            </a:extLst>
          </a:blip>
          <a:srcRect l="1610" r="3219"/>
          <a:stretch/>
        </p:blipFill>
        <p:spPr>
          <a:xfrm>
            <a:off x="3209923" y="2796696"/>
            <a:ext cx="3986266" cy="1920240"/>
          </a:xfrm>
          <a:prstGeom prst="rect">
            <a:avLst/>
          </a:prstGeom>
          <a:ln>
            <a:noFill/>
          </a:ln>
          <a:effectLst>
            <a:softEdge rad="112500"/>
          </a:effectLst>
        </p:spPr>
      </p:pic>
      <p:pic>
        <p:nvPicPr>
          <p:cNvPr id="5" name="Picture 4"/>
          <p:cNvPicPr>
            <a:picLocks noChangeAspect="1"/>
          </p:cNvPicPr>
          <p:nvPr/>
        </p:nvPicPr>
        <p:blipFill rotWithShape="1">
          <a:blip r:embed="rId8" cstate="print">
            <a:extLst>
              <a:ext uri="{28A0092B-C50C-407E-A947-70E740481C1C}">
                <a14:useLocalDpi xmlns:a14="http://schemas.microsoft.com/office/drawing/2010/main" val="0"/>
              </a:ext>
            </a:extLst>
          </a:blip>
          <a:srcRect t="7154" b="21810"/>
          <a:stretch/>
        </p:blipFill>
        <p:spPr>
          <a:xfrm>
            <a:off x="3681184" y="4392863"/>
            <a:ext cx="3335547" cy="1463040"/>
          </a:xfrm>
          <a:prstGeom prst="rect">
            <a:avLst/>
          </a:prstGeom>
          <a:ln>
            <a:noFill/>
          </a:ln>
          <a:effectLst>
            <a:softEdge rad="112500"/>
          </a:effectLst>
        </p:spPr>
      </p:pic>
      <p:pic>
        <p:nvPicPr>
          <p:cNvPr id="8" name="Picture 7"/>
          <p:cNvPicPr>
            <a:picLocks noChangeAspect="1"/>
          </p:cNvPicPr>
          <p:nvPr/>
        </p:nvPicPr>
        <p:blipFill rotWithShape="1">
          <a:blip r:embed="rId9" cstate="print">
            <a:extLst>
              <a:ext uri="{28A0092B-C50C-407E-A947-70E740481C1C}">
                <a14:useLocalDpi xmlns:a14="http://schemas.microsoft.com/office/drawing/2010/main" val="0"/>
              </a:ext>
            </a:extLst>
          </a:blip>
          <a:srcRect l="14226" r="2946"/>
          <a:stretch/>
        </p:blipFill>
        <p:spPr>
          <a:xfrm>
            <a:off x="6805748" y="2796696"/>
            <a:ext cx="3846913" cy="3083376"/>
          </a:xfrm>
          <a:prstGeom prst="rect">
            <a:avLst/>
          </a:prstGeom>
          <a:ln>
            <a:noFill/>
          </a:ln>
          <a:effectLst>
            <a:softEdge rad="112500"/>
          </a:effectLst>
        </p:spPr>
      </p:pic>
    </p:spTree>
    <p:extLst>
      <p:ext uri="{BB962C8B-B14F-4D97-AF65-F5344CB8AC3E}">
        <p14:creationId xmlns:p14="http://schemas.microsoft.com/office/powerpoint/2010/main" val="23751946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0"/>
            <a:ext cx="10515600" cy="1325563"/>
          </a:xfrm>
        </p:spPr>
        <p:txBody>
          <a:bodyPr/>
          <a:lstStyle/>
          <a:p>
            <a:pPr algn="r"/>
            <a:r>
              <a:rPr lang="en-US" b="1" dirty="0" smtClean="0">
                <a:solidFill>
                  <a:srgbClr val="002060"/>
                </a:solidFill>
                <a:latin typeface="Franklin Gothic Medium Cond" panose="020B0606030402020204" pitchFamily="34" charset="0"/>
              </a:rPr>
              <a:t>Our Community</a:t>
            </a:r>
            <a:endParaRPr lang="en-US" b="1" dirty="0">
              <a:solidFill>
                <a:srgbClr val="002060"/>
              </a:solidFill>
              <a:latin typeface="Franklin Gothic Medium Cond" panose="020B0606030402020204" pitchFamily="34" charset="0"/>
            </a:endParaRPr>
          </a:p>
        </p:txBody>
      </p:sp>
      <p:pic>
        <p:nvPicPr>
          <p:cNvPr id="4" name="Picture 3"/>
          <p:cNvPicPr>
            <a:picLocks noChangeAspect="1"/>
          </p:cNvPicPr>
          <p:nvPr/>
        </p:nvPicPr>
        <p:blipFill>
          <a:blip r:embed="rId3"/>
          <a:stretch>
            <a:fillRect/>
          </a:stretch>
        </p:blipFill>
        <p:spPr>
          <a:xfrm>
            <a:off x="130628" y="6123842"/>
            <a:ext cx="6096000" cy="597801"/>
          </a:xfrm>
          <a:prstGeom prst="rect">
            <a:avLst/>
          </a:prstGeom>
        </p:spPr>
      </p:pic>
      <p:sp>
        <p:nvSpPr>
          <p:cNvPr id="5" name="TextBox 4"/>
          <p:cNvSpPr txBox="1"/>
          <p:nvPr/>
        </p:nvSpPr>
        <p:spPr>
          <a:xfrm>
            <a:off x="6807201" y="6422742"/>
            <a:ext cx="5384799" cy="338554"/>
          </a:xfrm>
          <a:prstGeom prst="rect">
            <a:avLst/>
          </a:prstGeom>
          <a:noFill/>
        </p:spPr>
        <p:txBody>
          <a:bodyPr wrap="square" rtlCol="0">
            <a:spAutoFit/>
          </a:bodyPr>
          <a:lstStyle/>
          <a:p>
            <a:pPr algn="r"/>
            <a:r>
              <a:rPr lang="en-US" sz="1600" dirty="0">
                <a:solidFill>
                  <a:schemeClr val="bg1">
                    <a:lumMod val="50000"/>
                  </a:schemeClr>
                </a:solidFill>
              </a:rPr>
              <a:t>Source: U.S. Census Bureau, 2015 American Community </a:t>
            </a:r>
            <a:r>
              <a:rPr lang="en-US" sz="1600" dirty="0" smtClean="0">
                <a:solidFill>
                  <a:schemeClr val="bg1">
                    <a:lumMod val="50000"/>
                  </a:schemeClr>
                </a:solidFill>
              </a:rPr>
              <a:t>Survey</a:t>
            </a:r>
            <a:endParaRPr lang="en-US" sz="1600" dirty="0">
              <a:solidFill>
                <a:schemeClr val="bg1">
                  <a:lumMod val="50000"/>
                </a:schemeClr>
              </a:solidFill>
            </a:endParaRPr>
          </a:p>
        </p:txBody>
      </p:sp>
      <p:sp>
        <p:nvSpPr>
          <p:cNvPr id="8" name="Rectangle 7"/>
          <p:cNvSpPr/>
          <p:nvPr/>
        </p:nvSpPr>
        <p:spPr>
          <a:xfrm>
            <a:off x="7980732" y="3563815"/>
            <a:ext cx="3917949" cy="954107"/>
          </a:xfrm>
          <a:prstGeom prst="rect">
            <a:avLst/>
          </a:prstGeom>
        </p:spPr>
        <p:txBody>
          <a:bodyPr wrap="square">
            <a:spAutoFit/>
          </a:bodyPr>
          <a:lstStyle/>
          <a:p>
            <a:r>
              <a:rPr lang="en-US" sz="2800" b="1" dirty="0" smtClean="0">
                <a:solidFill>
                  <a:srgbClr val="002060"/>
                </a:solidFill>
                <a:latin typeface="Franklin Gothic Medium Cond" panose="020B0606030402020204" pitchFamily="34" charset="0"/>
              </a:rPr>
              <a:t>Asian Pacific </a:t>
            </a:r>
            <a:r>
              <a:rPr lang="en-US" sz="2800" b="1" dirty="0">
                <a:solidFill>
                  <a:srgbClr val="002060"/>
                </a:solidFill>
                <a:latin typeface="Franklin Gothic Medium Cond" panose="020B0606030402020204" pitchFamily="34" charset="0"/>
              </a:rPr>
              <a:t>Minnesotan Population: 294,881 </a:t>
            </a:r>
          </a:p>
        </p:txBody>
      </p:sp>
      <p:sp>
        <p:nvSpPr>
          <p:cNvPr id="3" name="TextBox 2"/>
          <p:cNvSpPr txBox="1"/>
          <p:nvPr/>
        </p:nvSpPr>
        <p:spPr>
          <a:xfrm>
            <a:off x="8070850" y="4517922"/>
            <a:ext cx="3562350" cy="1200329"/>
          </a:xfrm>
          <a:prstGeom prst="rect">
            <a:avLst/>
          </a:prstGeom>
          <a:noFill/>
          <a:ln>
            <a:solidFill>
              <a:schemeClr val="accent1"/>
            </a:solidFill>
          </a:ln>
        </p:spPr>
        <p:txBody>
          <a:bodyPr wrap="square" rtlCol="0">
            <a:spAutoFit/>
          </a:bodyPr>
          <a:lstStyle/>
          <a:p>
            <a:r>
              <a:rPr lang="en-US" sz="1200" dirty="0" smtClean="0"/>
              <a:t>*“</a:t>
            </a:r>
            <a:r>
              <a:rPr lang="en-US" sz="1200" dirty="0"/>
              <a:t>Other API” includes the U.S. Census Bureau categories: Bangladeshi, Bhutanese, Indonesian, Malaysian, Melanesian, Micronesian, Mongolian, Nepalese, Okinawan, Pakistani, Polynesian, Sri Lankan, Thai, Other Asian (specified), Other Asian (not specified), and Other Pacific Islander (not specified</a:t>
            </a:r>
            <a:r>
              <a:rPr lang="en-US" sz="1200" dirty="0" smtClean="0"/>
              <a:t>).</a:t>
            </a:r>
            <a:endParaRPr lang="en-US" sz="1200" dirty="0"/>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2398584852"/>
              </p:ext>
            </p:extLst>
          </p:nvPr>
        </p:nvGraphicFramePr>
        <p:xfrm>
          <a:off x="-367647" y="923715"/>
          <a:ext cx="9638121" cy="488417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793038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0"/>
            <a:ext cx="10515600" cy="1325563"/>
          </a:xfrm>
        </p:spPr>
        <p:txBody>
          <a:bodyPr/>
          <a:lstStyle/>
          <a:p>
            <a:pPr algn="r"/>
            <a:r>
              <a:rPr lang="en-US" b="1" dirty="0" smtClean="0">
                <a:solidFill>
                  <a:srgbClr val="002060"/>
                </a:solidFill>
                <a:latin typeface="Franklin Gothic Medium Cond" panose="020B0606030402020204" pitchFamily="34" charset="0"/>
              </a:rPr>
              <a:t>Our Community</a:t>
            </a:r>
            <a:endParaRPr lang="en-US" b="1" dirty="0">
              <a:solidFill>
                <a:srgbClr val="002060"/>
              </a:solidFill>
              <a:latin typeface="Franklin Gothic Medium Cond" panose="020B0606030402020204" pitchFamily="34" charset="0"/>
            </a:endParaRPr>
          </a:p>
        </p:txBody>
      </p:sp>
      <p:pic>
        <p:nvPicPr>
          <p:cNvPr id="4" name="Picture 3"/>
          <p:cNvPicPr>
            <a:picLocks noChangeAspect="1"/>
          </p:cNvPicPr>
          <p:nvPr/>
        </p:nvPicPr>
        <p:blipFill>
          <a:blip r:embed="rId3"/>
          <a:stretch>
            <a:fillRect/>
          </a:stretch>
        </p:blipFill>
        <p:spPr>
          <a:xfrm>
            <a:off x="130628" y="6123842"/>
            <a:ext cx="6096000" cy="597801"/>
          </a:xfrm>
          <a:prstGeom prst="rect">
            <a:avLst/>
          </a:prstGeom>
        </p:spPr>
      </p:pic>
      <p:sp>
        <p:nvSpPr>
          <p:cNvPr id="5" name="TextBox 4"/>
          <p:cNvSpPr txBox="1"/>
          <p:nvPr/>
        </p:nvSpPr>
        <p:spPr>
          <a:xfrm>
            <a:off x="6417736" y="5725577"/>
            <a:ext cx="5215466" cy="338554"/>
          </a:xfrm>
          <a:prstGeom prst="rect">
            <a:avLst/>
          </a:prstGeom>
          <a:noFill/>
        </p:spPr>
        <p:txBody>
          <a:bodyPr wrap="square" rtlCol="0">
            <a:spAutoFit/>
          </a:bodyPr>
          <a:lstStyle/>
          <a:p>
            <a:pPr algn="r"/>
            <a:r>
              <a:rPr lang="en-US" sz="1600" dirty="0">
                <a:solidFill>
                  <a:schemeClr val="bg1">
                    <a:lumMod val="50000"/>
                  </a:schemeClr>
                </a:solidFill>
              </a:rPr>
              <a:t>Source: </a:t>
            </a:r>
            <a:r>
              <a:rPr lang="en-US" sz="1600" dirty="0" smtClean="0">
                <a:solidFill>
                  <a:schemeClr val="bg1">
                    <a:lumMod val="50000"/>
                  </a:schemeClr>
                </a:solidFill>
              </a:rPr>
              <a:t>Metropolitan Council</a:t>
            </a:r>
            <a:endParaRPr lang="en-US" sz="1600" dirty="0">
              <a:solidFill>
                <a:schemeClr val="bg1">
                  <a:lumMod val="50000"/>
                </a:schemeClr>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79694" y="1699508"/>
            <a:ext cx="5800690" cy="3245873"/>
          </a:xfrm>
          <a:prstGeom prst="rect">
            <a:avLst/>
          </a:prstGeom>
        </p:spPr>
      </p:pic>
      <p:graphicFrame>
        <p:nvGraphicFramePr>
          <p:cNvPr id="9" name="Content Placeholder 8"/>
          <p:cNvGraphicFramePr>
            <a:graphicFrameLocks noGrp="1"/>
          </p:cNvGraphicFramePr>
          <p:nvPr>
            <p:ph idx="1"/>
            <p:extLst>
              <p:ext uri="{D42A27DB-BD31-4B8C-83A1-F6EECF244321}">
                <p14:modId xmlns:p14="http://schemas.microsoft.com/office/powerpoint/2010/main" val="212662319"/>
              </p:ext>
            </p:extLst>
          </p:nvPr>
        </p:nvGraphicFramePr>
        <p:xfrm>
          <a:off x="249161" y="1168400"/>
          <a:ext cx="5388428" cy="4581497"/>
        </p:xfrm>
        <a:graphic>
          <a:graphicData uri="http://schemas.openxmlformats.org/drawingml/2006/chart">
            <c:chart xmlns:c="http://schemas.openxmlformats.org/drawingml/2006/chart" xmlns:r="http://schemas.openxmlformats.org/officeDocument/2006/relationships" r:id="rId5"/>
          </a:graphicData>
        </a:graphic>
      </p:graphicFrame>
      <p:sp>
        <p:nvSpPr>
          <p:cNvPr id="10" name="TextBox 9"/>
          <p:cNvSpPr txBox="1"/>
          <p:nvPr/>
        </p:nvSpPr>
        <p:spPr>
          <a:xfrm>
            <a:off x="130627" y="5725577"/>
            <a:ext cx="5656397" cy="338554"/>
          </a:xfrm>
          <a:prstGeom prst="rect">
            <a:avLst/>
          </a:prstGeom>
          <a:noFill/>
        </p:spPr>
        <p:txBody>
          <a:bodyPr wrap="square" rtlCol="0">
            <a:spAutoFit/>
          </a:bodyPr>
          <a:lstStyle/>
          <a:p>
            <a:r>
              <a:rPr lang="en-US" sz="1600" dirty="0">
                <a:solidFill>
                  <a:schemeClr val="bg1">
                    <a:lumMod val="50000"/>
                  </a:schemeClr>
                </a:solidFill>
              </a:rPr>
              <a:t>Source: U.S. Census Bureau, 2015 American Community </a:t>
            </a:r>
            <a:r>
              <a:rPr lang="en-US" sz="1600" dirty="0" smtClean="0">
                <a:solidFill>
                  <a:schemeClr val="bg1">
                    <a:lumMod val="50000"/>
                  </a:schemeClr>
                </a:solidFill>
              </a:rPr>
              <a:t>Survey</a:t>
            </a:r>
            <a:endParaRPr lang="en-US" sz="1600" dirty="0">
              <a:solidFill>
                <a:schemeClr val="bg1">
                  <a:lumMod val="50000"/>
                </a:schemeClr>
              </a:solidFill>
            </a:endParaRPr>
          </a:p>
        </p:txBody>
      </p:sp>
      <p:sp>
        <p:nvSpPr>
          <p:cNvPr id="3" name="Left Brace 2"/>
          <p:cNvSpPr/>
          <p:nvPr/>
        </p:nvSpPr>
        <p:spPr>
          <a:xfrm flipH="1">
            <a:off x="3569918" y="3908121"/>
            <a:ext cx="313924" cy="1187627"/>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4128940" y="4150133"/>
            <a:ext cx="2733773" cy="523220"/>
          </a:xfrm>
          <a:prstGeom prst="rect">
            <a:avLst/>
          </a:prstGeom>
          <a:noFill/>
        </p:spPr>
        <p:txBody>
          <a:bodyPr wrap="square" rtlCol="0">
            <a:spAutoFit/>
          </a:bodyPr>
          <a:lstStyle/>
          <a:p>
            <a:r>
              <a:rPr lang="en-US" sz="1400" b="1" dirty="0" smtClean="0"/>
              <a:t>1 in 3 Asian Pacific Minnesotans are under 18 years old</a:t>
            </a:r>
            <a:endParaRPr lang="en-US" sz="1400" b="1" dirty="0"/>
          </a:p>
        </p:txBody>
      </p:sp>
      <p:sp>
        <p:nvSpPr>
          <p:cNvPr id="8" name="Rectangle 7"/>
          <p:cNvSpPr/>
          <p:nvPr/>
        </p:nvSpPr>
        <p:spPr>
          <a:xfrm>
            <a:off x="7703507" y="4797468"/>
            <a:ext cx="162838" cy="2982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55462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0"/>
            <a:ext cx="10515600" cy="1325563"/>
          </a:xfrm>
        </p:spPr>
        <p:txBody>
          <a:bodyPr/>
          <a:lstStyle/>
          <a:p>
            <a:pPr algn="r"/>
            <a:r>
              <a:rPr lang="en-US" b="1" dirty="0" smtClean="0">
                <a:solidFill>
                  <a:srgbClr val="002060"/>
                </a:solidFill>
                <a:latin typeface="Franklin Gothic Medium Cond" panose="020B0606030402020204" pitchFamily="34" charset="0"/>
              </a:rPr>
              <a:t>In Communities</a:t>
            </a:r>
            <a:endParaRPr lang="en-US" b="1" dirty="0">
              <a:solidFill>
                <a:srgbClr val="002060"/>
              </a:solidFill>
              <a:latin typeface="Franklin Gothic Medium Cond" panose="020B0606030402020204" pitchFamily="34" charset="0"/>
            </a:endParaRPr>
          </a:p>
        </p:txBody>
      </p:sp>
      <p:pic>
        <p:nvPicPr>
          <p:cNvPr id="4" name="Picture 3"/>
          <p:cNvPicPr>
            <a:picLocks noChangeAspect="1"/>
          </p:cNvPicPr>
          <p:nvPr/>
        </p:nvPicPr>
        <p:blipFill>
          <a:blip r:embed="rId3"/>
          <a:stretch>
            <a:fillRect/>
          </a:stretch>
        </p:blipFill>
        <p:spPr>
          <a:xfrm>
            <a:off x="130628" y="6123842"/>
            <a:ext cx="6096000" cy="597801"/>
          </a:xfrm>
          <a:prstGeom prst="rect">
            <a:avLst/>
          </a:prstGeom>
        </p:spPr>
      </p:pic>
      <p:sp>
        <p:nvSpPr>
          <p:cNvPr id="5" name="TextBox 4"/>
          <p:cNvSpPr txBox="1"/>
          <p:nvPr/>
        </p:nvSpPr>
        <p:spPr>
          <a:xfrm>
            <a:off x="6604000" y="6422742"/>
            <a:ext cx="5422900" cy="338554"/>
          </a:xfrm>
          <a:prstGeom prst="rect">
            <a:avLst/>
          </a:prstGeom>
          <a:noFill/>
        </p:spPr>
        <p:txBody>
          <a:bodyPr wrap="square" rtlCol="0">
            <a:spAutoFit/>
          </a:bodyPr>
          <a:lstStyle/>
          <a:p>
            <a:pPr algn="r"/>
            <a:r>
              <a:rPr lang="en-US" sz="1600" dirty="0">
                <a:solidFill>
                  <a:schemeClr val="bg1">
                    <a:lumMod val="50000"/>
                  </a:schemeClr>
                </a:solidFill>
              </a:rPr>
              <a:t>Source: U.S. Census Bureau, 2015 American Community Survey</a:t>
            </a:r>
          </a:p>
        </p:txBody>
      </p:sp>
      <p:graphicFrame>
        <p:nvGraphicFramePr>
          <p:cNvPr id="6" name="Chart 5"/>
          <p:cNvGraphicFramePr>
            <a:graphicFrameLocks/>
          </p:cNvGraphicFramePr>
          <p:nvPr>
            <p:extLst>
              <p:ext uri="{D42A27DB-BD31-4B8C-83A1-F6EECF244321}">
                <p14:modId xmlns:p14="http://schemas.microsoft.com/office/powerpoint/2010/main" val="1374944643"/>
              </p:ext>
            </p:extLst>
          </p:nvPr>
        </p:nvGraphicFramePr>
        <p:xfrm>
          <a:off x="6226628" y="1511300"/>
          <a:ext cx="5582849" cy="3752261"/>
        </p:xfrm>
        <a:graphic>
          <a:graphicData uri="http://schemas.openxmlformats.org/drawingml/2006/chart">
            <c:chart xmlns:c="http://schemas.openxmlformats.org/drawingml/2006/chart" xmlns:r="http://schemas.openxmlformats.org/officeDocument/2006/relationships" r:id="rId4"/>
          </a:graphicData>
        </a:graphic>
      </p:graphicFrame>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91526" y="1145308"/>
            <a:ext cx="3701174" cy="4258885"/>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3420" y="4257962"/>
            <a:ext cx="873396" cy="1524863"/>
          </a:xfrm>
          <a:prstGeom prst="rect">
            <a:avLst/>
          </a:prstGeom>
        </p:spPr>
      </p:pic>
    </p:spTree>
    <p:extLst>
      <p:ext uri="{BB962C8B-B14F-4D97-AF65-F5344CB8AC3E}">
        <p14:creationId xmlns:p14="http://schemas.microsoft.com/office/powerpoint/2010/main" val="23245345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0"/>
            <a:ext cx="10515600" cy="1325563"/>
          </a:xfrm>
        </p:spPr>
        <p:txBody>
          <a:bodyPr/>
          <a:lstStyle/>
          <a:p>
            <a:pPr algn="r"/>
            <a:r>
              <a:rPr lang="en-US" b="1" dirty="0" smtClean="0">
                <a:solidFill>
                  <a:srgbClr val="002060"/>
                </a:solidFill>
                <a:latin typeface="Franklin Gothic Medium Cond" panose="020B0606030402020204" pitchFamily="34" charset="0"/>
              </a:rPr>
              <a:t>K-12 Education</a:t>
            </a:r>
            <a:endParaRPr lang="en-US" b="1" dirty="0">
              <a:solidFill>
                <a:srgbClr val="002060"/>
              </a:solidFill>
              <a:latin typeface="Franklin Gothic Medium Cond" panose="020B0606030402020204" pitchFamily="34" charset="0"/>
            </a:endParaRPr>
          </a:p>
        </p:txBody>
      </p:sp>
      <p:pic>
        <p:nvPicPr>
          <p:cNvPr id="4" name="Picture 3"/>
          <p:cNvPicPr>
            <a:picLocks noChangeAspect="1"/>
          </p:cNvPicPr>
          <p:nvPr/>
        </p:nvPicPr>
        <p:blipFill>
          <a:blip r:embed="rId3"/>
          <a:stretch>
            <a:fillRect/>
          </a:stretch>
        </p:blipFill>
        <p:spPr>
          <a:xfrm>
            <a:off x="130628" y="6123842"/>
            <a:ext cx="6096000" cy="597801"/>
          </a:xfrm>
          <a:prstGeom prst="rect">
            <a:avLst/>
          </a:prstGeom>
        </p:spPr>
      </p:pic>
      <p:sp>
        <p:nvSpPr>
          <p:cNvPr id="5" name="TextBox 4"/>
          <p:cNvSpPr txBox="1"/>
          <p:nvPr/>
        </p:nvSpPr>
        <p:spPr>
          <a:xfrm>
            <a:off x="6604001" y="6422855"/>
            <a:ext cx="5384799" cy="338554"/>
          </a:xfrm>
          <a:prstGeom prst="rect">
            <a:avLst/>
          </a:prstGeom>
          <a:noFill/>
        </p:spPr>
        <p:txBody>
          <a:bodyPr wrap="square" rtlCol="0">
            <a:spAutoFit/>
          </a:bodyPr>
          <a:lstStyle/>
          <a:p>
            <a:pPr algn="r"/>
            <a:r>
              <a:rPr lang="en-US" sz="1600" dirty="0">
                <a:solidFill>
                  <a:schemeClr val="bg1">
                    <a:lumMod val="50000"/>
                  </a:schemeClr>
                </a:solidFill>
              </a:rPr>
              <a:t>Source</a:t>
            </a:r>
            <a:r>
              <a:rPr lang="en-US" sz="1600" dirty="0" smtClean="0">
                <a:solidFill>
                  <a:schemeClr val="bg1">
                    <a:lumMod val="50000"/>
                  </a:schemeClr>
                </a:solidFill>
              </a:rPr>
              <a:t>: Minnesota Department </a:t>
            </a:r>
            <a:r>
              <a:rPr lang="en-US" sz="1600" smtClean="0">
                <a:solidFill>
                  <a:schemeClr val="bg1">
                    <a:lumMod val="50000"/>
                  </a:schemeClr>
                </a:solidFill>
              </a:rPr>
              <a:t>of Education</a:t>
            </a:r>
            <a:endParaRPr lang="en-US" sz="1600" dirty="0">
              <a:solidFill>
                <a:schemeClr val="bg1">
                  <a:lumMod val="50000"/>
                </a:schemeClr>
              </a:solidFill>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199" y="479337"/>
            <a:ext cx="3603250" cy="2402166"/>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2322705790"/>
              </p:ext>
            </p:extLst>
          </p:nvPr>
        </p:nvGraphicFramePr>
        <p:xfrm>
          <a:off x="6604002" y="2035276"/>
          <a:ext cx="5017727" cy="3494258"/>
        </p:xfrm>
        <a:graphic>
          <a:graphicData uri="http://schemas.openxmlformats.org/drawingml/2006/table">
            <a:tbl>
              <a:tblPr firstCol="1" bandRow="1">
                <a:tableStyleId>{5C22544A-7EE6-4342-B048-85BDC9FD1C3A}</a:tableStyleId>
              </a:tblPr>
              <a:tblGrid>
                <a:gridCol w="922800"/>
                <a:gridCol w="1672576"/>
                <a:gridCol w="2422351"/>
              </a:tblGrid>
              <a:tr h="340350">
                <a:tc gridSpan="3">
                  <a:txBody>
                    <a:bodyPr/>
                    <a:lstStyle/>
                    <a:p>
                      <a:pPr algn="ctr" fontAlgn="b"/>
                      <a:r>
                        <a:rPr lang="en-US" sz="1600" u="none" strike="noStrike" dirty="0" smtClean="0">
                          <a:effectLst/>
                        </a:rPr>
                        <a:t>MCA-III</a:t>
                      </a:r>
                      <a:r>
                        <a:rPr lang="en-US" sz="1600" u="none" strike="noStrike" dirty="0">
                          <a:effectLst/>
                        </a:rPr>
                        <a:t> Math, Grade </a:t>
                      </a:r>
                      <a:r>
                        <a:rPr lang="en-US" sz="1600" u="none" strike="noStrike" dirty="0" smtClean="0">
                          <a:effectLst/>
                        </a:rPr>
                        <a:t>11</a:t>
                      </a:r>
                      <a:r>
                        <a:rPr lang="en-US" sz="1600" u="none" strike="noStrike" dirty="0">
                          <a:effectLst/>
                        </a:rPr>
                        <a:t> </a:t>
                      </a:r>
                      <a:endParaRPr lang="en-US" sz="1600" b="1" i="0" u="none" strike="noStrike" dirty="0">
                        <a:solidFill>
                          <a:srgbClr val="000000"/>
                        </a:solidFill>
                        <a:effectLst/>
                        <a:latin typeface="Franklin Gothic Book" panose="020B0503020102020204" pitchFamily="34" charset="0"/>
                      </a:endParaRPr>
                    </a:p>
                  </a:txBody>
                  <a:tcPr marL="9525" marR="9525" marT="9525" marB="0" anchor="ctr"/>
                </a:tc>
                <a:tc hMerge="1">
                  <a:txBody>
                    <a:bodyPr/>
                    <a:lstStyle/>
                    <a:p>
                      <a:endParaRPr lang="en-US"/>
                    </a:p>
                  </a:txBody>
                  <a:tcPr/>
                </a:tc>
                <a:tc hMerge="1">
                  <a:txBody>
                    <a:bodyPr/>
                    <a:lstStyle/>
                    <a:p>
                      <a:endParaRPr lang="en-US"/>
                    </a:p>
                  </a:txBody>
                  <a:tcPr/>
                </a:tc>
              </a:tr>
              <a:tr h="350074">
                <a:tc>
                  <a:txBody>
                    <a:bodyPr/>
                    <a:lstStyle/>
                    <a:p>
                      <a:pPr algn="ctr" fontAlgn="b"/>
                      <a:r>
                        <a:rPr lang="en-US" sz="1600" u="none" strike="noStrike" dirty="0">
                          <a:effectLst/>
                        </a:rPr>
                        <a:t> </a:t>
                      </a:r>
                      <a:endParaRPr lang="en-US" sz="1600" b="0" i="0" u="none" strike="noStrike" dirty="0">
                        <a:solidFill>
                          <a:srgbClr val="000000"/>
                        </a:solidFill>
                        <a:effectLst/>
                        <a:latin typeface="Franklin Gothic Book" panose="020B0503020102020204" pitchFamily="34" charset="0"/>
                      </a:endParaRPr>
                    </a:p>
                  </a:txBody>
                  <a:tcPr marL="9525" marR="9525" marT="9525" marB="0" anchor="ctr"/>
                </a:tc>
                <a:tc>
                  <a:txBody>
                    <a:bodyPr/>
                    <a:lstStyle/>
                    <a:p>
                      <a:pPr algn="ctr" fontAlgn="b"/>
                      <a:r>
                        <a:rPr lang="en-US" sz="1600" u="none" strike="noStrike" dirty="0">
                          <a:effectLst/>
                        </a:rPr>
                        <a:t>Asian Students</a:t>
                      </a:r>
                      <a:endParaRPr lang="en-US" sz="1600" b="0" i="0" u="none" strike="noStrike" dirty="0">
                        <a:solidFill>
                          <a:srgbClr val="000000"/>
                        </a:solidFill>
                        <a:effectLst/>
                        <a:latin typeface="Franklin Gothic Book" panose="020B0503020102020204" pitchFamily="34" charset="0"/>
                      </a:endParaRPr>
                    </a:p>
                  </a:txBody>
                  <a:tcPr marL="9525" marR="9525" marT="19050" marB="19050" anchor="ctr"/>
                </a:tc>
                <a:tc>
                  <a:txBody>
                    <a:bodyPr/>
                    <a:lstStyle/>
                    <a:p>
                      <a:pPr algn="ctr" fontAlgn="b"/>
                      <a:r>
                        <a:rPr lang="en-US" sz="1600" u="none" strike="noStrike">
                          <a:effectLst/>
                        </a:rPr>
                        <a:t>White Students</a:t>
                      </a:r>
                      <a:endParaRPr lang="en-US" sz="1600" b="0" i="0" u="none" strike="noStrike">
                        <a:solidFill>
                          <a:srgbClr val="000000"/>
                        </a:solidFill>
                        <a:effectLst/>
                        <a:latin typeface="Franklin Gothic Book" panose="020B0503020102020204" pitchFamily="34" charset="0"/>
                      </a:endParaRPr>
                    </a:p>
                  </a:txBody>
                  <a:tcPr marL="9525" marR="9525" marT="19050" marB="19050" anchor="ctr"/>
                </a:tc>
              </a:tr>
              <a:tr h="350074">
                <a:tc>
                  <a:txBody>
                    <a:bodyPr/>
                    <a:lstStyle/>
                    <a:p>
                      <a:pPr algn="ctr" fontAlgn="b"/>
                      <a:r>
                        <a:rPr lang="en-US" sz="1600" u="none" strike="noStrike" dirty="0" smtClean="0">
                          <a:effectLst/>
                        </a:rPr>
                        <a:t>2015</a:t>
                      </a:r>
                      <a:endParaRPr lang="en-US" sz="1600" b="0" i="0" u="none" strike="noStrike" dirty="0">
                        <a:solidFill>
                          <a:srgbClr val="000000"/>
                        </a:solidFill>
                        <a:effectLst/>
                        <a:latin typeface="Franklin Gothic Book" panose="020B0503020102020204" pitchFamily="34" charset="0"/>
                      </a:endParaRPr>
                    </a:p>
                  </a:txBody>
                  <a:tcPr marL="9525" marR="9525" marT="9525" marB="0" anchor="ctr"/>
                </a:tc>
                <a:tc>
                  <a:txBody>
                    <a:bodyPr/>
                    <a:lstStyle/>
                    <a:p>
                      <a:pPr algn="ctr" fontAlgn="b"/>
                      <a:r>
                        <a:rPr lang="en-US" sz="1600" u="none" strike="noStrike" dirty="0" smtClean="0">
                          <a:effectLst/>
                        </a:rPr>
                        <a:t>47.3%</a:t>
                      </a:r>
                      <a:endParaRPr lang="en-US" sz="1600" b="0" i="0" u="none" strike="noStrike" dirty="0">
                        <a:solidFill>
                          <a:srgbClr val="000000"/>
                        </a:solidFill>
                        <a:effectLst/>
                        <a:latin typeface="Franklin Gothic Book" panose="020B0503020102020204" pitchFamily="34" charset="0"/>
                      </a:endParaRPr>
                    </a:p>
                  </a:txBody>
                  <a:tcPr marL="9525" marR="9525" marT="19050" marB="19050" anchor="ctr"/>
                </a:tc>
                <a:tc>
                  <a:txBody>
                    <a:bodyPr/>
                    <a:lstStyle/>
                    <a:p>
                      <a:pPr algn="ctr" fontAlgn="b"/>
                      <a:r>
                        <a:rPr lang="en-US" sz="1600" u="none" strike="noStrike" dirty="0" smtClean="0">
                          <a:effectLst/>
                        </a:rPr>
                        <a:t>55.2%</a:t>
                      </a:r>
                      <a:endParaRPr lang="en-US" sz="1600" b="0" i="0" u="none" strike="noStrike" dirty="0">
                        <a:solidFill>
                          <a:srgbClr val="000000"/>
                        </a:solidFill>
                        <a:effectLst/>
                        <a:latin typeface="Franklin Gothic Book" panose="020B0503020102020204" pitchFamily="34" charset="0"/>
                      </a:endParaRPr>
                    </a:p>
                  </a:txBody>
                  <a:tcPr marL="9525" marR="9525" marT="19050" marB="19050" anchor="ctr"/>
                </a:tc>
              </a:tr>
              <a:tr h="350074">
                <a:tc>
                  <a:txBody>
                    <a:bodyPr/>
                    <a:lstStyle/>
                    <a:p>
                      <a:pPr algn="ctr" fontAlgn="b"/>
                      <a:r>
                        <a:rPr lang="en-US" sz="1600" u="none" strike="noStrike" dirty="0" smtClean="0">
                          <a:effectLst/>
                        </a:rPr>
                        <a:t>2016</a:t>
                      </a:r>
                      <a:endParaRPr lang="en-US" sz="1600" b="0" i="0" u="none" strike="noStrike" dirty="0">
                        <a:solidFill>
                          <a:srgbClr val="000000"/>
                        </a:solidFill>
                        <a:effectLst/>
                        <a:latin typeface="Franklin Gothic Book" panose="020B0503020102020204" pitchFamily="34" charset="0"/>
                      </a:endParaRPr>
                    </a:p>
                  </a:txBody>
                  <a:tcPr marL="9525" marR="9525" marT="9525" marB="0" anchor="ctr"/>
                </a:tc>
                <a:tc>
                  <a:txBody>
                    <a:bodyPr/>
                    <a:lstStyle/>
                    <a:p>
                      <a:pPr algn="ctr" fontAlgn="b"/>
                      <a:r>
                        <a:rPr lang="en-US" sz="1600" u="none" strike="noStrike" dirty="0" smtClean="0">
                          <a:effectLst/>
                        </a:rPr>
                        <a:t>47.4%</a:t>
                      </a:r>
                      <a:endParaRPr lang="en-US" sz="1600" b="0" i="0" u="none" strike="noStrike" dirty="0">
                        <a:solidFill>
                          <a:srgbClr val="000000"/>
                        </a:solidFill>
                        <a:effectLst/>
                        <a:latin typeface="Franklin Gothic Book" panose="020B0503020102020204" pitchFamily="34" charset="0"/>
                      </a:endParaRPr>
                    </a:p>
                  </a:txBody>
                  <a:tcPr marL="9525" marR="9525" marT="19050" marB="19050" anchor="ctr"/>
                </a:tc>
                <a:tc>
                  <a:txBody>
                    <a:bodyPr/>
                    <a:lstStyle/>
                    <a:p>
                      <a:pPr algn="ctr" fontAlgn="b"/>
                      <a:r>
                        <a:rPr lang="en-US" sz="1600" u="none" strike="noStrike" dirty="0" smtClean="0">
                          <a:effectLst/>
                        </a:rPr>
                        <a:t>53.5%</a:t>
                      </a:r>
                      <a:endParaRPr lang="en-US" sz="1600" b="0" i="0" u="none" strike="noStrike" dirty="0">
                        <a:solidFill>
                          <a:srgbClr val="000000"/>
                        </a:solidFill>
                        <a:effectLst/>
                        <a:latin typeface="Franklin Gothic Book" panose="020B0503020102020204" pitchFamily="34" charset="0"/>
                      </a:endParaRPr>
                    </a:p>
                  </a:txBody>
                  <a:tcPr marL="9525" marR="9525" marT="19050" marB="19050" anchor="ctr"/>
                </a:tc>
              </a:tr>
              <a:tr h="356557">
                <a:tc>
                  <a:txBody>
                    <a:bodyPr/>
                    <a:lstStyle/>
                    <a:p>
                      <a:pPr algn="ctr" fontAlgn="b"/>
                      <a:r>
                        <a:rPr lang="en-US" sz="1600" u="none" strike="noStrike" dirty="0" smtClean="0">
                          <a:effectLst/>
                        </a:rPr>
                        <a:t>2017</a:t>
                      </a:r>
                      <a:endParaRPr lang="en-US" sz="1600" b="0" i="0" u="none" strike="noStrike" dirty="0">
                        <a:solidFill>
                          <a:srgbClr val="000000"/>
                        </a:solidFill>
                        <a:effectLst/>
                        <a:latin typeface="Franklin Gothic Book" panose="020B0503020102020204" pitchFamily="34" charset="0"/>
                      </a:endParaRPr>
                    </a:p>
                  </a:txBody>
                  <a:tcPr marL="9525" marR="9525" marT="9525" marB="0" anchor="ctr"/>
                </a:tc>
                <a:tc>
                  <a:txBody>
                    <a:bodyPr/>
                    <a:lstStyle/>
                    <a:p>
                      <a:pPr algn="ctr" fontAlgn="b"/>
                      <a:r>
                        <a:rPr lang="en-US" sz="1600" u="none" strike="noStrike" dirty="0" smtClean="0">
                          <a:effectLst/>
                        </a:rPr>
                        <a:t>52.0%</a:t>
                      </a:r>
                      <a:endParaRPr lang="en-US" sz="1600" b="0" i="0" u="none" strike="noStrike" dirty="0">
                        <a:solidFill>
                          <a:srgbClr val="000000"/>
                        </a:solidFill>
                        <a:effectLst/>
                        <a:latin typeface="Franklin Gothic Book" panose="020B0503020102020204" pitchFamily="34" charset="0"/>
                      </a:endParaRPr>
                    </a:p>
                  </a:txBody>
                  <a:tcPr marL="9525" marR="9525" marT="19050" marB="19050" anchor="ctr"/>
                </a:tc>
                <a:tc>
                  <a:txBody>
                    <a:bodyPr/>
                    <a:lstStyle/>
                    <a:p>
                      <a:pPr algn="ctr" fontAlgn="b"/>
                      <a:r>
                        <a:rPr lang="en-US" sz="1600" u="none" strike="noStrike" dirty="0" smtClean="0">
                          <a:effectLst/>
                        </a:rPr>
                        <a:t>54.9%</a:t>
                      </a:r>
                      <a:endParaRPr lang="en-US" sz="1600" b="0" i="0" u="none" strike="noStrike" dirty="0">
                        <a:solidFill>
                          <a:srgbClr val="000000"/>
                        </a:solidFill>
                        <a:effectLst/>
                        <a:latin typeface="Franklin Gothic Book" panose="020B0503020102020204" pitchFamily="34" charset="0"/>
                      </a:endParaRPr>
                    </a:p>
                  </a:txBody>
                  <a:tcPr marL="9525" marR="9525" marT="19050" marB="19050" anchor="ctr"/>
                </a:tc>
              </a:tr>
              <a:tr h="340350">
                <a:tc gridSpan="3">
                  <a:txBody>
                    <a:bodyPr/>
                    <a:lstStyle/>
                    <a:p>
                      <a:pPr algn="ctr" fontAlgn="b"/>
                      <a:r>
                        <a:rPr lang="en-US" sz="1600" u="none" strike="noStrike" dirty="0" smtClean="0">
                          <a:effectLst/>
                        </a:rPr>
                        <a:t>MCA-III</a:t>
                      </a:r>
                      <a:r>
                        <a:rPr lang="en-US" sz="1600" u="none" strike="noStrike" dirty="0">
                          <a:effectLst/>
                        </a:rPr>
                        <a:t> Reading, Grade </a:t>
                      </a:r>
                      <a:r>
                        <a:rPr lang="en-US" sz="1600" u="none" strike="noStrike" dirty="0" smtClean="0">
                          <a:effectLst/>
                        </a:rPr>
                        <a:t>10</a:t>
                      </a:r>
                      <a:endParaRPr lang="en-US" sz="1600" b="1" i="0" u="none" strike="noStrike" dirty="0">
                        <a:solidFill>
                          <a:srgbClr val="000000"/>
                        </a:solidFill>
                        <a:effectLst/>
                        <a:latin typeface="Franklin Gothic Book" panose="020B0503020102020204" pitchFamily="34" charset="0"/>
                      </a:endParaRPr>
                    </a:p>
                  </a:txBody>
                  <a:tcPr marL="9525" marR="9525" marT="9525" marB="0" anchor="ctr"/>
                </a:tc>
                <a:tc hMerge="1">
                  <a:txBody>
                    <a:bodyPr/>
                    <a:lstStyle/>
                    <a:p>
                      <a:endParaRPr lang="en-US"/>
                    </a:p>
                  </a:txBody>
                  <a:tcPr/>
                </a:tc>
                <a:tc hMerge="1">
                  <a:txBody>
                    <a:bodyPr/>
                    <a:lstStyle/>
                    <a:p>
                      <a:endParaRPr lang="en-US"/>
                    </a:p>
                  </a:txBody>
                  <a:tcPr/>
                </a:tc>
              </a:tr>
              <a:tr h="350074">
                <a:tc>
                  <a:txBody>
                    <a:bodyPr/>
                    <a:lstStyle/>
                    <a:p>
                      <a:pPr algn="ctr" fontAlgn="b"/>
                      <a:r>
                        <a:rPr lang="en-US" sz="1600" u="none" strike="noStrike">
                          <a:effectLst/>
                        </a:rPr>
                        <a:t> </a:t>
                      </a:r>
                      <a:endParaRPr lang="en-US" sz="1600" b="0" i="0" u="none" strike="noStrike">
                        <a:solidFill>
                          <a:srgbClr val="000000"/>
                        </a:solidFill>
                        <a:effectLst/>
                        <a:latin typeface="Franklin Gothic Book" panose="020B0503020102020204" pitchFamily="34" charset="0"/>
                      </a:endParaRPr>
                    </a:p>
                  </a:txBody>
                  <a:tcPr marL="9525" marR="9525" marT="9525" marB="0" anchor="ctr"/>
                </a:tc>
                <a:tc>
                  <a:txBody>
                    <a:bodyPr/>
                    <a:lstStyle/>
                    <a:p>
                      <a:pPr algn="ctr" fontAlgn="b"/>
                      <a:r>
                        <a:rPr lang="en-US" sz="1600" u="none" strike="noStrike" dirty="0">
                          <a:effectLst/>
                        </a:rPr>
                        <a:t>Asian Students</a:t>
                      </a:r>
                      <a:endParaRPr lang="en-US" sz="1600" b="0" i="0" u="none" strike="noStrike" dirty="0">
                        <a:solidFill>
                          <a:srgbClr val="000000"/>
                        </a:solidFill>
                        <a:effectLst/>
                        <a:latin typeface="Franklin Gothic Book" panose="020B0503020102020204" pitchFamily="34" charset="0"/>
                      </a:endParaRPr>
                    </a:p>
                  </a:txBody>
                  <a:tcPr marL="9525" marR="9525" marT="19050" marB="19050" anchor="ctr"/>
                </a:tc>
                <a:tc>
                  <a:txBody>
                    <a:bodyPr/>
                    <a:lstStyle/>
                    <a:p>
                      <a:pPr algn="ctr" fontAlgn="b"/>
                      <a:r>
                        <a:rPr lang="en-US" sz="1600" u="none" strike="noStrike" dirty="0">
                          <a:effectLst/>
                        </a:rPr>
                        <a:t>White Students</a:t>
                      </a:r>
                      <a:endParaRPr lang="en-US" sz="1600" b="0" i="0" u="none" strike="noStrike" dirty="0">
                        <a:solidFill>
                          <a:srgbClr val="000000"/>
                        </a:solidFill>
                        <a:effectLst/>
                        <a:latin typeface="Franklin Gothic Book" panose="020B0503020102020204" pitchFamily="34" charset="0"/>
                      </a:endParaRPr>
                    </a:p>
                  </a:txBody>
                  <a:tcPr marL="9525" marR="9525" marT="19050" marB="19050" anchor="ctr"/>
                </a:tc>
              </a:tr>
              <a:tr h="350074">
                <a:tc>
                  <a:txBody>
                    <a:bodyPr/>
                    <a:lstStyle/>
                    <a:p>
                      <a:pPr algn="ctr" fontAlgn="b"/>
                      <a:r>
                        <a:rPr lang="en-US" sz="1600" u="none" strike="noStrike" dirty="0" smtClean="0">
                          <a:effectLst/>
                        </a:rPr>
                        <a:t>2015</a:t>
                      </a:r>
                      <a:endParaRPr lang="en-US" sz="1600" b="0" i="0" u="none" strike="noStrike" dirty="0">
                        <a:solidFill>
                          <a:srgbClr val="000000"/>
                        </a:solidFill>
                        <a:effectLst/>
                        <a:latin typeface="Franklin Gothic Book" panose="020B0503020102020204" pitchFamily="34" charset="0"/>
                      </a:endParaRPr>
                    </a:p>
                  </a:txBody>
                  <a:tcPr marL="9525" marR="9525" marT="9525" marB="0" anchor="ctr"/>
                </a:tc>
                <a:tc>
                  <a:txBody>
                    <a:bodyPr/>
                    <a:lstStyle/>
                    <a:p>
                      <a:pPr algn="ctr" fontAlgn="b"/>
                      <a:r>
                        <a:rPr lang="en-US" sz="1600" u="none" strike="noStrike" dirty="0" smtClean="0">
                          <a:effectLst/>
                        </a:rPr>
                        <a:t>48.3%</a:t>
                      </a:r>
                      <a:endParaRPr lang="en-US" sz="1600" b="0" i="0" u="none" strike="noStrike" dirty="0">
                        <a:solidFill>
                          <a:srgbClr val="000000"/>
                        </a:solidFill>
                        <a:effectLst/>
                        <a:latin typeface="Franklin Gothic Book" panose="020B0503020102020204" pitchFamily="34" charset="0"/>
                      </a:endParaRPr>
                    </a:p>
                  </a:txBody>
                  <a:tcPr marL="9525" marR="9525" marT="9525" marB="0" anchor="ctr"/>
                </a:tc>
                <a:tc>
                  <a:txBody>
                    <a:bodyPr/>
                    <a:lstStyle/>
                    <a:p>
                      <a:pPr algn="ctr" fontAlgn="b"/>
                      <a:r>
                        <a:rPr lang="en-US" sz="1600" u="none" strike="noStrike" dirty="0" smtClean="0">
                          <a:effectLst/>
                        </a:rPr>
                        <a:t>64.2%</a:t>
                      </a:r>
                      <a:endParaRPr lang="en-US" sz="1600" b="0" i="0" u="none" strike="noStrike" dirty="0">
                        <a:solidFill>
                          <a:srgbClr val="000000"/>
                        </a:solidFill>
                        <a:effectLst/>
                        <a:latin typeface="Franklin Gothic Book" panose="020B0503020102020204" pitchFamily="34" charset="0"/>
                      </a:endParaRPr>
                    </a:p>
                  </a:txBody>
                  <a:tcPr marL="9525" marR="9525" marT="19050" marB="19050" anchor="ctr"/>
                </a:tc>
              </a:tr>
              <a:tr h="350074">
                <a:tc>
                  <a:txBody>
                    <a:bodyPr/>
                    <a:lstStyle/>
                    <a:p>
                      <a:pPr algn="ctr" fontAlgn="b"/>
                      <a:r>
                        <a:rPr lang="en-US" sz="1600" u="none" strike="noStrike" dirty="0" smtClean="0">
                          <a:effectLst/>
                        </a:rPr>
                        <a:t>2016</a:t>
                      </a:r>
                      <a:endParaRPr lang="en-US" sz="1600" b="0" i="0" u="none" strike="noStrike" dirty="0">
                        <a:solidFill>
                          <a:srgbClr val="000000"/>
                        </a:solidFill>
                        <a:effectLst/>
                        <a:latin typeface="Franklin Gothic Book" panose="020B0503020102020204" pitchFamily="34" charset="0"/>
                      </a:endParaRPr>
                    </a:p>
                  </a:txBody>
                  <a:tcPr marL="9525" marR="9525" marT="9525" marB="0" anchor="ctr"/>
                </a:tc>
                <a:tc>
                  <a:txBody>
                    <a:bodyPr/>
                    <a:lstStyle/>
                    <a:p>
                      <a:pPr algn="ctr" fontAlgn="b"/>
                      <a:r>
                        <a:rPr lang="en-US" sz="1600" u="none" strike="noStrike" dirty="0" smtClean="0">
                          <a:effectLst/>
                        </a:rPr>
                        <a:t>54.3</a:t>
                      </a:r>
                      <a:r>
                        <a:rPr lang="en-US" sz="1600" u="none" strike="noStrike" dirty="0">
                          <a:effectLst/>
                        </a:rPr>
                        <a:t>%</a:t>
                      </a:r>
                      <a:endParaRPr lang="en-US" sz="1600" b="0" i="0" u="none" strike="noStrike" dirty="0">
                        <a:solidFill>
                          <a:srgbClr val="000000"/>
                        </a:solidFill>
                        <a:effectLst/>
                        <a:latin typeface="Franklin Gothic Book" panose="020B0503020102020204" pitchFamily="34" charset="0"/>
                      </a:endParaRPr>
                    </a:p>
                  </a:txBody>
                  <a:tcPr marL="9525" marR="9525" marT="9525" marB="0" anchor="ctr"/>
                </a:tc>
                <a:tc>
                  <a:txBody>
                    <a:bodyPr/>
                    <a:lstStyle/>
                    <a:p>
                      <a:pPr algn="ctr" fontAlgn="b"/>
                      <a:r>
                        <a:rPr lang="en-US" sz="1600" u="none" strike="noStrike" dirty="0" smtClean="0">
                          <a:effectLst/>
                        </a:rPr>
                        <a:t>65.8%</a:t>
                      </a:r>
                      <a:endParaRPr lang="en-US" sz="1600" b="0" i="0" u="none" strike="noStrike" dirty="0">
                        <a:solidFill>
                          <a:srgbClr val="000000"/>
                        </a:solidFill>
                        <a:effectLst/>
                        <a:latin typeface="Franklin Gothic Book" panose="020B0503020102020204" pitchFamily="34" charset="0"/>
                      </a:endParaRPr>
                    </a:p>
                  </a:txBody>
                  <a:tcPr marL="9525" marR="9525" marT="19050" marB="19050" anchor="ctr"/>
                </a:tc>
              </a:tr>
              <a:tr h="356557">
                <a:tc>
                  <a:txBody>
                    <a:bodyPr/>
                    <a:lstStyle/>
                    <a:p>
                      <a:pPr algn="ctr" fontAlgn="b"/>
                      <a:r>
                        <a:rPr lang="en-US" sz="1600" u="none" strike="noStrike" dirty="0" smtClean="0">
                          <a:effectLst/>
                        </a:rPr>
                        <a:t>2017</a:t>
                      </a:r>
                      <a:endParaRPr lang="en-US" sz="1600" b="0" i="0" u="none" strike="noStrike" dirty="0">
                        <a:solidFill>
                          <a:srgbClr val="000000"/>
                        </a:solidFill>
                        <a:effectLst/>
                        <a:latin typeface="Franklin Gothic Book" panose="020B0503020102020204" pitchFamily="34" charset="0"/>
                      </a:endParaRPr>
                    </a:p>
                  </a:txBody>
                  <a:tcPr marL="9525" marR="9525" marT="9525" marB="0" anchor="ctr"/>
                </a:tc>
                <a:tc>
                  <a:txBody>
                    <a:bodyPr/>
                    <a:lstStyle/>
                    <a:p>
                      <a:pPr algn="ctr" fontAlgn="b"/>
                      <a:r>
                        <a:rPr lang="en-US" sz="1600" u="none" strike="noStrike" dirty="0" smtClean="0">
                          <a:effectLst/>
                        </a:rPr>
                        <a:t>55.3%</a:t>
                      </a:r>
                      <a:endParaRPr lang="en-US" sz="1600" b="0" i="0" u="none" strike="noStrike" dirty="0">
                        <a:solidFill>
                          <a:srgbClr val="000000"/>
                        </a:solidFill>
                        <a:effectLst/>
                        <a:latin typeface="Franklin Gothic Book" panose="020B0503020102020204" pitchFamily="34" charset="0"/>
                      </a:endParaRPr>
                    </a:p>
                  </a:txBody>
                  <a:tcPr marL="9525" marR="9525" marT="9525" marB="0" anchor="ctr"/>
                </a:tc>
                <a:tc>
                  <a:txBody>
                    <a:bodyPr/>
                    <a:lstStyle/>
                    <a:p>
                      <a:pPr algn="ctr" fontAlgn="b"/>
                      <a:r>
                        <a:rPr lang="en-US" sz="1600" u="none" strike="noStrike" dirty="0" smtClean="0">
                          <a:effectLst/>
                        </a:rPr>
                        <a:t>67.8%</a:t>
                      </a:r>
                      <a:endParaRPr lang="en-US" sz="1600" b="0" i="0" u="none" strike="noStrike" dirty="0">
                        <a:solidFill>
                          <a:srgbClr val="000000"/>
                        </a:solidFill>
                        <a:effectLst/>
                        <a:latin typeface="Franklin Gothic Book" panose="020B0503020102020204" pitchFamily="34" charset="0"/>
                      </a:endParaRPr>
                    </a:p>
                  </a:txBody>
                  <a:tcPr marL="9525" marR="9525" marT="19050" marB="19050" anchor="ctr"/>
                </a:tc>
              </a:tr>
            </a:tbl>
          </a:graphicData>
        </a:graphic>
      </p:graphicFrame>
      <p:sp>
        <p:nvSpPr>
          <p:cNvPr id="8" name="Oval 7"/>
          <p:cNvSpPr/>
          <p:nvPr/>
        </p:nvSpPr>
        <p:spPr>
          <a:xfrm>
            <a:off x="3406332" y="892175"/>
            <a:ext cx="267143" cy="158750"/>
          </a:xfrm>
          <a:prstGeom prst="ellipse">
            <a:avLst/>
          </a:prstGeom>
          <a:noFill/>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10" name="Oval 9"/>
          <p:cNvSpPr/>
          <p:nvPr/>
        </p:nvSpPr>
        <p:spPr>
          <a:xfrm>
            <a:off x="3620389" y="1732462"/>
            <a:ext cx="481711" cy="150313"/>
          </a:xfrm>
          <a:prstGeom prst="ellipse">
            <a:avLst/>
          </a:prstGeom>
          <a:noFill/>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b="6082"/>
          <a:stretch/>
        </p:blipFill>
        <p:spPr>
          <a:xfrm>
            <a:off x="838199" y="3290027"/>
            <a:ext cx="4606089" cy="2555750"/>
          </a:xfrm>
          <a:prstGeom prst="rect">
            <a:avLst/>
          </a:prstGeom>
        </p:spPr>
      </p:pic>
    </p:spTree>
    <p:extLst>
      <p:ext uri="{BB962C8B-B14F-4D97-AF65-F5344CB8AC3E}">
        <p14:creationId xmlns:p14="http://schemas.microsoft.com/office/powerpoint/2010/main" val="10681629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0"/>
            <a:ext cx="10515600" cy="1325563"/>
          </a:xfrm>
        </p:spPr>
        <p:txBody>
          <a:bodyPr/>
          <a:lstStyle/>
          <a:p>
            <a:pPr algn="r"/>
            <a:r>
              <a:rPr lang="en-US" b="1" dirty="0" smtClean="0">
                <a:solidFill>
                  <a:srgbClr val="002060"/>
                </a:solidFill>
                <a:latin typeface="Franklin Gothic Medium Cond" panose="020B0606030402020204" pitchFamily="34" charset="0"/>
              </a:rPr>
              <a:t>Educational Attainment</a:t>
            </a:r>
            <a:endParaRPr lang="en-US" b="1" dirty="0">
              <a:solidFill>
                <a:srgbClr val="002060"/>
              </a:solidFill>
              <a:latin typeface="Franklin Gothic Medium Cond" panose="020B0606030402020204" pitchFamily="34" charset="0"/>
            </a:endParaRPr>
          </a:p>
        </p:txBody>
      </p:sp>
      <p:pic>
        <p:nvPicPr>
          <p:cNvPr id="4" name="Picture 3"/>
          <p:cNvPicPr>
            <a:picLocks noChangeAspect="1"/>
          </p:cNvPicPr>
          <p:nvPr/>
        </p:nvPicPr>
        <p:blipFill>
          <a:blip r:embed="rId3"/>
          <a:stretch>
            <a:fillRect/>
          </a:stretch>
        </p:blipFill>
        <p:spPr>
          <a:xfrm>
            <a:off x="130628" y="6123842"/>
            <a:ext cx="6096000" cy="597801"/>
          </a:xfrm>
          <a:prstGeom prst="rect">
            <a:avLst/>
          </a:prstGeom>
        </p:spPr>
      </p:pic>
      <p:sp>
        <p:nvSpPr>
          <p:cNvPr id="5" name="TextBox 4"/>
          <p:cNvSpPr txBox="1"/>
          <p:nvPr/>
        </p:nvSpPr>
        <p:spPr>
          <a:xfrm>
            <a:off x="6807201" y="6422742"/>
            <a:ext cx="5384799" cy="338554"/>
          </a:xfrm>
          <a:prstGeom prst="rect">
            <a:avLst/>
          </a:prstGeom>
          <a:noFill/>
        </p:spPr>
        <p:txBody>
          <a:bodyPr wrap="square" rtlCol="0">
            <a:spAutoFit/>
          </a:bodyPr>
          <a:lstStyle/>
          <a:p>
            <a:pPr algn="r"/>
            <a:r>
              <a:rPr lang="en-US" sz="1600" dirty="0">
                <a:solidFill>
                  <a:schemeClr val="bg1">
                    <a:lumMod val="50000"/>
                  </a:schemeClr>
                </a:solidFill>
              </a:rPr>
              <a:t>Source: U.S. Census Bureau, </a:t>
            </a:r>
            <a:r>
              <a:rPr lang="en-US" sz="1600" dirty="0" smtClean="0">
                <a:solidFill>
                  <a:schemeClr val="bg1">
                    <a:lumMod val="50000"/>
                  </a:schemeClr>
                </a:solidFill>
              </a:rPr>
              <a:t>2015 American </a:t>
            </a:r>
            <a:r>
              <a:rPr lang="en-US" sz="1600" dirty="0">
                <a:solidFill>
                  <a:schemeClr val="bg1">
                    <a:lumMod val="50000"/>
                  </a:schemeClr>
                </a:solidFill>
              </a:rPr>
              <a:t>Community Survey</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07765551"/>
              </p:ext>
            </p:extLst>
          </p:nvPr>
        </p:nvGraphicFramePr>
        <p:xfrm>
          <a:off x="1964265" y="1437684"/>
          <a:ext cx="8263468" cy="427513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040683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0"/>
            <a:ext cx="10515600" cy="1325563"/>
          </a:xfrm>
        </p:spPr>
        <p:txBody>
          <a:bodyPr/>
          <a:lstStyle/>
          <a:p>
            <a:pPr algn="r"/>
            <a:r>
              <a:rPr lang="en-US" b="1" dirty="0" smtClean="0">
                <a:solidFill>
                  <a:srgbClr val="002060"/>
                </a:solidFill>
                <a:latin typeface="Franklin Gothic Medium Cond" panose="020B0606030402020204" pitchFamily="34" charset="0"/>
              </a:rPr>
              <a:t>Teachers of Color and American Indian Teachers</a:t>
            </a:r>
            <a:endParaRPr lang="en-US" b="1" dirty="0">
              <a:solidFill>
                <a:srgbClr val="002060"/>
              </a:solidFill>
              <a:latin typeface="Franklin Gothic Medium Cond" panose="020B0606030402020204" pitchFamily="34" charset="0"/>
            </a:endParaRP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444241" y="1325563"/>
            <a:ext cx="3303515" cy="4275137"/>
          </a:xfrm>
        </p:spPr>
      </p:pic>
      <p:pic>
        <p:nvPicPr>
          <p:cNvPr id="4" name="Picture 3"/>
          <p:cNvPicPr>
            <a:picLocks noChangeAspect="1"/>
          </p:cNvPicPr>
          <p:nvPr/>
        </p:nvPicPr>
        <p:blipFill>
          <a:blip r:embed="rId3"/>
          <a:stretch>
            <a:fillRect/>
          </a:stretch>
        </p:blipFill>
        <p:spPr>
          <a:xfrm>
            <a:off x="130628" y="6123842"/>
            <a:ext cx="6096000" cy="597801"/>
          </a:xfrm>
          <a:prstGeom prst="rect">
            <a:avLst/>
          </a:prstGeom>
        </p:spPr>
      </p:pic>
      <p:sp>
        <p:nvSpPr>
          <p:cNvPr id="5" name="TextBox 4"/>
          <p:cNvSpPr txBox="1"/>
          <p:nvPr/>
        </p:nvSpPr>
        <p:spPr>
          <a:xfrm>
            <a:off x="6807201" y="6422742"/>
            <a:ext cx="5384799" cy="338554"/>
          </a:xfrm>
          <a:prstGeom prst="rect">
            <a:avLst/>
          </a:prstGeom>
          <a:noFill/>
        </p:spPr>
        <p:txBody>
          <a:bodyPr wrap="square" rtlCol="0">
            <a:spAutoFit/>
          </a:bodyPr>
          <a:lstStyle/>
          <a:p>
            <a:pPr algn="r"/>
            <a:r>
              <a:rPr lang="en-US" sz="1600" dirty="0" smtClean="0">
                <a:solidFill>
                  <a:schemeClr val="bg1">
                    <a:lumMod val="50000"/>
                  </a:schemeClr>
                </a:solidFill>
              </a:rPr>
              <a:t>Source: Educators 4 Excellence</a:t>
            </a:r>
            <a:endParaRPr lang="en-US" sz="1600" dirty="0">
              <a:solidFill>
                <a:schemeClr val="bg1">
                  <a:lumMod val="50000"/>
                </a:schemeClr>
              </a:solidFill>
            </a:endParaRPr>
          </a:p>
        </p:txBody>
      </p:sp>
    </p:spTree>
    <p:extLst>
      <p:ext uri="{BB962C8B-B14F-4D97-AF65-F5344CB8AC3E}">
        <p14:creationId xmlns:p14="http://schemas.microsoft.com/office/powerpoint/2010/main" val="22376896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0"/>
            <a:ext cx="10515600" cy="1325563"/>
          </a:xfrm>
        </p:spPr>
        <p:txBody>
          <a:bodyPr/>
          <a:lstStyle/>
          <a:p>
            <a:pPr algn="r"/>
            <a:r>
              <a:rPr lang="en-US" b="1" dirty="0">
                <a:solidFill>
                  <a:srgbClr val="002060"/>
                </a:solidFill>
                <a:latin typeface="Franklin Gothic Medium Cond" panose="020B0606030402020204" pitchFamily="34" charset="0"/>
              </a:rPr>
              <a:t>Economic Indicators </a:t>
            </a:r>
            <a:r>
              <a:rPr lang="en-US" b="1" dirty="0" smtClean="0">
                <a:solidFill>
                  <a:srgbClr val="002060"/>
                </a:solidFill>
                <a:latin typeface="Franklin Gothic Medium Cond" panose="020B0606030402020204" pitchFamily="34" charset="0"/>
              </a:rPr>
              <a:t>- Employment</a:t>
            </a:r>
            <a:endParaRPr lang="en-US" b="1" dirty="0">
              <a:solidFill>
                <a:srgbClr val="002060"/>
              </a:solidFill>
              <a:latin typeface="Franklin Gothic Medium Cond" panose="020B0606030402020204" pitchFamily="34" charset="0"/>
            </a:endParaRPr>
          </a:p>
        </p:txBody>
      </p:sp>
      <p:pic>
        <p:nvPicPr>
          <p:cNvPr id="6" name="Content Placeholder 5"/>
          <p:cNvPicPr>
            <a:picLocks noGrp="1" noChangeAspect="1"/>
          </p:cNvPicPr>
          <p:nvPr>
            <p:ph idx="1"/>
          </p:nvPr>
        </p:nvPicPr>
        <p:blipFill rotWithShape="1">
          <a:blip r:embed="rId2"/>
          <a:srcRect l="658" t="1058" r="1347" b="2387"/>
          <a:stretch/>
        </p:blipFill>
        <p:spPr>
          <a:xfrm>
            <a:off x="1847850" y="1219201"/>
            <a:ext cx="7848600" cy="4648200"/>
          </a:xfrm>
          <a:prstGeom prst="rect">
            <a:avLst/>
          </a:prstGeom>
          <a:noFill/>
        </p:spPr>
      </p:pic>
      <p:pic>
        <p:nvPicPr>
          <p:cNvPr id="4" name="Picture 3"/>
          <p:cNvPicPr>
            <a:picLocks noChangeAspect="1"/>
          </p:cNvPicPr>
          <p:nvPr/>
        </p:nvPicPr>
        <p:blipFill>
          <a:blip r:embed="rId3"/>
          <a:stretch>
            <a:fillRect/>
          </a:stretch>
        </p:blipFill>
        <p:spPr>
          <a:xfrm>
            <a:off x="130628" y="6123842"/>
            <a:ext cx="6096000" cy="597801"/>
          </a:xfrm>
          <a:prstGeom prst="rect">
            <a:avLst/>
          </a:prstGeom>
        </p:spPr>
      </p:pic>
      <p:sp>
        <p:nvSpPr>
          <p:cNvPr id="5" name="TextBox 4"/>
          <p:cNvSpPr txBox="1"/>
          <p:nvPr/>
        </p:nvSpPr>
        <p:spPr>
          <a:xfrm>
            <a:off x="6807201" y="6422742"/>
            <a:ext cx="5384799" cy="338554"/>
          </a:xfrm>
          <a:prstGeom prst="rect">
            <a:avLst/>
          </a:prstGeom>
          <a:noFill/>
        </p:spPr>
        <p:txBody>
          <a:bodyPr wrap="square" rtlCol="0">
            <a:spAutoFit/>
          </a:bodyPr>
          <a:lstStyle/>
          <a:p>
            <a:pPr algn="r"/>
            <a:r>
              <a:rPr lang="en-US" sz="1600" dirty="0">
                <a:solidFill>
                  <a:schemeClr val="bg1">
                    <a:lumMod val="50000"/>
                  </a:schemeClr>
                </a:solidFill>
              </a:rPr>
              <a:t>Source: U.S. Census Bureau, 2015 American Community Survey</a:t>
            </a:r>
          </a:p>
        </p:txBody>
      </p:sp>
    </p:spTree>
    <p:extLst>
      <p:ext uri="{BB962C8B-B14F-4D97-AF65-F5344CB8AC3E}">
        <p14:creationId xmlns:p14="http://schemas.microsoft.com/office/powerpoint/2010/main" val="41270820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7 Session Recap State of Asian Pacific Minnesotans" id="{F2ECAC26-B326-4AD8-808C-10507096D18B}" vid="{799A317F-63DF-4702-9D70-C2B498788BA5}"/>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1081</TotalTime>
  <Words>908</Words>
  <Application>Microsoft Office PowerPoint</Application>
  <PresentationFormat>Widescreen</PresentationFormat>
  <Paragraphs>166</Paragraphs>
  <Slides>20</Slides>
  <Notes>15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20</vt:i4>
      </vt:variant>
    </vt:vector>
  </HeadingPairs>
  <TitlesOfParts>
    <vt:vector size="29" baseType="lpstr">
      <vt:lpstr>Arial</vt:lpstr>
      <vt:lpstr>Calibri</vt:lpstr>
      <vt:lpstr>Calibri Light</vt:lpstr>
      <vt:lpstr>Franklin Gothic Book</vt:lpstr>
      <vt:lpstr>Franklin Gothic Medium Cond</vt:lpstr>
      <vt:lpstr>Times New Roman</vt:lpstr>
      <vt:lpstr>Wingdings</vt:lpstr>
      <vt:lpstr>Office Theme</vt:lpstr>
      <vt:lpstr>1_Office Theme</vt:lpstr>
      <vt:lpstr> State of Asian Pacific Minnesotans</vt:lpstr>
      <vt:lpstr>Bridge Builder</vt:lpstr>
      <vt:lpstr>Our Community</vt:lpstr>
      <vt:lpstr>Our Community</vt:lpstr>
      <vt:lpstr>In Communities</vt:lpstr>
      <vt:lpstr>K-12 Education</vt:lpstr>
      <vt:lpstr>Educational Attainment</vt:lpstr>
      <vt:lpstr>Teachers of Color and American Indian Teachers</vt:lpstr>
      <vt:lpstr>Economic Indicators - Employment</vt:lpstr>
      <vt:lpstr>Economic Indicators - Housing</vt:lpstr>
      <vt:lpstr>Linguistic Barriers</vt:lpstr>
      <vt:lpstr>A Community of Contrasts</vt:lpstr>
      <vt:lpstr>Legislative Community Survey 2019</vt:lpstr>
      <vt:lpstr>Sampling</vt:lpstr>
      <vt:lpstr>Legislative Priorities</vt:lpstr>
      <vt:lpstr>Legislative Agenda</vt:lpstr>
      <vt:lpstr>Why is Higher Education Important to You?</vt:lpstr>
      <vt:lpstr>Why is Higher Education Important to You?</vt:lpstr>
      <vt:lpstr>How Can the State Help You and Your Community?</vt:lpstr>
      <vt:lpstr>Thank You</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of Asian Pacific Minnesotans</dc:title>
  <dc:creator>Anjuli Mishra</dc:creator>
  <cp:lastModifiedBy>State Of Minnesota</cp:lastModifiedBy>
  <cp:revision>112</cp:revision>
  <cp:lastPrinted>2019-01-29T18:08:13Z</cp:lastPrinted>
  <dcterms:created xsi:type="dcterms:W3CDTF">2017-07-12T16:44:54Z</dcterms:created>
  <dcterms:modified xsi:type="dcterms:W3CDTF">2019-01-29T19:06:42Z</dcterms:modified>
</cp:coreProperties>
</file>