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3" r:id="rId4"/>
    <p:sldId id="317" r:id="rId5"/>
    <p:sldId id="300" r:id="rId6"/>
    <p:sldId id="274" r:id="rId7"/>
    <p:sldId id="287" r:id="rId8"/>
    <p:sldId id="298" r:id="rId9"/>
    <p:sldId id="305" r:id="rId10"/>
    <p:sldId id="285" r:id="rId11"/>
    <p:sldId id="294" r:id="rId12"/>
    <p:sldId id="334" r:id="rId13"/>
    <p:sldId id="336" r:id="rId14"/>
    <p:sldId id="335" r:id="rId15"/>
    <p:sldId id="327" r:id="rId16"/>
    <p:sldId id="328" r:id="rId17"/>
    <p:sldId id="329" r:id="rId18"/>
    <p:sldId id="330" r:id="rId19"/>
    <p:sldId id="331" r:id="rId20"/>
    <p:sldId id="332" r:id="rId21"/>
    <p:sldId id="337" r:id="rId22"/>
    <p:sldId id="290" r:id="rId23"/>
    <p:sldId id="258" r:id="rId24"/>
    <p:sldId id="320" r:id="rId25"/>
    <p:sldId id="302" r:id="rId26"/>
    <p:sldId id="301" r:id="rId27"/>
    <p:sldId id="268" r:id="rId28"/>
    <p:sldId id="269" r:id="rId29"/>
    <p:sldId id="323" r:id="rId30"/>
    <p:sldId id="304" r:id="rId31"/>
    <p:sldId id="326" r:id="rId32"/>
    <p:sldId id="264" r:id="rId3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DD"/>
    <a:srgbClr val="749C9B"/>
    <a:srgbClr val="993311"/>
    <a:srgbClr val="9AB8B7"/>
    <a:srgbClr val="A9782B"/>
    <a:srgbClr val="174554"/>
    <a:srgbClr val="000000"/>
    <a:srgbClr val="778811"/>
    <a:srgbClr val="648B8A"/>
    <a:srgbClr val="7BA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9343" autoAdjust="0"/>
  </p:normalViewPr>
  <p:slideViewPr>
    <p:cSldViewPr>
      <p:cViewPr varScale="1">
        <p:scale>
          <a:sx n="92" d="100"/>
          <a:sy n="92" d="100"/>
        </p:scale>
        <p:origin x="120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rgbClr val="174554"/>
              </a:solidFill>
            </c:spPr>
          </c:dPt>
          <c:dPt>
            <c:idx val="1"/>
            <c:bubble3D val="0"/>
            <c:spPr>
              <a:solidFill>
                <a:srgbClr val="993311"/>
              </a:solidFill>
            </c:spPr>
          </c:dPt>
          <c:dPt>
            <c:idx val="2"/>
            <c:bubble3D val="0"/>
            <c:spPr>
              <a:solidFill>
                <a:srgbClr val="778811"/>
              </a:solidFill>
            </c:spPr>
          </c:dPt>
          <c:dPt>
            <c:idx val="3"/>
            <c:bubble3D val="0"/>
            <c:spPr>
              <a:solidFill>
                <a:srgbClr val="AA7700"/>
              </a:solidFill>
            </c:spPr>
          </c:dPt>
          <c:dPt>
            <c:idx val="4"/>
            <c:bubble3D val="0"/>
            <c:spPr>
              <a:solidFill>
                <a:srgbClr val="648B8A"/>
              </a:solidFill>
            </c:spPr>
          </c:dPt>
          <c:dLbls>
            <c:dLbl>
              <c:idx val="0"/>
              <c:layout>
                <c:manualLayout>
                  <c:x val="0.21544449304947993"/>
                  <c:y val="8.1669912016514495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/>
                      <a:t>Bond Proceeds &amp; Other Mortgage Capital, </a:t>
                    </a:r>
                    <a:r>
                      <a:rPr lang="en-US" sz="1800" dirty="0" smtClean="0"/>
                      <a:t>55.6%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419036162146399"/>
                  <c:y val="0.10895471306327516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/>
                      <a:t>Federal Funds, </a:t>
                    </a:r>
                    <a:r>
                      <a:rPr lang="en-US" sz="1800" b="1" dirty="0" smtClean="0"/>
                      <a:t>26.1%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332191114999514E-2"/>
                  <c:y val="-0.2183935219974180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/>
                      <a:t>Amortizing Agency Resources, </a:t>
                    </a:r>
                    <a:r>
                      <a:rPr lang="en-US" sz="1800" dirty="0" smtClean="0"/>
                      <a:t>6.3%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62685914260717"/>
                  <c:y val="-3.5875238043262835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/>
                      <a:t>State Appropriations, </a:t>
                    </a:r>
                    <a:r>
                      <a:rPr lang="en-US" sz="1800" dirty="0" smtClean="0"/>
                      <a:t>8.9%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/>
                      <a:t>Deferred Agency Resources, </a:t>
                    </a:r>
                    <a:r>
                      <a:rPr lang="en-US" sz="1800" dirty="0" smtClean="0"/>
                      <a:t>3.1%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Bond Proceeds &amp; Other Mortgage Capital</c:v>
                </c:pt>
                <c:pt idx="1">
                  <c:v>Federal Funds</c:v>
                </c:pt>
                <c:pt idx="2">
                  <c:v>Amortizing Agency Resources</c:v>
                </c:pt>
                <c:pt idx="3">
                  <c:v>State Appropriations</c:v>
                </c:pt>
                <c:pt idx="4">
                  <c:v>Deferred Agency Resources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55.55828055893236</c:v>
                </c:pt>
                <c:pt idx="1">
                  <c:v>26.066225271644356</c:v>
                </c:pt>
                <c:pt idx="2">
                  <c:v>6.2905661864733187</c:v>
                </c:pt>
                <c:pt idx="3">
                  <c:v>8.9640439829694589</c:v>
                </c:pt>
                <c:pt idx="4">
                  <c:v>3.1135515902222322</c:v>
                </c:pt>
              </c:numCache>
            </c:numRef>
          </c:val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Bond Proceeds &amp; Other Mortgage Capital</c:v>
                </c:pt>
                <c:pt idx="1">
                  <c:v>Federal Funds</c:v>
                </c:pt>
                <c:pt idx="2">
                  <c:v>Amortizing Agency Resources</c:v>
                </c:pt>
                <c:pt idx="3">
                  <c:v>State Appropriations</c:v>
                </c:pt>
                <c:pt idx="4">
                  <c:v>Deferred Agency Resources</c:v>
                </c:pt>
              </c:strCache>
            </c:strRef>
          </c:cat>
          <c:val>
            <c:numRef>
              <c:f>Sheet1!$B$2:$B$6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2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Total Households Assisted, FFY 2013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836320764782452"/>
          <c:y val="0.19201151224612309"/>
          <c:w val="0.35079113586411453"/>
          <c:h val="0.726436561677592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48B8A"/>
              </a:solidFill>
            </c:spPr>
          </c:dPt>
          <c:dPt>
            <c:idx val="1"/>
            <c:bubble3D val="0"/>
            <c:spPr>
              <a:solidFill>
                <a:srgbClr val="993311"/>
              </a:solidFill>
            </c:spPr>
          </c:dPt>
          <c:dPt>
            <c:idx val="2"/>
            <c:bubble3D val="0"/>
            <c:spPr>
              <a:solidFill>
                <a:srgbClr val="174554"/>
              </a:solidFill>
            </c:spPr>
          </c:dPt>
          <c:dPt>
            <c:idx val="3"/>
            <c:bubble3D val="0"/>
            <c:spPr>
              <a:solidFill>
                <a:srgbClr val="778811"/>
              </a:solidFill>
            </c:spPr>
          </c:dPt>
          <c:dPt>
            <c:idx val="4"/>
            <c:bubble3D val="0"/>
            <c:spPr>
              <a:solidFill>
                <a:srgbClr val="A9782B"/>
              </a:solidFill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/>
                      <a:t>50</a:t>
                    </a:r>
                    <a:r>
                      <a:rPr lang="en-US" b="1" dirty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530864197530867E-2"/>
                  <c:y val="-0.1010171757922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493827160493825E-2"/>
                  <c:y val="-0.1262714697402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296296296296294E-2"/>
                  <c:y val="-0.1403016330447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716049382716049E-3"/>
                  <c:y val="-0.14030163304472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Rental Assistance | 31,594</c:v>
                </c:pt>
                <c:pt idx="1">
                  <c:v>Homebuyer Programs | 15,007</c:v>
                </c:pt>
                <c:pt idx="2">
                  <c:v>Non-Capital Resources to Prevent and End Homelessness | 12,320</c:v>
                </c:pt>
                <c:pt idx="3">
                  <c:v>Rental Production | 2,089</c:v>
                </c:pt>
                <c:pt idx="4">
                  <c:v>Home Improvement Programs | 928</c:v>
                </c:pt>
                <c:pt idx="5">
                  <c:v>Multiple Use Resources | 502</c:v>
                </c:pt>
                <c:pt idx="6">
                  <c:v>Other | 349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0.24</c:v>
                </c:pt>
                <c:pt idx="2">
                  <c:v>0.2</c:v>
                </c:pt>
                <c:pt idx="3">
                  <c:v>0.03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60812367966199"/>
          <c:y val="0.15220539805561822"/>
          <c:w val="0.45578868190256705"/>
          <c:h val="0.782506176033697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/>
              <a:t>Individuals Experiencing Chronic Homelessness and Veterans Experiencing </a:t>
            </a:r>
            <a:r>
              <a:rPr lang="en-US" sz="2200" dirty="0" smtClean="0"/>
              <a:t>Homelessness (Point-in-Time </a:t>
            </a:r>
            <a:r>
              <a:rPr lang="en-US" sz="2200" dirty="0"/>
              <a:t>Count)</a:t>
            </a:r>
          </a:p>
        </c:rich>
      </c:tx>
      <c:layout>
        <c:manualLayout>
          <c:xMode val="edge"/>
          <c:yMode val="edge"/>
          <c:x val="0.142875"/>
          <c:y val="4.63186604686462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105424321959756E-2"/>
          <c:y val="0.2117639253426655"/>
          <c:w val="0.89178674540682423"/>
          <c:h val="0.6773533100029163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Number of Chronically Homeless Individuals</c:v>
                </c:pt>
              </c:strCache>
            </c:strRef>
          </c:tx>
          <c:spPr>
            <a:ln>
              <a:solidFill>
                <a:srgbClr val="993311"/>
              </a:solidFill>
            </a:ln>
          </c:spPr>
          <c:marker>
            <c:spPr>
              <a:solidFill>
                <a:srgbClr val="993311"/>
              </a:solidFill>
              <a:ln>
                <a:solidFill>
                  <a:srgbClr val="993311"/>
                </a:solidFill>
              </a:ln>
            </c:spPr>
          </c:marker>
          <c:cat>
            <c:strRef>
              <c:f>Sheet1!$B$1:$G$1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1424</c:v>
                </c:pt>
                <c:pt idx="1">
                  <c:v>1451</c:v>
                </c:pt>
                <c:pt idx="2">
                  <c:v>1211</c:v>
                </c:pt>
                <c:pt idx="3">
                  <c:v>1004</c:v>
                </c:pt>
                <c:pt idx="4">
                  <c:v>915</c:v>
                </c:pt>
                <c:pt idx="5">
                  <c:v>885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Number of Homeless Veterans</c:v>
                </c:pt>
              </c:strCache>
            </c:strRef>
          </c:tx>
          <c:spPr>
            <a:ln>
              <a:solidFill>
                <a:srgbClr val="749C9B"/>
              </a:solidFill>
            </a:ln>
          </c:spPr>
          <c:marker>
            <c:spPr>
              <a:solidFill>
                <a:srgbClr val="749C9B"/>
              </a:solidFill>
              <a:ln>
                <a:solidFill>
                  <a:srgbClr val="749C9B"/>
                </a:solidFill>
              </a:ln>
            </c:spPr>
          </c:marker>
          <c:cat>
            <c:strRef>
              <c:f>Sheet1!$B$1:$G$1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6"/>
                <c:pt idx="0">
                  <c:v>492</c:v>
                </c:pt>
                <c:pt idx="1">
                  <c:v>569</c:v>
                </c:pt>
                <c:pt idx="2">
                  <c:v>449</c:v>
                </c:pt>
                <c:pt idx="3">
                  <c:v>309</c:v>
                </c:pt>
                <c:pt idx="4">
                  <c:v>349</c:v>
                </c:pt>
                <c:pt idx="5">
                  <c:v>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983936"/>
        <c:axId val="353984328"/>
      </c:lineChart>
      <c:catAx>
        <c:axId val="35398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53984328"/>
        <c:crosses val="autoZero"/>
        <c:auto val="1"/>
        <c:lblAlgn val="ctr"/>
        <c:lblOffset val="100"/>
        <c:noMultiLvlLbl val="0"/>
      </c:catAx>
      <c:valAx>
        <c:axId val="353984328"/>
        <c:scaling>
          <c:orientation val="minMax"/>
          <c:max val="2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53983936"/>
        <c:crosses val="autoZero"/>
        <c:crossBetween val="between"/>
        <c:majorUnit val="500"/>
      </c:valAx>
    </c:plotArea>
    <c:plotVisOnly val="1"/>
    <c:dispBlanksAs val="gap"/>
    <c:showDLblsOverMax val="0"/>
  </c:chart>
  <c:spPr>
    <a:solidFill>
      <a:srgbClr val="EEEEDD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0.76667</cdr:x>
      <cdr:y>0.80723</cdr:y>
    </cdr:from>
    <cdr:to>
      <cdr:x>0.975</cdr:x>
      <cdr:y>0.90161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5105400"/>
          <a:ext cx="1905000" cy="59692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Veterans Experiencing Homelessness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0.775</cdr:x>
      <cdr:y>0.62651</cdr:y>
    </cdr:from>
    <cdr:to>
      <cdr:x>0.95</cdr:x>
      <cdr:y>0.72812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86600" y="3962400"/>
          <a:ext cx="1600200" cy="64264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Chronic Homelessness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0.85833</cdr:x>
      <cdr:y>0.58889</cdr:y>
    </cdr:from>
    <cdr:to>
      <cdr:x>0.85833</cdr:x>
      <cdr:y>0.63333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7848600" y="4038600"/>
          <a:ext cx="0" cy="3048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0.86667</cdr:x>
      <cdr:y>0.77778</cdr:y>
    </cdr:from>
    <cdr:to>
      <cdr:x>0.86667</cdr:x>
      <cdr:y>0.80723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V="1">
          <a:off x="7924800" y="4919147"/>
          <a:ext cx="30" cy="186253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r">
              <a:defRPr sz="1200"/>
            </a:lvl1pPr>
          </a:lstStyle>
          <a:p>
            <a:fld id="{F3894D14-D4C2-4166-B169-87FCA5297D9C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r">
              <a:defRPr sz="1200"/>
            </a:lvl1pPr>
          </a:lstStyle>
          <a:p>
            <a:fld id="{9649BF34-77A5-461F-9A19-A32B9C10B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/>
          <a:lstStyle>
            <a:lvl1pPr algn="r">
              <a:defRPr sz="1200"/>
            </a:lvl1pPr>
          </a:lstStyle>
          <a:p>
            <a:fld id="{36EC0227-75E0-43F4-A395-BDBD98AF7994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3" tIns="46672" rIns="93343" bIns="466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3" tIns="46672" rIns="93343" bIns="466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3" tIns="46672" rIns="93343" bIns="46672" rtlCol="0" anchor="b"/>
          <a:lstStyle>
            <a:lvl1pPr algn="r">
              <a:defRPr sz="1200"/>
            </a:lvl1pPr>
          </a:lstStyle>
          <a:p>
            <a:fld id="{6509684A-FA61-4156-AF60-A38DA5708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6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2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83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4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States with higher homeownership rates: West Virginia and Delaware</a:t>
            </a:r>
          </a:p>
          <a:p>
            <a:endParaRPr lang="en-US" dirty="0" smtClean="0"/>
          </a:p>
          <a:p>
            <a:r>
              <a:rPr lang="en-US" dirty="0" smtClean="0"/>
              <a:t>States</a:t>
            </a:r>
            <a:r>
              <a:rPr lang="en-US" baseline="0" dirty="0" smtClean="0"/>
              <a:t> with higher homeownership disparities: Connecticut and Wisconsin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1234"/>
            <a:fld id="{37F2A5FE-AACA-4315-9EC0-3C1CDDE3CB9C}" type="datetime1">
              <a:rPr lang="en-US" smtClean="0">
                <a:solidFill>
                  <a:prstClr val="black"/>
                </a:solidFill>
              </a:rPr>
              <a:pPr defTabSz="931234"/>
              <a:t>1/29/2015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34"/>
            <a:fld id="{BC47DADD-7EC3-417E-8BDE-756B5FE34B1F}" type="slidenum">
              <a:rPr lang="en-US" smtClean="0">
                <a:solidFill>
                  <a:prstClr val="black"/>
                </a:solidFill>
              </a:rPr>
              <a:pPr defTabSz="931234"/>
              <a:t>23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314" y="4423331"/>
            <a:ext cx="6323648" cy="4190524"/>
          </a:xfrm>
        </p:spPr>
        <p:txBody>
          <a:bodyPr/>
          <a:lstStyle/>
          <a:p>
            <a:pPr eaLnBrk="1" hangingPunct="1">
              <a:defRPr/>
            </a:pPr>
            <a:endParaRPr lang="en-US" sz="1100" b="1" u="sng" dirty="0"/>
          </a:p>
        </p:txBody>
      </p:sp>
    </p:spTree>
    <p:extLst>
      <p:ext uri="{BB962C8B-B14F-4D97-AF65-F5344CB8AC3E}">
        <p14:creationId xmlns:p14="http://schemas.microsoft.com/office/powerpoint/2010/main" val="1243936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1234"/>
            <a:fld id="{EC82E493-473B-4F9A-AA71-5BEC296DF1A5}" type="datetime1">
              <a:rPr lang="en-US" smtClean="0">
                <a:solidFill>
                  <a:prstClr val="black"/>
                </a:solidFill>
              </a:rPr>
              <a:pPr defTabSz="931234"/>
              <a:t>1/29/2015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34"/>
            <a:fld id="{FECAFB6C-F5EC-4082-B313-0278E52F5939}" type="slidenum">
              <a:rPr lang="en-US" smtClean="0">
                <a:solidFill>
                  <a:prstClr val="black"/>
                </a:solidFill>
              </a:rPr>
              <a:pPr defTabSz="931234"/>
              <a:t>26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314" y="4423331"/>
            <a:ext cx="6323648" cy="4190524"/>
          </a:xfrm>
        </p:spPr>
        <p:txBody>
          <a:bodyPr/>
          <a:lstStyle/>
          <a:p>
            <a:pPr eaLnBrk="1" hangingPunct="1"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17415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seen a 39%</a:t>
            </a:r>
            <a:r>
              <a:rPr lang="en-US" baseline="0" dirty="0" smtClean="0"/>
              <a:t> decline in chronic homelessness since 2010.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seen a 47% decline in veterans homelessness since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4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68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0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600,000 households are cost-burdened, and nearly 500,000 lower income households are cost burdened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While we are making progress, there are still 10,000 Minnesotans who are homeless on any given night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Vacancy rates are extremely low, currently 2.6% in metro area (anything under 4% is considered low)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We know there are communities in Greater Minnesota with vacancy rates near 0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Median incomes have declined while rents have gone up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We also have aging housing stock that is in need of preservation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In many communities in Greater Minnesota, more than half the housing stock is more than 50 years old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The foreclosure rate has declined to pre-housing crisis levels. The number of foreclosures in 2013 was just below the number of foreclosures in 2006.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r>
              <a:rPr lang="en-US" baseline="0" dirty="0" smtClean="0"/>
              <a:t>While we still have one of the highest homeownership rates in the country, the gap between white households and households of color is the worst in the country</a:t>
            </a:r>
          </a:p>
          <a:p>
            <a:pPr marL="171763" indent="-171763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77F68-E9DC-4B19-AD77-794DA01491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5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0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Strategic Plan</a:t>
            </a:r>
          </a:p>
          <a:p>
            <a:r>
              <a:rPr lang="en-US" dirty="0" smtClean="0"/>
              <a:t>Affordable</a:t>
            </a:r>
            <a:r>
              <a:rPr lang="en-US" baseline="0" dirty="0" smtClean="0"/>
              <a:t> Housing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5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744" indent="-171744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77F68-E9DC-4B19-AD77-794DA01491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8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with statewide delivery partners to carry out programs</a:t>
            </a:r>
          </a:p>
          <a:p>
            <a:endParaRPr lang="en-US" dirty="0" smtClean="0"/>
          </a:p>
          <a:p>
            <a:r>
              <a:rPr lang="en-US" dirty="0" smtClean="0"/>
              <a:t>Explain our consolidated RFP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2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4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18" indent="-175018">
              <a:buFontTx/>
              <a:buChar char="-"/>
            </a:pP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684A-FA61-4156-AF60-A38DA5708F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21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5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5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18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24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2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EEEEDD"/>
            </a:gs>
            <a:gs pos="100000">
              <a:srgbClr val="DDDDC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1" y="6172200"/>
            <a:ext cx="7337961" cy="7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45" y="5972301"/>
            <a:ext cx="1464030" cy="814449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52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1C26D4-15EE-4AA5-A336-C6D3595F12CF}" type="slidenum">
              <a:rPr lang="en-US" sz="1200" smtClean="0">
                <a:solidFill>
                  <a:schemeClr val="bg1"/>
                </a:solidFill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5000">
              <a:srgbClr val="EEEEDD"/>
            </a:gs>
            <a:gs pos="100000">
              <a:srgbClr val="CCCCB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95E3-0F68-4323-8C9E-F8DE58C2FB89}" type="datetimeFigureOut">
              <a:rPr lang="en-US" smtClean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5715001"/>
          </a:xfrm>
          <a:prstGeom prst="rect">
            <a:avLst/>
          </a:prstGeom>
          <a:solidFill>
            <a:srgbClr val="66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15001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66" y="5830094"/>
            <a:ext cx="1707734" cy="95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52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1C26D4-15EE-4AA5-A336-C6D3595F12CF}" type="slidenum">
              <a:rPr lang="en-US" sz="1200" smtClean="0">
                <a:solidFill>
                  <a:schemeClr val="bg1"/>
                </a:solidFill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tingerthal@state.mn.u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yan.baumtrog@state.mn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343400" y="609600"/>
            <a:ext cx="480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House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Greater Minnesota Economic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&amp; Workforce Development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Policy Committee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81000" y="496252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January 29, 2015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9" name="Picture 8" descr="GettyImages_124205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80000">
            <a:off x="-250722" y="530321"/>
            <a:ext cx="4710412" cy="3139290"/>
          </a:xfrm>
          <a:prstGeom prst="rect">
            <a:avLst/>
          </a:prstGeom>
          <a:ln w="38100">
            <a:noFill/>
          </a:ln>
          <a:effectLst>
            <a:outerShdw blurRad="152400" dist="1143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4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Housing Continuum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2209800" cy="1371600"/>
          </a:xfrm>
          <a:prstGeom prst="rect">
            <a:avLst/>
          </a:prstGeom>
          <a:solidFill>
            <a:srgbClr val="648B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Homelessness Prevention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1447800"/>
            <a:ext cx="2209800" cy="1371600"/>
          </a:xfrm>
          <a:prstGeom prst="rect">
            <a:avLst/>
          </a:prstGeom>
          <a:solidFill>
            <a:srgbClr val="749C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Supportive Housing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447800"/>
            <a:ext cx="2209800" cy="1371600"/>
          </a:xfrm>
          <a:prstGeom prst="rect">
            <a:avLst/>
          </a:prstGeom>
          <a:solidFill>
            <a:srgbClr val="8BAB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Affordable Rental Housing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1447800"/>
            <a:ext cx="2209800" cy="1371600"/>
          </a:xfrm>
          <a:prstGeom prst="rect">
            <a:avLst/>
          </a:prstGeom>
          <a:solidFill>
            <a:srgbClr val="9A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Affordable </a:t>
            </a:r>
            <a:r>
              <a:rPr lang="en-US" sz="2300" b="1" dirty="0" smtClean="0">
                <a:solidFill>
                  <a:schemeClr val="tx1"/>
                </a:solidFill>
              </a:rPr>
              <a:t>Homeownership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2819400"/>
            <a:ext cx="2209800" cy="2971800"/>
          </a:xfrm>
          <a:prstGeom prst="rect">
            <a:avLst/>
          </a:prstGeom>
          <a:solidFill>
            <a:srgbClr val="648B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Prevent homelessness before it begins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Median annual income of households served: $9,000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2200" y="2819400"/>
            <a:ext cx="2209800" cy="2971800"/>
          </a:xfrm>
          <a:prstGeom prst="rect">
            <a:avLst/>
          </a:prstGeom>
          <a:solidFill>
            <a:srgbClr val="749C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ermanent supportive housing for households experiencing homelessness</a:t>
            </a:r>
          </a:p>
          <a:p>
            <a:pPr marL="225425" indent="-22542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Median income of households served: $8,000 - $10,000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2819400"/>
            <a:ext cx="2209800" cy="2971800"/>
          </a:xfrm>
          <a:prstGeom prst="rect">
            <a:avLst/>
          </a:prstGeom>
          <a:solidFill>
            <a:srgbClr val="8BAB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New construction or acquisition and rehabilitation of affordable rental housing</a:t>
            </a:r>
          </a:p>
          <a:p>
            <a:pPr marL="225425" indent="-22542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Preservation of existing affordable housing</a:t>
            </a:r>
          </a:p>
          <a:p>
            <a:pPr marL="225425" indent="-22542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Median income of households served: $8,000 - $22,000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1800" y="2819401"/>
            <a:ext cx="2209800" cy="2971800"/>
          </a:xfrm>
          <a:prstGeom prst="rect">
            <a:avLst/>
          </a:prstGeom>
          <a:solidFill>
            <a:srgbClr val="9A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First time homebuyer loans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Home improvement loans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Single family development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Median income of households served: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$20,000 - $63,000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057400" y="2482932"/>
            <a:ext cx="609600" cy="457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7BA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267200" y="2514600"/>
            <a:ext cx="609600" cy="457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7BA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6477000" y="2514600"/>
            <a:ext cx="609600" cy="457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7BA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 2016-17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68752"/>
              </p:ext>
            </p:extLst>
          </p:nvPr>
        </p:nvGraphicFramePr>
        <p:xfrm>
          <a:off x="419100" y="1281493"/>
          <a:ext cx="8305800" cy="458944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150476"/>
                <a:gridCol w="1460294"/>
                <a:gridCol w="1623517"/>
                <a:gridCol w="2071513"/>
              </a:tblGrid>
              <a:tr h="534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FY 14-15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Base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FY 16-17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Base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FY 16-17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Governor’s Proposal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Challenge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$18,406,000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$25,850,000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$25,850,000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Housing Trust Fund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$20,552,000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$22,942,000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$23,292,000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Bridges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$5,676,000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$5,676,000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$8,176,000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Family Homeless Prevention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$15,724,000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$17,038,000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$17,038,000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Homeownership Assistance Fund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$1,660,000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$1,770,000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$1,770,000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Preservation (PARIF)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$8,436,000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$8,436,000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$8,436,000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Rental Rehabilitation Loans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$6,275,000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$7,486,000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$7,486,000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Homeownership Rehab Loans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*$8,544,000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$5,544,000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$5,544,000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HECAT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$1,582,000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$1,714,000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	$1,714,000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Capacity Building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$750,000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$750,000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	$1,540,000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386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Special</a:t>
                      </a:r>
                      <a:r>
                        <a:rPr lang="en-US" sz="1600" kern="1200" baseline="0" dirty="0" smtClean="0">
                          <a:effectLst/>
                        </a:rPr>
                        <a:t> Initiatives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$890,000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$890,000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  <a:tr h="31193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TOTAL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4572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$101,495,000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4572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$98,096,000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kern="1200" dirty="0" smtClean="0">
                          <a:effectLst/>
                        </a:rPr>
                        <a:t>$100,846,000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867400"/>
            <a:ext cx="745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* FY 14-15 base for Homeownership Rehab Loans includes $3 million in special appropriations for disaster assistance.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Minnesota Housing and </a:t>
            </a:r>
            <a:br>
              <a:rPr lang="en-US" dirty="0" smtClean="0"/>
            </a:br>
            <a:r>
              <a:rPr lang="en-US" dirty="0" smtClean="0"/>
              <a:t>Workforce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Economic Development and Housing Challenge Program (Challenge) - a resource for communities since 1999</a:t>
            </a:r>
          </a:p>
          <a:p>
            <a:r>
              <a:rPr lang="en-US" sz="2800" dirty="0" smtClean="0"/>
              <a:t>Challenge in Greater Minnesota 2010-2014:</a:t>
            </a:r>
          </a:p>
          <a:p>
            <a:pPr lvl="1"/>
            <a:r>
              <a:rPr lang="en-US" sz="2400" b="1" dirty="0" smtClean="0"/>
              <a:t>382</a:t>
            </a:r>
            <a:r>
              <a:rPr lang="en-US" sz="2400" dirty="0" smtClean="0"/>
              <a:t> units of affordable rental housing</a:t>
            </a:r>
          </a:p>
          <a:p>
            <a:pPr lvl="1"/>
            <a:r>
              <a:rPr lang="en-US" sz="2400" b="1" dirty="0" smtClean="0"/>
              <a:t>368</a:t>
            </a:r>
            <a:r>
              <a:rPr lang="en-US" sz="2400" dirty="0" smtClean="0"/>
              <a:t> homeownership opportunities</a:t>
            </a:r>
          </a:p>
          <a:p>
            <a:r>
              <a:rPr lang="en-US" sz="2800" dirty="0" smtClean="0"/>
              <a:t>Challenge income limits: </a:t>
            </a:r>
          </a:p>
          <a:p>
            <a:pPr lvl="1"/>
            <a:r>
              <a:rPr lang="en-US" sz="2400" b="1" dirty="0" smtClean="0"/>
              <a:t>80% </a:t>
            </a:r>
            <a:r>
              <a:rPr lang="en-US" sz="2400" dirty="0" smtClean="0"/>
              <a:t>statewide media income ($58,000) for rental housing </a:t>
            </a:r>
          </a:p>
          <a:p>
            <a:pPr lvl="1"/>
            <a:r>
              <a:rPr lang="en-US" sz="2400" b="1" dirty="0" smtClean="0"/>
              <a:t>115% </a:t>
            </a:r>
            <a:r>
              <a:rPr lang="en-US" sz="2400" dirty="0" smtClean="0"/>
              <a:t>of statewide median income ($82,000) for homeownership</a:t>
            </a:r>
          </a:p>
        </p:txBody>
      </p:sp>
    </p:spTree>
    <p:extLst>
      <p:ext uri="{BB962C8B-B14F-4D97-AF65-F5344CB8AC3E}">
        <p14:creationId xmlns:p14="http://schemas.microsoft.com/office/powerpoint/2010/main" val="13602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Minnesota Housing and </a:t>
            </a:r>
            <a:br>
              <a:rPr lang="en-US" dirty="0" smtClean="0"/>
            </a:br>
            <a:r>
              <a:rPr lang="en-US" dirty="0" smtClean="0"/>
              <a:t>Workforce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en-US" dirty="0" smtClean="0"/>
              <a:t>HOME, Housing Infrastructure Bonds, and Low Income Housing Tax Credits also support housing development in Greater Minnesota</a:t>
            </a:r>
          </a:p>
          <a:p>
            <a:r>
              <a:rPr lang="en-US" dirty="0" smtClean="0"/>
              <a:t>Low Income Housing Tax Credits </a:t>
            </a:r>
            <a:r>
              <a:rPr lang="en-US" dirty="0"/>
              <a:t>in Greater Minnesota </a:t>
            </a:r>
            <a:r>
              <a:rPr lang="en-US" dirty="0" smtClean="0"/>
              <a:t>2010-2014:</a:t>
            </a:r>
          </a:p>
          <a:p>
            <a:pPr lvl="1"/>
            <a:r>
              <a:rPr lang="en-US" b="1" dirty="0" smtClean="0"/>
              <a:t>830</a:t>
            </a:r>
            <a:r>
              <a:rPr lang="en-US" dirty="0" smtClean="0"/>
              <a:t> units of new construction housing</a:t>
            </a:r>
          </a:p>
        </p:txBody>
      </p:sp>
    </p:spTree>
    <p:extLst>
      <p:ext uri="{BB962C8B-B14F-4D97-AF65-F5344CB8AC3E}">
        <p14:creationId xmlns:p14="http://schemas.microsoft.com/office/powerpoint/2010/main" val="25115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Areas, Different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Experience shows these are the key elements of success for meeting unique housing needs across the state:</a:t>
            </a:r>
          </a:p>
          <a:p>
            <a:r>
              <a:rPr lang="en-US" dirty="0" smtClean="0"/>
              <a:t>Housing Study</a:t>
            </a:r>
          </a:p>
          <a:p>
            <a:r>
              <a:rPr lang="en-US" dirty="0" smtClean="0"/>
              <a:t>Housing Dialogues</a:t>
            </a:r>
          </a:p>
          <a:p>
            <a:r>
              <a:rPr lang="en-US" dirty="0" smtClean="0"/>
              <a:t>Build relationships with development community</a:t>
            </a:r>
          </a:p>
          <a:p>
            <a:r>
              <a:rPr lang="en-US" dirty="0" smtClean="0"/>
              <a:t>Prioritize needs</a:t>
            </a:r>
          </a:p>
          <a:p>
            <a:r>
              <a:rPr lang="en-US" dirty="0" smtClean="0"/>
              <a:t>Get technical assistance and submit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09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ousing </a:t>
            </a:r>
            <a:r>
              <a:rPr lang="en-US" dirty="0"/>
              <a:t>S</a:t>
            </a:r>
            <a:r>
              <a:rPr lang="en-US" dirty="0" smtClean="0"/>
              <a:t>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Gaining a better understanding of housing needs and current market dynamics is an important first step.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26094"/>
              </p:ext>
            </p:extLst>
          </p:nvPr>
        </p:nvGraphicFramePr>
        <p:xfrm>
          <a:off x="304801" y="2667000"/>
          <a:ext cx="8534399" cy="28194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362199"/>
                <a:gridCol w="1371600"/>
                <a:gridCol w="1066800"/>
                <a:gridCol w="1143000"/>
                <a:gridCol w="1066800"/>
                <a:gridCol w="1524000"/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Geography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City of Worthington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City of Duluth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City of Austin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Roseau County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Lake of the Woods County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solidFill>
                      <a:srgbClr val="749C9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Population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12,764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86,128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24,718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15,629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4,045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 of </a:t>
                      </a:r>
                      <a:r>
                        <a:rPr lang="en-US" sz="1800" dirty="0" smtClean="0">
                          <a:effectLst/>
                        </a:rPr>
                        <a:t>study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Affordable rental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170-175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2842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80-100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30-32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Market rental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80-85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139-190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Entry </a:t>
                      </a:r>
                      <a:r>
                        <a:rPr lang="en-US" sz="1800" dirty="0" smtClean="0">
                          <a:effectLst/>
                        </a:rPr>
                        <a:t>level home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ownership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60-70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14-16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Housing &amp; Community Dialogues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4542"/>
            <a:ext cx="2514600" cy="413045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2015</a:t>
            </a:r>
          </a:p>
          <a:p>
            <a:r>
              <a:rPr lang="en-US" sz="2400" dirty="0" smtClean="0"/>
              <a:t>Willmar</a:t>
            </a:r>
          </a:p>
          <a:p>
            <a:r>
              <a:rPr lang="en-US" sz="2400" dirty="0" smtClean="0"/>
              <a:t>Crookston</a:t>
            </a:r>
            <a:endParaRPr lang="en-US" sz="2400" dirty="0"/>
          </a:p>
          <a:p>
            <a:r>
              <a:rPr lang="en-US" sz="2400" dirty="0"/>
              <a:t>Alexandria</a:t>
            </a:r>
          </a:p>
          <a:p>
            <a:r>
              <a:rPr lang="en-US" sz="2400" dirty="0"/>
              <a:t>Montevideo</a:t>
            </a:r>
          </a:p>
          <a:p>
            <a:r>
              <a:rPr lang="en-US" sz="2400" dirty="0"/>
              <a:t>Saint Cloud</a:t>
            </a:r>
          </a:p>
          <a:p>
            <a:r>
              <a:rPr lang="en-US" sz="2400" dirty="0" smtClean="0"/>
              <a:t>Faribault</a:t>
            </a:r>
          </a:p>
          <a:p>
            <a:r>
              <a:rPr lang="en-US" sz="2400" dirty="0" err="1" smtClean="0"/>
              <a:t>Cloquet</a:t>
            </a:r>
            <a:endParaRPr lang="en-US" sz="2400" dirty="0"/>
          </a:p>
          <a:p>
            <a:pPr marL="114300" indent="0">
              <a:buNone/>
            </a:pPr>
            <a:r>
              <a:rPr lang="en-US" sz="8000" dirty="0"/>
              <a:t> </a:t>
            </a:r>
            <a:endParaRPr lang="en-US" sz="8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72200" y="1600200"/>
            <a:ext cx="29718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Mankato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Worthington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Brainerd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also participated in the Olmstead County housing summit</a:t>
            </a:r>
          </a:p>
          <a:p>
            <a:endParaRPr lang="en-US" sz="5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600200"/>
            <a:ext cx="289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400" b="1" dirty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Iron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Bemidji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Fergus 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Austin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Also participated in Duluth housing summit partnering with local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6183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Housing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Duluth Housing Summit</a:t>
            </a:r>
          </a:p>
          <a:p>
            <a:r>
              <a:rPr lang="en-US" dirty="0" smtClean="0"/>
              <a:t>Olmstead County Housing Summit</a:t>
            </a:r>
          </a:p>
          <a:p>
            <a:r>
              <a:rPr lang="en-US" dirty="0" smtClean="0"/>
              <a:t>Workforce Housing discussions in Roseau, Thief River Falls, Worthington, Jackson</a:t>
            </a:r>
          </a:p>
          <a:p>
            <a:r>
              <a:rPr lang="en-US" dirty="0" smtClean="0"/>
              <a:t>Minnesota Housing Partnership Institutes</a:t>
            </a:r>
          </a:p>
          <a:p>
            <a:r>
              <a:rPr lang="en-US" dirty="0" smtClean="0"/>
              <a:t>MN Association of Development Organizations, MN Economic Development Association</a:t>
            </a:r>
          </a:p>
        </p:txBody>
      </p:sp>
    </p:spTree>
    <p:extLst>
      <p:ext uri="{BB962C8B-B14F-4D97-AF65-F5344CB8AC3E}">
        <p14:creationId xmlns:p14="http://schemas.microsoft.com/office/powerpoint/2010/main" val="30998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>
                <a:latin typeface="+mn-lt"/>
              </a:rPr>
              <a:t>Relationships in the </a:t>
            </a: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>Development Community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Roseau </a:t>
            </a:r>
            <a:r>
              <a:rPr lang="en-US" dirty="0"/>
              <a:t>workforce housing </a:t>
            </a:r>
            <a:endParaRPr lang="en-US" dirty="0" smtClean="0"/>
          </a:p>
          <a:p>
            <a:pPr lvl="1"/>
            <a:r>
              <a:rPr lang="en-US" dirty="0" smtClean="0"/>
              <a:t>Housing study proved a market need existed</a:t>
            </a:r>
          </a:p>
          <a:p>
            <a:pPr lvl="1"/>
            <a:r>
              <a:rPr lang="en-US" dirty="0" smtClean="0"/>
              <a:t>Minnesota Housing brought experienced developers to the table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evelopers worked with local stakeholders to create and submit housing proposals</a:t>
            </a:r>
          </a:p>
          <a:p>
            <a:pPr lvl="1"/>
            <a:r>
              <a:rPr lang="en-US" dirty="0" smtClean="0"/>
              <a:t>Application was funded and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42253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latin typeface="+mj-lt"/>
              </a:rPr>
              <a:t>Thief River Falls</a:t>
            </a:r>
            <a:endParaRPr lang="en-US" sz="4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Housing study shows low vacancy </a:t>
            </a:r>
            <a:r>
              <a:rPr lang="en-US" sz="2200" dirty="0"/>
              <a:t>rates, long commute times and </a:t>
            </a:r>
            <a:r>
              <a:rPr lang="en-US" sz="2200" b="1" dirty="0" smtClean="0"/>
              <a:t>100+ </a:t>
            </a:r>
            <a:r>
              <a:rPr lang="en-US" sz="2200" dirty="0"/>
              <a:t>open positions at one employer </a:t>
            </a:r>
            <a:r>
              <a:rPr lang="en-US" sz="2200" dirty="0" smtClean="0"/>
              <a:t>alone</a:t>
            </a:r>
          </a:p>
          <a:p>
            <a:r>
              <a:rPr lang="en-US" sz="2200" dirty="0" smtClean="0"/>
              <a:t>Need </a:t>
            </a:r>
            <a:r>
              <a:rPr lang="en-US" sz="2200" dirty="0"/>
              <a:t>for affordable workforce housing </a:t>
            </a:r>
            <a:r>
              <a:rPr lang="en-US" sz="2200" dirty="0" smtClean="0"/>
              <a:t>cited as </a:t>
            </a:r>
            <a:r>
              <a:rPr lang="en-US" sz="2200" dirty="0"/>
              <a:t>key to </a:t>
            </a:r>
            <a:r>
              <a:rPr lang="en-US" sz="2200" dirty="0" smtClean="0"/>
              <a:t>city’s economic health</a:t>
            </a:r>
          </a:p>
          <a:p>
            <a:r>
              <a:rPr lang="en-US" sz="2200" dirty="0" smtClean="0"/>
              <a:t>Series of meetings with local stakeholders identify priorities and educate community on what affordable housing is and isn’t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/>
          <a:stretch/>
        </p:blipFill>
        <p:spPr>
          <a:xfrm>
            <a:off x="4648200" y="1676400"/>
            <a:ext cx="4367689" cy="2438400"/>
          </a:xfrm>
        </p:spPr>
      </p:pic>
      <p:sp>
        <p:nvSpPr>
          <p:cNvPr id="6" name="TextBox 5"/>
          <p:cNvSpPr txBox="1"/>
          <p:nvPr/>
        </p:nvSpPr>
        <p:spPr>
          <a:xfrm>
            <a:off x="5791200" y="411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River Pointe Townhomes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96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/>
              <a:t>Our Mission: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400050" lvl="1" indent="0">
              <a:buNone/>
            </a:pPr>
            <a:r>
              <a:rPr lang="en-US" sz="3600" i="1" dirty="0" smtClean="0"/>
              <a:t>Minnesota Housing finances affordable housing for low- and moderate-income households while fostering strong communities.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97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latin typeface="+mj-lt"/>
              </a:rPr>
              <a:t>Thief River Falls</a:t>
            </a:r>
            <a:endParaRPr lang="en-US" sz="4400" b="1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3"/>
          <a:stretch/>
        </p:blipFill>
        <p:spPr>
          <a:xfrm>
            <a:off x="232012" y="1752601"/>
            <a:ext cx="4263788" cy="32419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/>
          </a:bodyPr>
          <a:lstStyle/>
          <a:p>
            <a:pPr>
              <a:spcBef>
                <a:spcPts val="528"/>
              </a:spcBef>
            </a:pPr>
            <a:r>
              <a:rPr lang="en-US" sz="2200" b="1" dirty="0"/>
              <a:t>24 </a:t>
            </a:r>
            <a:r>
              <a:rPr lang="en-US" sz="2200" dirty="0"/>
              <a:t>units of rental housing funded through Housing &amp; Job Growth Initiative</a:t>
            </a:r>
          </a:p>
          <a:p>
            <a:pPr>
              <a:spcBef>
                <a:spcPts val="528"/>
              </a:spcBef>
            </a:pPr>
            <a:r>
              <a:rPr lang="en-US" sz="2200" b="1" dirty="0"/>
              <a:t>41</a:t>
            </a:r>
            <a:r>
              <a:rPr lang="en-US" sz="2200" dirty="0"/>
              <a:t> units of investor equity driven rental development using local resources and funding from Greater Minnesota Housing Fund</a:t>
            </a:r>
          </a:p>
          <a:p>
            <a:pPr>
              <a:spcBef>
                <a:spcPts val="528"/>
              </a:spcBef>
            </a:pPr>
            <a:r>
              <a:rPr lang="en-US" sz="2200" dirty="0"/>
              <a:t>Single Family developer leveraged </a:t>
            </a:r>
            <a:r>
              <a:rPr lang="en-US" sz="2200" dirty="0" smtClean="0"/>
              <a:t>contributions </a:t>
            </a:r>
            <a:r>
              <a:rPr lang="en-US" sz="2200" dirty="0"/>
              <a:t>from </a:t>
            </a:r>
            <a:r>
              <a:rPr lang="en-US" sz="2200" dirty="0" smtClean="0"/>
              <a:t>city</a:t>
            </a:r>
            <a:r>
              <a:rPr lang="en-US" sz="2200" dirty="0"/>
              <a:t>, </a:t>
            </a:r>
            <a:r>
              <a:rPr lang="en-US" sz="2200" dirty="0" err="1"/>
              <a:t>Homark</a:t>
            </a:r>
            <a:r>
              <a:rPr lang="en-US" sz="2200" dirty="0"/>
              <a:t> Homes, </a:t>
            </a:r>
            <a:r>
              <a:rPr lang="en-US" sz="2200" dirty="0" smtClean="0"/>
              <a:t>Digi-Key</a:t>
            </a:r>
            <a:r>
              <a:rPr lang="en-US" sz="2200" dirty="0"/>
              <a:t>, </a:t>
            </a:r>
            <a:r>
              <a:rPr lang="en-US" sz="2200" dirty="0" smtClean="0"/>
              <a:t>and Housing </a:t>
            </a:r>
            <a:r>
              <a:rPr lang="en-US" sz="2200" dirty="0"/>
              <a:t>and Job Growth Initiative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Building a Better Neighborhood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73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Continuing Challenges and </a:t>
            </a:r>
            <a:br>
              <a:rPr lang="en-US" sz="4800" dirty="0" smtClean="0"/>
            </a:br>
            <a:r>
              <a:rPr lang="en-US" sz="4800" dirty="0" smtClean="0"/>
              <a:t>Our Strategies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3" r="4143" b="48572"/>
          <a:stretch/>
        </p:blipFill>
        <p:spPr>
          <a:xfrm>
            <a:off x="1" y="0"/>
            <a:ext cx="9143999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EEEEDD"/>
            </a:gs>
            <a:gs pos="100000">
              <a:srgbClr val="DDDDC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Homeownership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 has the </a:t>
            </a: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dirty="0" smtClean="0"/>
              <a:t> highest homeownership rate in the nation</a:t>
            </a:r>
            <a:endParaRPr lang="en-US" dirty="0"/>
          </a:p>
          <a:p>
            <a:r>
              <a:rPr lang="en-US" sz="3200" dirty="0" smtClean="0"/>
              <a:t>We also have the </a:t>
            </a:r>
            <a:r>
              <a:rPr lang="en-US" sz="3200" b="1" dirty="0" smtClean="0"/>
              <a:t>3</a:t>
            </a:r>
            <a:r>
              <a:rPr lang="en-US" sz="3200" b="1" baseline="30000" dirty="0" smtClean="0"/>
              <a:t>rd</a:t>
            </a:r>
            <a:r>
              <a:rPr lang="en-US" sz="3200" dirty="0" smtClean="0"/>
              <a:t> worst disparity in homeownership rates between white households and households of color</a:t>
            </a:r>
          </a:p>
        </p:txBody>
      </p:sp>
    </p:spTree>
    <p:extLst>
      <p:ext uri="{BB962C8B-B14F-4D97-AF65-F5344CB8AC3E}">
        <p14:creationId xmlns:p14="http://schemas.microsoft.com/office/powerpoint/2010/main" val="36142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E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MN: Homeownership Rates by Race and Ethnicity</a:t>
            </a:r>
          </a:p>
        </p:txBody>
      </p:sp>
      <p:graphicFrame>
        <p:nvGraphicFramePr>
          <p:cNvPr id="2457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127300"/>
              </p:ext>
            </p:extLst>
          </p:nvPr>
        </p:nvGraphicFramePr>
        <p:xfrm>
          <a:off x="50800" y="1700213"/>
          <a:ext cx="8940800" cy="470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5" imgW="8524959" imgH="4191076" progId="Excel.Sheet.8">
                  <p:embed/>
                </p:oleObj>
              </mc:Choice>
              <mc:Fallback>
                <p:oleObj name="Worksheet" r:id="rId5" imgW="8524959" imgH="419107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700213"/>
                        <a:ext cx="8940800" cy="4700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6400800"/>
            <a:ext cx="7162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>
                <a:solidFill>
                  <a:srgbClr val="292929"/>
                </a:solidFill>
              </a:rPr>
              <a:t>Source:  Census Bureau, 2000 Census and American Community Survey (</a:t>
            </a:r>
            <a:r>
              <a:rPr lang="en-US" sz="1200" b="0" dirty="0" smtClean="0">
                <a:solidFill>
                  <a:srgbClr val="292929"/>
                </a:solidFill>
              </a:rPr>
              <a:t>2001-2013)</a:t>
            </a:r>
            <a:endParaRPr lang="en-US" sz="1200" b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Homeownership Gap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 Housing sets goals for serving households of color with mortgage programs</a:t>
            </a:r>
          </a:p>
          <a:p>
            <a:pPr lvl="1"/>
            <a:r>
              <a:rPr lang="en-US" dirty="0" smtClean="0"/>
              <a:t>This year </a:t>
            </a:r>
            <a:r>
              <a:rPr lang="en-US" b="1" dirty="0" smtClean="0"/>
              <a:t>26% </a:t>
            </a:r>
            <a:r>
              <a:rPr lang="en-US" dirty="0" smtClean="0"/>
              <a:t>of households served are households of color, exceeding our goal</a:t>
            </a:r>
          </a:p>
          <a:p>
            <a:pPr lvl="1"/>
            <a:r>
              <a:rPr lang="en-US" dirty="0" smtClean="0"/>
              <a:t>The overall market served approximately 10% households of color</a:t>
            </a:r>
          </a:p>
          <a:p>
            <a:pPr lvl="1"/>
            <a:r>
              <a:rPr lang="en-US" dirty="0" smtClean="0"/>
              <a:t>We recently started Homeownership Capacity pilot program aimed at working in the community to close homeownership gap</a:t>
            </a:r>
          </a:p>
        </p:txBody>
      </p:sp>
    </p:spTree>
    <p:extLst>
      <p:ext uri="{BB962C8B-B14F-4D97-AF65-F5344CB8AC3E}">
        <p14:creationId xmlns:p14="http://schemas.microsoft.com/office/powerpoint/2010/main" val="14986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Too Many </a:t>
            </a:r>
            <a:r>
              <a:rPr lang="en-US" dirty="0"/>
              <a:t>Minnesotans </a:t>
            </a:r>
            <a:r>
              <a:rPr lang="en-US" dirty="0" smtClean="0"/>
              <a:t>Pay Too Much for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28</a:t>
            </a:r>
            <a:r>
              <a:rPr lang="en-US" sz="3600" b="1" dirty="0"/>
              <a:t>% </a:t>
            </a:r>
            <a:r>
              <a:rPr lang="en-US" dirty="0"/>
              <a:t>of Minnesotans pay more than 30% of their income for </a:t>
            </a:r>
            <a:r>
              <a:rPr lang="en-US" dirty="0" smtClean="0"/>
              <a:t>housing (600,000 households)</a:t>
            </a:r>
            <a:endParaRPr lang="en-US" dirty="0"/>
          </a:p>
          <a:p>
            <a:pPr lvl="1"/>
            <a:r>
              <a:rPr lang="en-US" dirty="0"/>
              <a:t>Declined from </a:t>
            </a:r>
            <a:r>
              <a:rPr lang="en-US" sz="3200" b="1" dirty="0"/>
              <a:t>30% </a:t>
            </a:r>
            <a:r>
              <a:rPr lang="en-US" dirty="0"/>
              <a:t>of Minnesotans in </a:t>
            </a:r>
            <a:r>
              <a:rPr lang="en-US" dirty="0" smtClean="0"/>
              <a:t>2013</a:t>
            </a:r>
            <a:endParaRPr lang="en-US" sz="3600" b="1" dirty="0" smtClean="0"/>
          </a:p>
          <a:p>
            <a:r>
              <a:rPr lang="en-US" sz="3600" dirty="0" smtClean="0"/>
              <a:t>More than </a:t>
            </a:r>
            <a:r>
              <a:rPr lang="en-US" sz="3600" b="1" dirty="0" smtClean="0"/>
              <a:t>250,000</a:t>
            </a:r>
            <a:r>
              <a:rPr lang="en-US" dirty="0" smtClean="0"/>
              <a:t> lower income renters are cost-burdened</a:t>
            </a:r>
          </a:p>
          <a:p>
            <a:pPr lvl="1"/>
            <a:r>
              <a:rPr lang="en-US" dirty="0" smtClean="0"/>
              <a:t>Only </a:t>
            </a:r>
            <a:r>
              <a:rPr lang="en-US" sz="3200" b="1" dirty="0" smtClean="0"/>
              <a:t>100,000</a:t>
            </a:r>
            <a:r>
              <a:rPr lang="en-US" dirty="0" smtClean="0"/>
              <a:t> fixed affordable units</a:t>
            </a:r>
          </a:p>
        </p:txBody>
      </p:sp>
    </p:spTree>
    <p:extLst>
      <p:ext uri="{BB962C8B-B14F-4D97-AF65-F5344CB8AC3E}">
        <p14:creationId xmlns:p14="http://schemas.microsoft.com/office/powerpoint/2010/main" val="3984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E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Percentage of Cost-Burdened Households </a:t>
            </a:r>
            <a:br>
              <a:rPr lang="en-US" sz="3600" dirty="0" smtClean="0"/>
            </a:br>
            <a:r>
              <a:rPr lang="en-US" sz="3600" dirty="0" smtClean="0"/>
              <a:t>in Minnesota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446800"/>
              </p:ext>
            </p:extLst>
          </p:nvPr>
        </p:nvGraphicFramePr>
        <p:xfrm>
          <a:off x="236538" y="1535113"/>
          <a:ext cx="8593137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Worksheet" r:id="rId5" imgW="8572433" imgH="4448290" progId="Excel.Sheet.8">
                  <p:embed/>
                </p:oleObj>
              </mc:Choice>
              <mc:Fallback>
                <p:oleObj name="Worksheet" r:id="rId5" imgW="8572433" imgH="444829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535113"/>
                        <a:ext cx="8593137" cy="445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352401"/>
            <a:ext cx="716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>
                <a:solidFill>
                  <a:srgbClr val="292929"/>
                </a:solidFill>
              </a:rPr>
              <a:t>Source:  Census Bureau, 2000 Decennial Census and American Community Survey (</a:t>
            </a:r>
            <a:r>
              <a:rPr lang="en-US" sz="1200" b="0" dirty="0" smtClean="0">
                <a:solidFill>
                  <a:srgbClr val="292929"/>
                </a:solidFill>
              </a:rPr>
              <a:t>2001-2013)</a:t>
            </a:r>
          </a:p>
        </p:txBody>
      </p:sp>
    </p:spTree>
    <p:extLst>
      <p:ext uri="{BB962C8B-B14F-4D97-AF65-F5344CB8AC3E}">
        <p14:creationId xmlns:p14="http://schemas.microsoft.com/office/powerpoint/2010/main" val="26644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Too Many </a:t>
            </a:r>
            <a:r>
              <a:rPr lang="en-US" dirty="0"/>
              <a:t>Minnesotans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Homeless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8,000-10,000 </a:t>
            </a:r>
            <a:r>
              <a:rPr lang="en-US" dirty="0" smtClean="0"/>
              <a:t>Minnesotans are homeless on a given night</a:t>
            </a:r>
          </a:p>
          <a:p>
            <a:pPr lvl="1"/>
            <a:r>
              <a:rPr lang="en-US" dirty="0" smtClean="0"/>
              <a:t>Almost half are children and youth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The number of chronically homeless and homeless veterans has </a:t>
            </a:r>
            <a:r>
              <a:rPr lang="en-US" sz="3200" dirty="0" smtClean="0"/>
              <a:t>declined</a:t>
            </a:r>
          </a:p>
          <a:p>
            <a:pPr marL="400050" lvl="2" indent="0">
              <a:buNone/>
            </a:pPr>
            <a:r>
              <a:rPr lang="en-US" sz="2800" dirty="0" smtClean="0"/>
              <a:t>– We make progress when we focus our efforts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02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19967974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2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dirty="0" smtClean="0"/>
              <a:t>Too Many </a:t>
            </a:r>
            <a:r>
              <a:rPr lang="en-US" dirty="0"/>
              <a:t>Minnesotans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Homeless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Minnesota Interagency Council on Homelessness has adopted statewide </a:t>
            </a:r>
            <a:r>
              <a:rPr lang="en-US" sz="3000" i="1" dirty="0" smtClean="0"/>
              <a:t>Heading Home</a:t>
            </a:r>
            <a:r>
              <a:rPr lang="en-US" sz="3000" dirty="0" smtClean="0"/>
              <a:t> Plan to Prevent and End Homelessness</a:t>
            </a:r>
          </a:p>
          <a:p>
            <a:pPr lvl="1"/>
            <a:r>
              <a:rPr lang="en-US" sz="2600" dirty="0" smtClean="0"/>
              <a:t>Plan includes many low cost/no cost items</a:t>
            </a:r>
          </a:p>
          <a:p>
            <a:r>
              <a:rPr lang="en-US" sz="3000" dirty="0" smtClean="0"/>
              <a:t>New investments in Supportive Housing</a:t>
            </a:r>
          </a:p>
          <a:p>
            <a:pPr lvl="1"/>
            <a:r>
              <a:rPr lang="en-US" sz="2600" dirty="0" smtClean="0"/>
              <a:t>State Capital Investment allowed us to finance 689 units of new supportive housing this year</a:t>
            </a:r>
          </a:p>
          <a:p>
            <a:r>
              <a:rPr lang="en-US" sz="3000" dirty="0" smtClean="0"/>
              <a:t>Future focus will emphasize families and youth</a:t>
            </a:r>
            <a:endParaRPr lang="en-US" sz="3000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Current Environment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80" indent="-342780">
              <a:spcBef>
                <a:spcPts val="500"/>
              </a:spcBef>
            </a:pPr>
            <a:r>
              <a:rPr lang="en-US" sz="3000" dirty="0"/>
              <a:t>Need for affordable housing is large and growing</a:t>
            </a:r>
          </a:p>
          <a:p>
            <a:pPr marL="799980" lvl="1" indent="-342780">
              <a:spcBef>
                <a:spcPts val="500"/>
              </a:spcBef>
              <a:buFont typeface="Arial" pitchFamily="34" charset="0"/>
              <a:buChar char="•"/>
            </a:pPr>
            <a:r>
              <a:rPr lang="en-US" sz="3000" dirty="0"/>
              <a:t>600,000 households are cost-burdened</a:t>
            </a:r>
          </a:p>
          <a:p>
            <a:pPr marL="799980" lvl="1" indent="-342780">
              <a:spcBef>
                <a:spcPts val="500"/>
              </a:spcBef>
              <a:buFont typeface="Arial" pitchFamily="34" charset="0"/>
              <a:buChar char="•"/>
            </a:pPr>
            <a:r>
              <a:rPr lang="en-US" sz="3000" dirty="0"/>
              <a:t>8,000 - 10,000 Minnesotans are homeless	</a:t>
            </a:r>
          </a:p>
          <a:p>
            <a:pPr marL="342780" lvl="1" indent="-342780">
              <a:spcBef>
                <a:spcPts val="500"/>
              </a:spcBef>
              <a:buFont typeface="Arial" pitchFamily="34" charset="0"/>
              <a:buChar char="•"/>
            </a:pPr>
            <a:r>
              <a:rPr lang="en-US" sz="3000" dirty="0"/>
              <a:t>Low rental vacancy </a:t>
            </a:r>
            <a:r>
              <a:rPr lang="en-US" sz="3000" dirty="0" smtClean="0"/>
              <a:t>rates</a:t>
            </a:r>
          </a:p>
          <a:p>
            <a:pPr marL="342780" lvl="1" indent="-342780">
              <a:spcBef>
                <a:spcPts val="500"/>
              </a:spcBef>
              <a:buFont typeface="Arial" pitchFamily="34" charset="0"/>
              <a:buChar char="•"/>
            </a:pPr>
            <a:r>
              <a:rPr lang="en-US" sz="3000" dirty="0" smtClean="0"/>
              <a:t>Rising construction costs</a:t>
            </a:r>
            <a:endParaRPr lang="en-US" sz="3000" dirty="0"/>
          </a:p>
          <a:p>
            <a:pPr marL="342780" lvl="1" indent="-342780">
              <a:spcBef>
                <a:spcPts val="500"/>
              </a:spcBef>
              <a:buFont typeface="Arial" pitchFamily="34" charset="0"/>
              <a:buChar char="•"/>
            </a:pPr>
            <a:r>
              <a:rPr lang="en-US" sz="3000" dirty="0"/>
              <a:t>Growing preservation needs 	</a:t>
            </a:r>
          </a:p>
          <a:p>
            <a:pPr marL="342780" lvl="1" indent="-342780">
              <a:spcBef>
                <a:spcPts val="500"/>
              </a:spcBef>
              <a:buFont typeface="Arial" pitchFamily="34" charset="0"/>
              <a:buChar char="•"/>
            </a:pPr>
            <a:r>
              <a:rPr lang="en-US" sz="3000" dirty="0"/>
              <a:t>Foreclosure rate declining</a:t>
            </a:r>
          </a:p>
          <a:p>
            <a:pPr marL="342780" lvl="1" indent="-342780">
              <a:spcBef>
                <a:spcPts val="500"/>
              </a:spcBef>
              <a:buFont typeface="Arial" pitchFamily="34" charset="0"/>
              <a:buChar char="•"/>
            </a:pPr>
            <a:r>
              <a:rPr lang="en-US" sz="3000" dirty="0"/>
              <a:t>Barriers to </a:t>
            </a:r>
            <a:r>
              <a:rPr lang="en-US" sz="3000" dirty="0" smtClean="0"/>
              <a:t>accessing homeownership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53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Stable, affordable, high quality housing is a platform for success</a:t>
            </a:r>
          </a:p>
          <a:p>
            <a:r>
              <a:rPr lang="en-US" dirty="0" smtClean="0"/>
              <a:t>Our efforts support key state priorities:</a:t>
            </a:r>
          </a:p>
          <a:p>
            <a:pPr lvl="1"/>
            <a:r>
              <a:rPr lang="en-US" dirty="0" smtClean="0"/>
              <a:t>Education </a:t>
            </a:r>
          </a:p>
          <a:p>
            <a:pPr lvl="1"/>
            <a:r>
              <a:rPr lang="en-US" dirty="0" smtClean="0"/>
              <a:t>Jobs and Workforce Development</a:t>
            </a:r>
          </a:p>
          <a:p>
            <a:pPr lvl="1"/>
            <a:r>
              <a:rPr lang="en-US" dirty="0" smtClean="0"/>
              <a:t>Better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b="1" dirty="0" smtClean="0"/>
              <a:t>Contact: 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pPr marL="0" indent="0" algn="ctr">
              <a:buNone/>
            </a:pPr>
            <a:r>
              <a:rPr lang="en-US" dirty="0" smtClean="0"/>
              <a:t>Mary Tingerthal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m</a:t>
            </a:r>
            <a:r>
              <a:rPr lang="en-US" dirty="0" smtClean="0">
                <a:hlinkClick r:id="rId3"/>
              </a:rPr>
              <a:t>ary.tingerthal@state.mn.us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651.296.5738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 smtClean="0"/>
              <a:t>Ryan </a:t>
            </a:r>
            <a:r>
              <a:rPr lang="en-US" dirty="0" err="1" smtClean="0"/>
              <a:t>Baumtrog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ryan.baumtrog@state.mn.us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651.296.9820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www.mnhousing.gov</a:t>
            </a:r>
          </a:p>
        </p:txBody>
      </p:sp>
    </p:spTree>
    <p:extLst>
      <p:ext uri="{BB962C8B-B14F-4D97-AF65-F5344CB8AC3E}">
        <p14:creationId xmlns:p14="http://schemas.microsoft.com/office/powerpoint/2010/main" val="18386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Strategic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Preserve</a:t>
            </a:r>
            <a:r>
              <a:rPr lang="en-US" dirty="0"/>
              <a:t> federally-subsidized rental 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and support successful </a:t>
            </a:r>
            <a:r>
              <a:rPr lang="en-US" b="1" dirty="0"/>
              <a:t>homeownership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specific and critical needs in </a:t>
            </a:r>
            <a:r>
              <a:rPr lang="en-US" b="1" dirty="0"/>
              <a:t>rental housing</a:t>
            </a:r>
            <a:r>
              <a:rPr lang="en-US" dirty="0"/>
              <a:t> markets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Prevent and end </a:t>
            </a:r>
            <a:r>
              <a:rPr lang="en-US" b="1" dirty="0"/>
              <a:t>homelessness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Prevent foreclosures and support </a:t>
            </a:r>
            <a:r>
              <a:rPr lang="en-US" b="1" dirty="0"/>
              <a:t>community recovery</a:t>
            </a:r>
          </a:p>
        </p:txBody>
      </p:sp>
    </p:spTree>
    <p:extLst>
      <p:ext uri="{BB962C8B-B14F-4D97-AF65-F5344CB8AC3E}">
        <p14:creationId xmlns:p14="http://schemas.microsoft.com/office/powerpoint/2010/main" val="22016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Sources of Funding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62397"/>
              </p:ext>
            </p:extLst>
          </p:nvPr>
        </p:nvGraphicFramePr>
        <p:xfrm>
          <a:off x="457200" y="10752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757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Source: 2014 Affordable Housing Plan | Total Funding: $794,841,013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7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Appropriations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state appropriations are used for agency administrative costs</a:t>
            </a:r>
          </a:p>
          <a:p>
            <a:r>
              <a:rPr lang="en-US" sz="3600" b="1" dirty="0" smtClean="0"/>
              <a:t>56% </a:t>
            </a:r>
            <a:r>
              <a:rPr lang="en-US" dirty="0" smtClean="0"/>
              <a:t>of state appropriations serve households with median annual incomes below $12,000</a:t>
            </a:r>
            <a:endParaRPr lang="en-US" i="1" dirty="0" smtClean="0"/>
          </a:p>
          <a:p>
            <a:r>
              <a:rPr lang="en-US" sz="3600" b="1" dirty="0" smtClean="0"/>
              <a:t>61% </a:t>
            </a:r>
            <a:r>
              <a:rPr lang="en-US" dirty="0" smtClean="0"/>
              <a:t>serve households with median annual incomes below $19,500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050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All Funding 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839250"/>
              </p:ext>
            </p:extLst>
          </p:nvPr>
        </p:nvGraphicFramePr>
        <p:xfrm>
          <a:off x="-228600" y="1600200"/>
          <a:ext cx="9372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3657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Total: </a:t>
            </a:r>
          </a:p>
          <a:p>
            <a:pPr algn="ctr"/>
            <a:r>
              <a:rPr lang="en-US" b="1" dirty="0" smtClean="0"/>
              <a:t>62,789 households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725" y="572077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Minnesota Housing 2013 Program Assessment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85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Nearly </a:t>
            </a:r>
            <a:r>
              <a:rPr lang="en-US" dirty="0"/>
              <a:t>all assistance provided through network of private delivery </a:t>
            </a:r>
            <a:r>
              <a:rPr lang="en-US" dirty="0" smtClean="0"/>
              <a:t>partners</a:t>
            </a:r>
            <a:endParaRPr lang="en-US" dirty="0"/>
          </a:p>
          <a:p>
            <a:pPr lvl="1"/>
            <a:r>
              <a:rPr lang="en-US" dirty="0"/>
              <a:t>Lenders </a:t>
            </a:r>
          </a:p>
          <a:p>
            <a:pPr lvl="1"/>
            <a:r>
              <a:rPr lang="en-US" dirty="0"/>
              <a:t>Developers/Property Managers</a:t>
            </a:r>
          </a:p>
          <a:p>
            <a:pPr lvl="1"/>
            <a:r>
              <a:rPr lang="en-US" dirty="0"/>
              <a:t>Social Service Providers</a:t>
            </a:r>
          </a:p>
          <a:p>
            <a:r>
              <a:rPr lang="en-US" dirty="0"/>
              <a:t>Programs accessed through a variety of delivery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Consolidated </a:t>
            </a:r>
            <a:r>
              <a:rPr lang="en-US" dirty="0"/>
              <a:t>RFP, pipeline </a:t>
            </a:r>
            <a:r>
              <a:rPr lang="en-US" dirty="0" smtClean="0"/>
              <a:t>basis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We do not own and operate any housing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62,789</a:t>
            </a:r>
            <a:r>
              <a:rPr lang="en-US" dirty="0" smtClean="0"/>
              <a:t> households served in 2013</a:t>
            </a:r>
          </a:p>
          <a:p>
            <a:r>
              <a:rPr lang="en-US" sz="3600" b="1" dirty="0" smtClean="0"/>
              <a:t>2,089</a:t>
            </a:r>
            <a:r>
              <a:rPr lang="en-US" dirty="0" smtClean="0"/>
              <a:t> units of new affordable rental units and affordable rental units preserved</a:t>
            </a:r>
          </a:p>
          <a:p>
            <a:pPr lvl="1"/>
            <a:r>
              <a:rPr lang="en-US" dirty="0" smtClean="0"/>
              <a:t>75% </a:t>
            </a:r>
            <a:r>
              <a:rPr lang="en-US" dirty="0"/>
              <a:t>of </a:t>
            </a:r>
            <a:r>
              <a:rPr lang="en-US" dirty="0" smtClean="0"/>
              <a:t>renters </a:t>
            </a:r>
            <a:r>
              <a:rPr lang="en-US" dirty="0"/>
              <a:t>assisted had an annual income under $</a:t>
            </a:r>
            <a:r>
              <a:rPr lang="en-US" dirty="0" smtClean="0"/>
              <a:t>20,000</a:t>
            </a:r>
          </a:p>
          <a:p>
            <a:r>
              <a:rPr lang="en-US" sz="3600" b="1" dirty="0" smtClean="0"/>
              <a:t>2,765</a:t>
            </a:r>
            <a:r>
              <a:rPr lang="en-US" dirty="0" smtClean="0"/>
              <a:t> mortgages, 23% to households of color</a:t>
            </a:r>
          </a:p>
          <a:p>
            <a:pPr lvl="1"/>
            <a:r>
              <a:rPr lang="en-US" dirty="0"/>
              <a:t>In 2014, we have increased to </a:t>
            </a:r>
            <a:r>
              <a:rPr lang="en-US" sz="3200" b="1" dirty="0"/>
              <a:t>26% </a:t>
            </a:r>
            <a:r>
              <a:rPr lang="en-US" dirty="0"/>
              <a:t>HHs of </a:t>
            </a:r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Median </a:t>
            </a:r>
            <a:r>
              <a:rPr lang="en-US" dirty="0"/>
              <a:t>annual </a:t>
            </a:r>
            <a:r>
              <a:rPr lang="en-US" dirty="0" smtClean="0"/>
              <a:t>income of homebuyers assisted $48,500</a:t>
            </a:r>
          </a:p>
          <a:p>
            <a:r>
              <a:rPr lang="en-US" sz="3600" b="1" dirty="0" smtClean="0"/>
              <a:t>$782 million </a:t>
            </a:r>
            <a:r>
              <a:rPr lang="en-US" dirty="0" smtClean="0"/>
              <a:t>total resources allocated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3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Minnesota Hous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78811"/>
      </a:accent1>
      <a:accent2>
        <a:srgbClr val="648B8A"/>
      </a:accent2>
      <a:accent3>
        <a:srgbClr val="993311"/>
      </a:accent3>
      <a:accent4>
        <a:srgbClr val="AA7700"/>
      </a:accent4>
      <a:accent5>
        <a:srgbClr val="EE3524"/>
      </a:accent5>
      <a:accent6>
        <a:srgbClr val="7E808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1113</TotalTime>
  <Words>1533</Words>
  <Application>Microsoft Office PowerPoint</Application>
  <PresentationFormat>On-screen Show (4:3)</PresentationFormat>
  <Paragraphs>330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Powerpoint Template</vt:lpstr>
      <vt:lpstr>Custom Design</vt:lpstr>
      <vt:lpstr>Worksheet</vt:lpstr>
      <vt:lpstr>PowerPoint Presentation</vt:lpstr>
      <vt:lpstr>PowerPoint Presentation</vt:lpstr>
      <vt:lpstr>Our Current Environment</vt:lpstr>
      <vt:lpstr>Our Strategic Priorities</vt:lpstr>
      <vt:lpstr>Sources of Funding</vt:lpstr>
      <vt:lpstr>State Appropriations</vt:lpstr>
      <vt:lpstr>Uses of All Funding Sources</vt:lpstr>
      <vt:lpstr>Program Delivery</vt:lpstr>
      <vt:lpstr>Our Impact</vt:lpstr>
      <vt:lpstr>Our Housing Continuum</vt:lpstr>
      <vt:lpstr>FY 2016-17 Budget</vt:lpstr>
      <vt:lpstr>Minnesota Housing and  Workforce Housing</vt:lpstr>
      <vt:lpstr>Minnesota Housing and  Workforce Housing</vt:lpstr>
      <vt:lpstr>Different Areas, Different Needs</vt:lpstr>
      <vt:lpstr>Housing Study</vt:lpstr>
      <vt:lpstr>Housing &amp; Community Dialogues</vt:lpstr>
      <vt:lpstr>Other Housing Discussions</vt:lpstr>
      <vt:lpstr>Relationships in the  Development Community</vt:lpstr>
      <vt:lpstr>Thief River Falls</vt:lpstr>
      <vt:lpstr>Thief River Falls</vt:lpstr>
      <vt:lpstr>Continuing Challenges and  Our Strategies</vt:lpstr>
      <vt:lpstr>Homeownership Gap</vt:lpstr>
      <vt:lpstr>MN: Homeownership Rates by Race and Ethnicity</vt:lpstr>
      <vt:lpstr>Homeownership Gap </vt:lpstr>
      <vt:lpstr>Too Many Minnesotans Pay Too Much for Housing</vt:lpstr>
      <vt:lpstr>Percentage of Cost-Burdened Households  in Minnesota</vt:lpstr>
      <vt:lpstr>Too Many Minnesotans  are Homeless</vt:lpstr>
      <vt:lpstr>PowerPoint Presentation</vt:lpstr>
      <vt:lpstr>Too Many Minnesotans  are Homeless</vt:lpstr>
      <vt:lpstr>Our Impact</vt:lpstr>
      <vt:lpstr>For More Information</vt:lpstr>
    </vt:vector>
  </TitlesOfParts>
  <Company>Minnesota Housing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Topinka, Katie</dc:creator>
  <cp:lastModifiedBy>Software Administration</cp:lastModifiedBy>
  <cp:revision>80</cp:revision>
  <cp:lastPrinted>2015-01-28T19:40:41Z</cp:lastPrinted>
  <dcterms:created xsi:type="dcterms:W3CDTF">2014-10-31T14:51:32Z</dcterms:created>
  <dcterms:modified xsi:type="dcterms:W3CDTF">2015-01-29T15:04:40Z</dcterms:modified>
</cp:coreProperties>
</file>