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24"/>
  </p:notesMasterIdLst>
  <p:handoutMasterIdLst>
    <p:handoutMasterId r:id="rId25"/>
  </p:handoutMasterIdLst>
  <p:sldIdLst>
    <p:sldId id="258" r:id="rId2"/>
    <p:sldId id="257" r:id="rId3"/>
    <p:sldId id="271" r:id="rId4"/>
    <p:sldId id="264" r:id="rId5"/>
    <p:sldId id="272" r:id="rId6"/>
    <p:sldId id="261" r:id="rId7"/>
    <p:sldId id="262" r:id="rId8"/>
    <p:sldId id="263" r:id="rId9"/>
    <p:sldId id="268" r:id="rId10"/>
    <p:sldId id="269" r:id="rId11"/>
    <p:sldId id="270" r:id="rId12"/>
    <p:sldId id="259" r:id="rId13"/>
    <p:sldId id="260" r:id="rId14"/>
    <p:sldId id="273" r:id="rId15"/>
    <p:sldId id="274" r:id="rId16"/>
    <p:sldId id="266" r:id="rId17"/>
    <p:sldId id="256" r:id="rId18"/>
    <p:sldId id="265" r:id="rId19"/>
    <p:sldId id="275" r:id="rId20"/>
    <p:sldId id="276" r:id="rId21"/>
    <p:sldId id="277" r:id="rId22"/>
    <p:sldId id="278"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47" autoAdjust="0"/>
  </p:normalViewPr>
  <p:slideViewPr>
    <p:cSldViewPr>
      <p:cViewPr varScale="1">
        <p:scale>
          <a:sx n="62" d="100"/>
          <a:sy n="62" d="100"/>
        </p:scale>
        <p:origin x="-6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922"/>
    </p:cViewPr>
  </p:sorterViewPr>
  <p:notesViewPr>
    <p:cSldViewPr>
      <p:cViewPr varScale="1">
        <p:scale>
          <a:sx n="49" d="100"/>
          <a:sy n="49" d="100"/>
        </p:scale>
        <p:origin x="-1932" y="-9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164BE46-4FF3-4965-921A-9B92CACC083C}" type="datetimeFigureOut">
              <a:rPr lang="en-US" smtClean="0"/>
              <a:pPr/>
              <a:t>3/24/2009</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FEF7A4CB-2DC2-4452-93EF-27A257FC792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3B905F4B-7158-44D6-9FA6-6BCDD4094733}" type="datetimeFigureOut">
              <a:rPr lang="en-US" smtClean="0"/>
              <a:pPr/>
              <a:t>3/24/2009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3C812F50-B316-4D6F-B4F8-CEE05AB3E84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dirty="0"/>
          </a:p>
        </p:txBody>
      </p:sp>
      <p:pic>
        <p:nvPicPr>
          <p:cNvPr id="7" name="Picture 2"/>
          <p:cNvPicPr>
            <a:picLocks noChangeAspect="1" noChangeArrowheads="1"/>
          </p:cNvPicPr>
          <p:nvPr userDrawn="1"/>
        </p:nvPicPr>
        <p:blipFill>
          <a:blip r:embed="rId2"/>
          <a:srcRect/>
          <a:stretch>
            <a:fillRect/>
          </a:stretch>
        </p:blipFill>
        <p:spPr bwMode="auto">
          <a:xfrm>
            <a:off x="0" y="6248400"/>
            <a:ext cx="2667000" cy="586857"/>
          </a:xfrm>
          <a:prstGeom prst="rect">
            <a:avLst/>
          </a:prstGeom>
          <a:noFill/>
          <a:ln w="9525">
            <a:noFill/>
            <a:miter lim="800000"/>
            <a:headEnd/>
            <a:tailEnd/>
          </a:ln>
        </p:spPr>
      </p:pic>
      <p:pic>
        <p:nvPicPr>
          <p:cNvPr id="9" name="Picture 2"/>
          <p:cNvPicPr>
            <a:picLocks noChangeAspect="1" noChangeArrowheads="1"/>
          </p:cNvPicPr>
          <p:nvPr userDrawn="1"/>
        </p:nvPicPr>
        <p:blipFill>
          <a:blip r:embed="rId2"/>
          <a:srcRect/>
          <a:stretch>
            <a:fillRect/>
          </a:stretch>
        </p:blipFill>
        <p:spPr bwMode="auto">
          <a:xfrm>
            <a:off x="0" y="6271143"/>
            <a:ext cx="2667000" cy="586857"/>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AA9C6-13E8-43D9-832D-2BB3A395DE5E}"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9B1E46-DB8B-4788-9823-A5914AB49FD7}"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C2D143-60FE-4B0A-8D35-299DBBA7037D}"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
        <p:nvSpPr>
          <p:cNvPr id="9" name="Title 1"/>
          <p:cNvSpPr>
            <a:spLocks noGrp="1"/>
          </p:cNvSpPr>
          <p:nvPr>
            <p:ph type="title"/>
          </p:nvPr>
        </p:nvSpPr>
        <p:spPr>
          <a:xfrm>
            <a:off x="609600" y="533400"/>
            <a:ext cx="7772400" cy="3482975"/>
          </a:xfrm>
        </p:spPr>
        <p:txBody>
          <a:bodyPr anchor="t"/>
          <a:lstStyle>
            <a:lvl1pPr algn="l">
              <a:defRPr sz="4000" b="1" cap="all"/>
            </a:lvl1pPr>
          </a:lstStyle>
          <a:p>
            <a:r>
              <a:rPr lang="en-US" dirty="0" smtClean="0"/>
              <a:t>Click to edit Master title style</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C2D143-60FE-4B0A-8D35-299DBBA7037D}"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
        <p:nvSpPr>
          <p:cNvPr id="9" name="Title 1"/>
          <p:cNvSpPr>
            <a:spLocks noGrp="1"/>
          </p:cNvSpPr>
          <p:nvPr>
            <p:ph type="title"/>
          </p:nvPr>
        </p:nvSpPr>
        <p:spPr>
          <a:xfrm>
            <a:off x="609600" y="533400"/>
            <a:ext cx="7772400" cy="3482975"/>
          </a:xfrm>
        </p:spPr>
        <p:txBody>
          <a:bodyPr anchor="t"/>
          <a:lstStyle>
            <a:lvl1pPr algn="l">
              <a:defRPr sz="4000" b="1" cap="all"/>
            </a:lvl1pPr>
          </a:lstStyle>
          <a:p>
            <a:r>
              <a:rPr lang="en-US" dirty="0" smtClean="0"/>
              <a:t>Click to edit Master title style</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990600" y="2362200"/>
            <a:ext cx="6400800" cy="3352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28600" y="6400800"/>
            <a:ext cx="2133600" cy="441325"/>
          </a:xfrm>
        </p:spPr>
        <p:txBody>
          <a:bodyPr/>
          <a:lstStyle/>
          <a:p>
            <a:fld id="{394ADC9D-664B-4DCF-B449-8B88CD0D81B2}"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2FF8CC-8B28-451A-AD86-4F0B78FD1C28}" type="datetime1">
              <a:rPr lang="en-US" smtClean="0"/>
              <a:pPr/>
              <a:t>3/24/2009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2FF8CC-8B28-451A-AD86-4F0B78FD1C28}" type="datetime1">
              <a:rPr lang="en-US" smtClean="0"/>
              <a:pPr/>
              <a:t>3/24/2009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2FF8CC-8B28-451A-AD86-4F0B78FD1C28}" type="datetime1">
              <a:rPr lang="en-US" smtClean="0"/>
              <a:pPr/>
              <a:t>3/24/2009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5105400"/>
            <a:ext cx="2133600" cy="365125"/>
          </a:xfrm>
        </p:spPr>
        <p:txBody>
          <a:bodyPr/>
          <a:lstStyle/>
          <a:p>
            <a:fld id="{5646C89E-D9DC-464D-947D-38FCA7B22B84}" type="datetime1">
              <a:rPr lang="en-US" smtClean="0"/>
              <a:pPr/>
              <a:t>3/24/2009</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5C2651-66C9-4551-927F-C083CB92E6FF}" type="datetime1">
              <a:rPr lang="en-US" smtClean="0"/>
              <a:pPr/>
              <a:t>3/24/2009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20BB6-60E5-4785-9E2A-BAC70CC57D2A}" type="datetime1">
              <a:rPr lang="en-US" smtClean="0"/>
              <a:pPr/>
              <a:t>3/24/2009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6EF916-78AE-4B0D-9EF4-4049A0CB57D3}" type="datetime1">
              <a:rPr lang="en-US" smtClean="0"/>
              <a:pPr/>
              <a:t>3/24/2009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8F8B3C-D122-4973-89C8-3BAA75C5A043}" type="datetime1">
              <a:rPr lang="en-US" smtClean="0"/>
              <a:pPr/>
              <a:t>3/24/2009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A7599-AD64-46FA-B6EB-514E79BD1A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2FF8CC-8B28-451A-AD86-4F0B78FD1C28}" type="datetime1">
              <a:rPr lang="en-US" smtClean="0"/>
              <a:pPr/>
              <a:t>3/24/2009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A7599-AD64-46FA-B6EB-514E79BD1A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49" r:id="rId14"/>
    <p:sldLayoutId id="2147483661" r:id="rId15"/>
    <p:sldLayoutId id="2147483660" r:id="rId16"/>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1828800" y="219616"/>
            <a:ext cx="5105400" cy="1123410"/>
          </a:xfrm>
          <a:prstGeom prst="rect">
            <a:avLst/>
          </a:prstGeom>
          <a:noFill/>
          <a:ln w="9525">
            <a:noFill/>
            <a:miter lim="800000"/>
            <a:headEnd/>
            <a:tailEnd/>
          </a:ln>
        </p:spPr>
      </p:pic>
      <p:sp>
        <p:nvSpPr>
          <p:cNvPr id="7" name="Title 1"/>
          <p:cNvSpPr>
            <a:spLocks noGrp="1"/>
          </p:cNvSpPr>
          <p:nvPr>
            <p:ph type="ctrTitle"/>
          </p:nvPr>
        </p:nvSpPr>
        <p:spPr>
          <a:xfrm>
            <a:off x="533400" y="2286000"/>
            <a:ext cx="7772400" cy="1470025"/>
          </a:xfrm>
        </p:spPr>
        <p:txBody>
          <a:bodyPr>
            <a:noAutofit/>
          </a:bodyPr>
          <a:lstStyle/>
          <a:p>
            <a:r>
              <a:rPr lang="en-US" sz="4800" dirty="0" smtClean="0"/>
              <a:t>Commercial Nuclear</a:t>
            </a:r>
            <a:br>
              <a:rPr lang="en-US" sz="4800" dirty="0" smtClean="0"/>
            </a:br>
            <a:r>
              <a:rPr lang="en-US" sz="4800" dirty="0" smtClean="0"/>
              <a:t> Power Safety</a:t>
            </a:r>
          </a:p>
        </p:txBody>
      </p:sp>
      <p:sp>
        <p:nvSpPr>
          <p:cNvPr id="8" name="Subtitle 2"/>
          <p:cNvSpPr txBox="1">
            <a:spLocks/>
          </p:cNvSpPr>
          <p:nvPr/>
        </p:nvSpPr>
        <p:spPr>
          <a:xfrm>
            <a:off x="1447800" y="4419600"/>
            <a:ext cx="6400800" cy="1981200"/>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Minnesota Legislative Energy Commission</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March 25, 2009</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Tony Buhl, PhD, PE</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effectLst/>
                <a:uLnTx/>
                <a:uFillTx/>
                <a:latin typeface="+mn-lt"/>
                <a:ea typeface="+mn-ea"/>
                <a:cs typeface="+mn-cs"/>
              </a:rPr>
              <a:t>President and CEO</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000" dirty="0" smtClean="0"/>
              <a:t>EnergXLLC.COM</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effectLst/>
                <a:uLnTx/>
                <a:uFillTx/>
                <a:latin typeface="+mn-lt"/>
                <a:ea typeface="+mn-ea"/>
                <a:cs typeface="+mn-cs"/>
              </a:rPr>
              <a:t>EnergXHanford.com</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10</a:t>
            </a:fld>
            <a:endParaRPr lang="en-US"/>
          </a:p>
        </p:txBody>
      </p:sp>
      <p:sp>
        <p:nvSpPr>
          <p:cNvPr id="5" name="Rectangle 2"/>
          <p:cNvSpPr>
            <a:spLocks noGrp="1" noChangeArrowheads="1"/>
          </p:cNvSpPr>
          <p:nvPr>
            <p:ph type="title"/>
          </p:nvPr>
        </p:nvSpPr>
        <p:spPr>
          <a:xfrm>
            <a:off x="685800" y="195263"/>
            <a:ext cx="7772400" cy="1143000"/>
          </a:xfrm>
        </p:spPr>
        <p:txBody>
          <a:bodyPr lIns="92075" tIns="46038" rIns="92075" bIns="46038" rtlCol="0">
            <a:normAutofit fontScale="90000"/>
          </a:bodyPr>
          <a:lstStyle/>
          <a:p>
            <a:pPr fontAlgn="auto">
              <a:spcAft>
                <a:spcPts val="0"/>
              </a:spcAft>
              <a:defRPr/>
            </a:pPr>
            <a:r>
              <a:rPr lang="en-US" dirty="0" smtClean="0"/>
              <a:t>U.S. Industrial Safety Accident Rate</a:t>
            </a:r>
            <a:br>
              <a:rPr lang="en-US" dirty="0" smtClean="0"/>
            </a:br>
            <a:r>
              <a:rPr lang="en-US" sz="2000" dirty="0" smtClean="0"/>
              <a:t>2007</a:t>
            </a:r>
          </a:p>
        </p:txBody>
      </p:sp>
      <p:graphicFrame>
        <p:nvGraphicFramePr>
          <p:cNvPr id="6" name="Object 3"/>
          <p:cNvGraphicFramePr>
            <a:graphicFrameLocks/>
          </p:cNvGraphicFramePr>
          <p:nvPr/>
        </p:nvGraphicFramePr>
        <p:xfrm>
          <a:off x="533400" y="990600"/>
          <a:ext cx="8128000" cy="4635500"/>
        </p:xfrm>
        <a:graphic>
          <a:graphicData uri="http://schemas.openxmlformats.org/presentationml/2006/ole">
            <p:oleObj spid="_x0000_s1026" name="Chart" r:id="rId3" imgW="7086722" imgH="4038722" progId="MSGraph.Chart.8">
              <p:embed followColorScheme="full"/>
            </p:oleObj>
          </a:graphicData>
        </a:graphic>
      </p:graphicFrame>
      <p:sp>
        <p:nvSpPr>
          <p:cNvPr id="7" name="Rectangle 4"/>
          <p:cNvSpPr>
            <a:spLocks noChangeArrowheads="1"/>
          </p:cNvSpPr>
          <p:nvPr/>
        </p:nvSpPr>
        <p:spPr bwMode="auto">
          <a:xfrm>
            <a:off x="1641475" y="5851525"/>
            <a:ext cx="7502525" cy="1006475"/>
          </a:xfrm>
          <a:prstGeom prst="rect">
            <a:avLst/>
          </a:prstGeom>
          <a:noFill/>
          <a:ln w="9525">
            <a:noFill/>
            <a:miter lim="800000"/>
            <a:headEnd/>
            <a:tailEnd/>
          </a:ln>
        </p:spPr>
        <p:txBody>
          <a:bodyPr lIns="92075" tIns="46038" rIns="92075" bIns="46038">
            <a:spAutoFit/>
          </a:bodyPr>
          <a:lstStyle/>
          <a:p>
            <a:r>
              <a:rPr lang="en-US" sz="1000" dirty="0">
                <a:latin typeface="Franklin Gothic Demi" pitchFamily="34" charset="0"/>
              </a:rPr>
              <a:t>ISAR = Number of accidents resulting in lost work, restricted work, or fatalities per 200,000 worker hours. Electric utilities and manufacturing do not include fatality data.</a:t>
            </a:r>
          </a:p>
          <a:p>
            <a:r>
              <a:rPr lang="en-US" sz="1000" dirty="0">
                <a:latin typeface="Franklin Gothic Demi" pitchFamily="34" charset="0"/>
              </a:rPr>
              <a:t>       </a:t>
            </a:r>
          </a:p>
          <a:p>
            <a:r>
              <a:rPr lang="en-US" sz="1000" dirty="0">
                <a:latin typeface="Franklin Gothic Demi" pitchFamily="34" charset="0"/>
              </a:rPr>
              <a:t>Sources:  Nuclear (World Association of Nuclear Operators), 2006 Data for Electric Utilities and Manufacturing (U.S. Bureau of Labor Statistics).  </a:t>
            </a:r>
          </a:p>
          <a:p>
            <a:r>
              <a:rPr lang="en-US" sz="1000" dirty="0">
                <a:latin typeface="Franklin Gothic Demi" pitchFamily="34" charset="0"/>
              </a:rPr>
              <a:t>Updated: 4/08</a:t>
            </a:r>
          </a:p>
        </p:txBody>
      </p:sp>
      <p:pic>
        <p:nvPicPr>
          <p:cNvPr id="8" name="Picture 2"/>
          <p:cNvPicPr>
            <a:picLocks noChangeAspect="1" noChangeArrowheads="1"/>
          </p:cNvPicPr>
          <p:nvPr/>
        </p:nvPicPr>
        <p:blipFill>
          <a:blip r:embed="rId4"/>
          <a:srcRect/>
          <a:stretch>
            <a:fillRect/>
          </a:stretch>
        </p:blipFill>
        <p:spPr bwMode="auto">
          <a:xfrm>
            <a:off x="48284" y="6499743"/>
            <a:ext cx="1628116" cy="3582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11</a:t>
            </a:fld>
            <a:endParaRPr lang="en-US"/>
          </a:p>
        </p:txBody>
      </p:sp>
      <p:sp>
        <p:nvSpPr>
          <p:cNvPr id="5" name="Rectangle 2"/>
          <p:cNvSpPr>
            <a:spLocks noChangeArrowheads="1"/>
          </p:cNvSpPr>
          <p:nvPr/>
        </p:nvSpPr>
        <p:spPr bwMode="auto">
          <a:xfrm>
            <a:off x="152400" y="228600"/>
            <a:ext cx="8915400" cy="1143000"/>
          </a:xfrm>
          <a:prstGeom prst="rect">
            <a:avLst/>
          </a:prstGeom>
          <a:noFill/>
          <a:ln w="9525">
            <a:noFill/>
            <a:miter lim="800000"/>
            <a:headEnd/>
            <a:tailEnd/>
          </a:ln>
        </p:spPr>
        <p:txBody>
          <a:bodyPr lIns="92075" tIns="46038" rIns="92075" bIns="46038" anchor="ctr"/>
          <a:lstStyle/>
          <a:p>
            <a:pPr algn="ctr"/>
            <a:r>
              <a:rPr lang="en-US" sz="3200" b="1" dirty="0">
                <a:solidFill>
                  <a:schemeClr val="accent1"/>
                </a:solidFill>
                <a:latin typeface="Tahoma" pitchFamily="34" charset="0"/>
              </a:rPr>
              <a:t>Significant Events at U.S. Nuclear Plants: </a:t>
            </a:r>
            <a:r>
              <a:rPr lang="en-US" sz="2000" b="1" dirty="0">
                <a:solidFill>
                  <a:schemeClr val="accent1"/>
                </a:solidFill>
                <a:latin typeface="Tahoma" pitchFamily="34" charset="0"/>
              </a:rPr>
              <a:t>Annual Industry Average,</a:t>
            </a:r>
            <a:r>
              <a:rPr lang="en-US" sz="3200" b="1" dirty="0">
                <a:solidFill>
                  <a:schemeClr val="accent1"/>
                </a:solidFill>
                <a:latin typeface="Tahoma" pitchFamily="34" charset="0"/>
              </a:rPr>
              <a:t> </a:t>
            </a:r>
            <a:r>
              <a:rPr lang="en-US" sz="2000" b="1" dirty="0">
                <a:solidFill>
                  <a:schemeClr val="accent1"/>
                </a:solidFill>
                <a:latin typeface="Tahoma" pitchFamily="34" charset="0"/>
              </a:rPr>
              <a:t>Fiscal Year 1988-2006</a:t>
            </a:r>
          </a:p>
        </p:txBody>
      </p:sp>
      <p:graphicFrame>
        <p:nvGraphicFramePr>
          <p:cNvPr id="6" name="Object 3"/>
          <p:cNvGraphicFramePr>
            <a:graphicFrameLocks noChangeAspect="1"/>
          </p:cNvGraphicFramePr>
          <p:nvPr/>
        </p:nvGraphicFramePr>
        <p:xfrm>
          <a:off x="114300" y="1600200"/>
          <a:ext cx="8801100" cy="4546600"/>
        </p:xfrm>
        <a:graphic>
          <a:graphicData uri="http://schemas.openxmlformats.org/presentationml/2006/ole">
            <p:oleObj spid="_x0000_s2050" name="Chart" r:id="rId3" imgW="7686568" imgH="3962400" progId="MSGraph.Chart.8">
              <p:embed followColorScheme="full"/>
            </p:oleObj>
          </a:graphicData>
        </a:graphic>
      </p:graphicFrame>
      <p:sp>
        <p:nvSpPr>
          <p:cNvPr id="7" name="Text Box 4"/>
          <p:cNvSpPr txBox="1">
            <a:spLocks noChangeArrowheads="1"/>
          </p:cNvSpPr>
          <p:nvPr/>
        </p:nvSpPr>
        <p:spPr bwMode="auto">
          <a:xfrm>
            <a:off x="2133600" y="6019800"/>
            <a:ext cx="6096000" cy="396875"/>
          </a:xfrm>
          <a:prstGeom prst="rect">
            <a:avLst/>
          </a:prstGeom>
          <a:noFill/>
          <a:ln w="12700">
            <a:noFill/>
            <a:miter lim="800000"/>
            <a:headEnd type="none" w="sm" len="sm"/>
            <a:tailEnd type="none" w="sm" len="sm"/>
          </a:ln>
        </p:spPr>
        <p:txBody>
          <a:bodyPr>
            <a:spAutoFit/>
          </a:bodyPr>
          <a:lstStyle/>
          <a:p>
            <a:pPr eaLnBrk="0" hangingPunct="0">
              <a:spcBef>
                <a:spcPct val="50000"/>
              </a:spcBef>
            </a:pPr>
            <a:r>
              <a:rPr lang="en-US" sz="1000" dirty="0">
                <a:latin typeface="Franklin Gothic Demi" pitchFamily="34" charset="0"/>
              </a:rPr>
              <a:t>Source: NRC Information Digest, 1988 is the earliest year data is available. </a:t>
            </a:r>
          </a:p>
          <a:p>
            <a:pPr eaLnBrk="0" hangingPunct="0"/>
            <a:r>
              <a:rPr lang="en-US" sz="1000" dirty="0">
                <a:latin typeface="Franklin Gothic Demi" pitchFamily="34" charset="0"/>
              </a:rPr>
              <a:t>Updated:  11/07</a:t>
            </a:r>
          </a:p>
        </p:txBody>
      </p:sp>
      <p:pic>
        <p:nvPicPr>
          <p:cNvPr id="8" name="Picture 2"/>
          <p:cNvPicPr>
            <a:picLocks noChangeAspect="1" noChangeArrowheads="1"/>
          </p:cNvPicPr>
          <p:nvPr/>
        </p:nvPicPr>
        <p:blipFill>
          <a:blip r:embed="rId4"/>
          <a:srcRect/>
          <a:stretch>
            <a:fillRect/>
          </a:stretch>
        </p:blipFill>
        <p:spPr bwMode="auto">
          <a:xfrm>
            <a:off x="0" y="6349004"/>
            <a:ext cx="2209800" cy="48625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12</a:t>
            </a:fld>
            <a:endParaRPr lang="en-US"/>
          </a:p>
        </p:txBody>
      </p:sp>
      <p:sp>
        <p:nvSpPr>
          <p:cNvPr id="4" name="Rectangle 2"/>
          <p:cNvSpPr>
            <a:spLocks noGrp="1"/>
          </p:cNvSpPr>
          <p:nvPr>
            <p:ph type="title"/>
          </p:nvPr>
        </p:nvSpPr>
        <p:spPr>
          <a:xfrm>
            <a:off x="457200" y="274638"/>
            <a:ext cx="8229600" cy="1096962"/>
          </a:xfrm>
        </p:spPr>
        <p:txBody>
          <a:bodyPr>
            <a:normAutofit/>
          </a:bodyPr>
          <a:lstStyle/>
          <a:p>
            <a:pPr algn="ctr"/>
            <a:r>
              <a:rPr lang="en-US" sz="4400" b="0" dirty="0" smtClean="0"/>
              <a:t>Industry Safety Culture</a:t>
            </a:r>
          </a:p>
        </p:txBody>
      </p:sp>
      <p:sp>
        <p:nvSpPr>
          <p:cNvPr id="5" name="Rectangle 3"/>
          <p:cNvSpPr txBox="1">
            <a:spLocks/>
          </p:cNvSpPr>
          <p:nvPr/>
        </p:nvSpPr>
        <p:spPr>
          <a:xfrm>
            <a:off x="457200" y="1798637"/>
            <a:ext cx="8229600" cy="4221163"/>
          </a:xfrm>
          <a:prstGeom prst="rect">
            <a:avLst/>
          </a:prstGeom>
        </p:spPr>
        <p:txBody>
          <a:bodyPr/>
          <a:lstStyle/>
          <a:p>
            <a:pPr marL="342900" marR="0" lvl="0" indent="-342900" algn="l" defTabSz="914400" rtl="0" eaLnBrk="1" fontAlgn="auto" latinLnBrk="0" hangingPunct="1">
              <a:lnSpc>
                <a:spcPct val="90000"/>
              </a:lnSpc>
              <a:spcBef>
                <a:spcPct val="20000"/>
              </a:spcBef>
              <a:spcAft>
                <a:spcPts val="0"/>
              </a:spcAft>
              <a:buClrTx/>
              <a:buSzTx/>
              <a:buFont typeface="Arial"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Safety Culture is “that set of behaviors, beliefs, attitudes and assumptions that demonstrate an intentional and overriding priority on safety in everything an organization does.” (James Reason)</a:t>
            </a:r>
          </a:p>
          <a:p>
            <a:pPr marL="342900" marR="0" lvl="0" indent="-342900" algn="l" defTabSz="914400" rtl="0" eaLnBrk="1" fontAlgn="auto" latinLnBrk="0" hangingPunct="1">
              <a:lnSpc>
                <a:spcPct val="90000"/>
              </a:lnSpc>
              <a:spcBef>
                <a:spcPct val="20000"/>
              </a:spcBef>
              <a:spcAft>
                <a:spcPts val="0"/>
              </a:spcAft>
              <a:buClrTx/>
              <a:buSzTx/>
              <a:buFont typeface="Arial" charset="0"/>
              <a:buNone/>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 safety culture is a reflection of the values shared throughout an organization a based on the belief that safety is very important and everyone’s responsibility. (Nuclear Regulatory Commission)</a:t>
            </a:r>
          </a:p>
        </p:txBody>
      </p:sp>
      <p:pic>
        <p:nvPicPr>
          <p:cNvPr id="6"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13</a:t>
            </a:fld>
            <a:endParaRPr lang="en-US"/>
          </a:p>
        </p:txBody>
      </p:sp>
      <p:sp>
        <p:nvSpPr>
          <p:cNvPr id="7" name="Rectangle 2"/>
          <p:cNvSpPr>
            <a:spLocks noGrp="1"/>
          </p:cNvSpPr>
          <p:nvPr>
            <p:ph type="title"/>
          </p:nvPr>
        </p:nvSpPr>
        <p:spPr>
          <a:xfrm>
            <a:off x="457200" y="274638"/>
            <a:ext cx="8229600" cy="1143000"/>
          </a:xfrm>
        </p:spPr>
        <p:txBody>
          <a:bodyPr>
            <a:normAutofit/>
          </a:bodyPr>
          <a:lstStyle/>
          <a:p>
            <a:pPr algn="ctr"/>
            <a:r>
              <a:rPr lang="en-US" sz="4400" b="0" dirty="0" smtClean="0"/>
              <a:t>Safety Culture (continued)</a:t>
            </a:r>
          </a:p>
        </p:txBody>
      </p:sp>
      <p:sp>
        <p:nvSpPr>
          <p:cNvPr id="8" name="Rectangle 3"/>
          <p:cNvSpPr txBox="1">
            <a:spLocks/>
          </p:cNvSpPr>
          <p:nvPr/>
        </p:nvSpPr>
        <p:spPr>
          <a:xfrm>
            <a:off x="457200" y="1600200"/>
            <a:ext cx="8229600" cy="4525963"/>
          </a:xfrm>
          <a:prstGeom prst="rect">
            <a:avLst/>
          </a:prstGeom>
        </p:spPr>
        <p:txBody>
          <a:bodyPr/>
          <a:lstStyle/>
          <a:p>
            <a:pPr marL="804863" marR="0" lvl="0" indent="-804863" defTabSz="914400" rtl="0" eaLnBrk="1" fontAlgn="auto" latinLnBrk="0" hangingPunct="1">
              <a:lnSpc>
                <a:spcPct val="100000"/>
              </a:lnSpc>
              <a:spcBef>
                <a:spcPct val="20000"/>
              </a:spcBef>
              <a:spcAft>
                <a:spcPts val="0"/>
              </a:spcAft>
              <a:buClrTx/>
              <a:buSzTx/>
              <a:buFont typeface="Arial" charset="0"/>
              <a:buNone/>
              <a:tabLst>
                <a:tab pos="68580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key words in these definitions are “shared”, “safety in everything”, “everyone’s responsibility”, “intentional”, and “overriding”.</a:t>
            </a:r>
          </a:p>
          <a:p>
            <a:pPr marL="804863" marR="0" lvl="0" indent="-804863" defTabSz="914400" rtl="0" eaLnBrk="1" fontAlgn="auto" latinLnBrk="0" hangingPunct="1">
              <a:lnSpc>
                <a:spcPct val="100000"/>
              </a:lnSpc>
              <a:spcBef>
                <a:spcPct val="20000"/>
              </a:spcBef>
              <a:spcAft>
                <a:spcPts val="0"/>
              </a:spcAft>
              <a:buClrTx/>
              <a:buSzTx/>
              <a:buFont typeface="Arial" charset="0"/>
              <a:buNone/>
              <a:tabLst>
                <a:tab pos="68580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Thus, a working definition might be:</a:t>
            </a:r>
          </a:p>
          <a:p>
            <a:pPr marL="804863" marR="0" lvl="0" indent="-804863" defTabSz="914400" rtl="0" eaLnBrk="1" fontAlgn="auto" latinLnBrk="0" hangingPunct="1">
              <a:lnSpc>
                <a:spcPct val="100000"/>
              </a:lnSpc>
              <a:spcBef>
                <a:spcPct val="20000"/>
              </a:spcBef>
              <a:spcAft>
                <a:spcPts val="0"/>
              </a:spcAft>
              <a:buClrTx/>
              <a:buSzTx/>
              <a:buFont typeface="Arial" charset="0"/>
              <a:buNone/>
              <a:tabLst>
                <a:tab pos="68580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“The overwhelming majority of people in an organization share the concepts that:</a:t>
            </a:r>
          </a:p>
          <a:p>
            <a:pPr marL="1204913" marR="0" lvl="1" indent="-285750" defTabSz="914400" rtl="0" eaLnBrk="1" fontAlgn="auto" latinLnBrk="0" hangingPunct="1">
              <a:lnSpc>
                <a:spcPct val="100000"/>
              </a:lnSpc>
              <a:spcBef>
                <a:spcPct val="20000"/>
              </a:spcBef>
              <a:spcAft>
                <a:spcPts val="0"/>
              </a:spcAft>
              <a:buClrTx/>
              <a:buSzTx/>
              <a:buFont typeface="Arial" pitchFamily="34" charset="0"/>
              <a:buChar char="–"/>
              <a:tabLst>
                <a:tab pos="685800"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all tasks </a:t>
            </a:r>
            <a:r>
              <a:rPr kumimoji="0" lang="en-US" sz="2400" b="0" i="1" u="none" strike="noStrike" kern="1200" cap="none" spc="0" normalizeH="0" baseline="0" noProof="0" dirty="0" smtClean="0">
                <a:ln>
                  <a:noFill/>
                </a:ln>
                <a:solidFill>
                  <a:schemeClr val="tx1"/>
                </a:solidFill>
                <a:effectLst/>
                <a:uLnTx/>
                <a:uFillTx/>
                <a:latin typeface="+mn-lt"/>
                <a:ea typeface="+mn-ea"/>
                <a:cs typeface="+mn-cs"/>
              </a:rPr>
              <a:t>can</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be performed safely, </a:t>
            </a:r>
          </a:p>
          <a:p>
            <a:pPr marL="1204913" marR="0" lvl="1" indent="-285750" defTabSz="914400" rtl="0" eaLnBrk="1" fontAlgn="auto" latinLnBrk="0" hangingPunct="1">
              <a:lnSpc>
                <a:spcPct val="100000"/>
              </a:lnSpc>
              <a:spcBef>
                <a:spcPct val="20000"/>
              </a:spcBef>
              <a:spcAft>
                <a:spcPts val="0"/>
              </a:spcAft>
              <a:buClrTx/>
              <a:buSzTx/>
              <a:buFont typeface="Arial" pitchFamily="34" charset="0"/>
              <a:buChar char="–"/>
              <a:tabLst>
                <a:tab pos="685800" algn="l"/>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everyone desires to perform them safely, and </a:t>
            </a:r>
          </a:p>
          <a:p>
            <a:pPr marL="1204913" marR="0" lvl="1" indent="-285750" defTabSz="914400" rtl="0" eaLnBrk="1" fontAlgn="auto" latinLnBrk="0" hangingPunct="1">
              <a:lnSpc>
                <a:spcPct val="100000"/>
              </a:lnSpc>
              <a:spcBef>
                <a:spcPct val="20000"/>
              </a:spcBef>
              <a:spcAft>
                <a:spcPts val="0"/>
              </a:spcAft>
              <a:buClrTx/>
              <a:buSzTx/>
              <a:buFont typeface="Arial" pitchFamily="34" charset="0"/>
              <a:buChar char="–"/>
              <a:tabLst>
                <a:tab pos="685800" algn="l"/>
              </a:tabLst>
              <a:defRPr/>
            </a:pPr>
            <a:r>
              <a:rPr kumimoji="0" lang="en-US" sz="2400" b="1" i="0" u="none" strike="noStrike" kern="1200" cap="none" spc="0" normalizeH="0" baseline="0" noProof="0" dirty="0" smtClean="0">
                <a:ln>
                  <a:noFill/>
                </a:ln>
                <a:solidFill>
                  <a:schemeClr val="tx1"/>
                </a:solidFill>
                <a:effectLst/>
                <a:uLnTx/>
                <a:uFillTx/>
                <a:latin typeface="+mn-lt"/>
                <a:ea typeface="+mn-ea"/>
                <a:cs typeface="+mn-cs"/>
              </a:rPr>
              <a:t>all</a:t>
            </a:r>
            <a:r>
              <a:rPr kumimoji="0" lang="en-US" sz="2400" b="0" i="0" u="none" strike="noStrike" kern="1200" cap="none" spc="0" normalizeH="0" baseline="0" noProof="0" dirty="0" smtClean="0">
                <a:ln>
                  <a:noFill/>
                </a:ln>
                <a:solidFill>
                  <a:schemeClr val="tx1"/>
                </a:solidFill>
                <a:effectLst/>
                <a:uLnTx/>
                <a:uFillTx/>
                <a:latin typeface="+mn-lt"/>
                <a:ea typeface="+mn-ea"/>
                <a:cs typeface="+mn-cs"/>
              </a:rPr>
              <a:t> members of the organization are equally responsible to perform work safely.”</a:t>
            </a:r>
          </a:p>
        </p:txBody>
      </p:sp>
      <p:pic>
        <p:nvPicPr>
          <p:cNvPr id="9"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14</a:t>
            </a:fld>
            <a:endParaRPr lang="en-US"/>
          </a:p>
        </p:txBody>
      </p:sp>
      <p:sp>
        <p:nvSpPr>
          <p:cNvPr id="5" name="Rectangle 2"/>
          <p:cNvSpPr>
            <a:spLocks noGrp="1"/>
          </p:cNvSpPr>
          <p:nvPr>
            <p:ph type="title"/>
          </p:nvPr>
        </p:nvSpPr>
        <p:spPr>
          <a:xfrm>
            <a:off x="457200" y="427037"/>
            <a:ext cx="8229600" cy="981432"/>
          </a:xfrm>
        </p:spPr>
        <p:txBody>
          <a:bodyPr>
            <a:normAutofit/>
          </a:bodyPr>
          <a:lstStyle/>
          <a:p>
            <a:pPr algn="ctr"/>
            <a:r>
              <a:rPr lang="en-US" sz="4400" b="0" dirty="0" smtClean="0"/>
              <a:t>Basic safety philosophy</a:t>
            </a:r>
          </a:p>
        </p:txBody>
      </p:sp>
      <p:sp>
        <p:nvSpPr>
          <p:cNvPr id="6" name="Rectangle 3"/>
          <p:cNvSpPr txBox="1">
            <a:spLocks/>
          </p:cNvSpPr>
          <p:nvPr/>
        </p:nvSpPr>
        <p:spPr>
          <a:xfrm>
            <a:off x="381000" y="1905000"/>
            <a:ext cx="8763000" cy="4038600"/>
          </a:xfrm>
          <a:prstGeom prst="rect">
            <a:avLst/>
          </a:prstGeom>
        </p:spPr>
        <p:txBody>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Every incident can be avoided.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No</a:t>
            </a:r>
            <a:r>
              <a:rPr kumimoji="0" lang="en-US" sz="3200" b="0" i="0" u="none" strike="noStrike" kern="1200" cap="none" spc="0" normalizeH="0" noProof="0" dirty="0" smtClean="0">
                <a:ln>
                  <a:noFill/>
                </a:ln>
                <a:solidFill>
                  <a:schemeClr val="tx1"/>
                </a:solidFill>
                <a:effectLst/>
                <a:uLnTx/>
                <a:uFillTx/>
                <a:latin typeface="+mn-lt"/>
                <a:ea typeface="+mn-ea"/>
                <a:cs typeface="+mn-cs"/>
              </a:rPr>
              <a:t> job is worth getting hurt for.</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Every</a:t>
            </a:r>
            <a:r>
              <a:rPr lang="en-US" sz="3200" dirty="0" smtClean="0"/>
              <a:t> job will be done safely.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Incidents</a:t>
            </a:r>
            <a:r>
              <a:rPr kumimoji="0" lang="en-US" sz="3200" b="0" i="0" u="none" strike="noStrike" kern="1200" cap="none" spc="0" normalizeH="0" noProof="0" dirty="0" smtClean="0">
                <a:ln>
                  <a:noFill/>
                </a:ln>
                <a:solidFill>
                  <a:schemeClr val="tx1"/>
                </a:solidFill>
                <a:effectLst/>
                <a:uLnTx/>
                <a:uFillTx/>
                <a:latin typeface="+mn-lt"/>
                <a:ea typeface="+mn-ea"/>
                <a:cs typeface="+mn-cs"/>
              </a:rPr>
              <a:t> can be managed.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4000" b="1" baseline="0" dirty="0" smtClean="0"/>
              <a:t>Most</a:t>
            </a:r>
            <a:r>
              <a:rPr lang="en-US" sz="4000" b="1" dirty="0" smtClean="0"/>
              <a:t> importantly </a:t>
            </a:r>
            <a:r>
              <a:rPr lang="en-US" sz="4400" b="1" dirty="0" smtClean="0"/>
              <a:t>safety is 	everyone’s responsibility</a:t>
            </a:r>
            <a:endParaRPr kumimoji="0" lang="en-US" sz="4400" b="1"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15</a:t>
            </a:fld>
            <a:endParaRPr lang="en-US"/>
          </a:p>
        </p:txBody>
      </p:sp>
      <p:sp>
        <p:nvSpPr>
          <p:cNvPr id="5" name="Rectangle 2"/>
          <p:cNvSpPr txBox="1">
            <a:spLocks/>
          </p:cNvSpPr>
          <p:nvPr/>
        </p:nvSpPr>
        <p:spPr>
          <a:xfrm>
            <a:off x="457200" y="427037"/>
            <a:ext cx="8229600" cy="981432"/>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i="0" u="none" strike="noStrike" kern="1200" cap="all" spc="0" normalizeH="0" baseline="0" noProof="0" dirty="0" smtClean="0">
                <a:ln>
                  <a:noFill/>
                </a:ln>
                <a:solidFill>
                  <a:schemeClr val="tx1"/>
                </a:solidFill>
                <a:effectLst/>
                <a:uLnTx/>
                <a:uFillTx/>
                <a:latin typeface="+mj-lt"/>
                <a:ea typeface="+mj-ea"/>
                <a:cs typeface="+mj-cs"/>
              </a:rPr>
              <a:t>Key safety principles</a:t>
            </a:r>
          </a:p>
        </p:txBody>
      </p:sp>
      <p:sp>
        <p:nvSpPr>
          <p:cNvPr id="6" name="Rectangle 3"/>
          <p:cNvSpPr txBox="1">
            <a:spLocks/>
          </p:cNvSpPr>
          <p:nvPr/>
        </p:nvSpPr>
        <p:spPr>
          <a:xfrm>
            <a:off x="381000" y="1219200"/>
            <a:ext cx="8763000" cy="4038600"/>
          </a:xfrm>
          <a:prstGeom prst="rect">
            <a:avLst/>
          </a:prstGeom>
        </p:spPr>
        <p:txBody>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Working safely is a condition of employment</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Each employee is expected to give consideration to the prevention of injury to self and to coworkers.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smtClean="0">
                <a:ln>
                  <a:noFill/>
                </a:ln>
                <a:solidFill>
                  <a:schemeClr val="tx1"/>
                </a:solidFill>
                <a:effectLst/>
                <a:uLnTx/>
                <a:uFillTx/>
                <a:latin typeface="+mn-lt"/>
                <a:ea typeface="+mn-ea"/>
                <a:cs typeface="+mn-cs"/>
              </a:rPr>
              <a:t>Involvement and thinking of all people in the safety process is valued and expected.</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Continuous improvement is the goal.</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noProof="0" dirty="0" smtClean="0">
                <a:ln>
                  <a:noFill/>
                </a:ln>
                <a:solidFill>
                  <a:schemeClr val="tx1"/>
                </a:solidFill>
                <a:effectLst/>
                <a:uLnTx/>
                <a:uFillTx/>
                <a:latin typeface="+mn-lt"/>
                <a:ea typeface="+mn-ea"/>
                <a:cs typeface="+mn-cs"/>
              </a:rPr>
              <a:t>Individuals and teams must be recognized for their adherence to and advancement of safety.</a:t>
            </a: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16</a:t>
            </a:fld>
            <a:endParaRPr lang="en-US"/>
          </a:p>
        </p:txBody>
      </p:sp>
      <p:sp>
        <p:nvSpPr>
          <p:cNvPr id="5" name="Title 1"/>
          <p:cNvSpPr>
            <a:spLocks noGrp="1"/>
          </p:cNvSpPr>
          <p:nvPr>
            <p:ph type="title"/>
          </p:nvPr>
        </p:nvSpPr>
        <p:spPr>
          <a:xfrm>
            <a:off x="152400" y="457200"/>
            <a:ext cx="8686800" cy="1143000"/>
          </a:xfrm>
        </p:spPr>
        <p:txBody>
          <a:bodyPr>
            <a:noAutofit/>
          </a:bodyPr>
          <a:lstStyle/>
          <a:p>
            <a:pPr lvl="0" algn="ctr"/>
            <a:r>
              <a:rPr lang="en-US" sz="3200" cap="none" dirty="0" smtClean="0"/>
              <a:t>Nuclear Power Industry has Incorporated Numerous Safety Improvements</a:t>
            </a:r>
            <a:br>
              <a:rPr lang="en-US" sz="3200" cap="none" dirty="0" smtClean="0"/>
            </a:br>
            <a:endParaRPr lang="en-US" sz="3200" dirty="0" smtClean="0"/>
          </a:p>
        </p:txBody>
      </p:sp>
      <p:sp>
        <p:nvSpPr>
          <p:cNvPr id="6" name="Content Placeholder 2"/>
          <p:cNvSpPr txBox="1">
            <a:spLocks/>
          </p:cNvSpPr>
          <p:nvPr/>
        </p:nvSpPr>
        <p:spPr>
          <a:xfrm>
            <a:off x="457200" y="1722437"/>
            <a:ext cx="8229600" cy="4525963"/>
          </a:xfrm>
          <a:prstGeom prst="rect">
            <a:avLst/>
          </a:prstGeom>
        </p:spPr>
        <p:txBody>
          <a:bodyPr rtlCol="0">
            <a:normAutofit/>
          </a:bodyPr>
          <a:lstStyle/>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Redundant safety equipment</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Containment buildings</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Licensing and training requirements</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Physical security</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Remote sites, with emergency plans</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Highly developed and evolving regulations</a:t>
            </a:r>
          </a:p>
          <a:p>
            <a:pPr marL="800100" lvl="1" indent="-342900">
              <a:spcBef>
                <a:spcPct val="20000"/>
              </a:spcBef>
              <a:buFont typeface="Arial" pitchFamily="34" charset="0"/>
              <a:buChar char="•"/>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Not all present in other technologies</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SC04815.JPG"/>
          <p:cNvPicPr>
            <a:picLocks noChangeAspect="1"/>
          </p:cNvPicPr>
          <p:nvPr/>
        </p:nvPicPr>
        <p:blipFill>
          <a:blip r:embed="rId2" cstate="print"/>
          <a:stretch>
            <a:fillRect/>
          </a:stretch>
        </p:blipFill>
        <p:spPr>
          <a:xfrm>
            <a:off x="228600" y="228600"/>
            <a:ext cx="4400550" cy="5867400"/>
          </a:xfrm>
          <a:prstGeom prst="rect">
            <a:avLst/>
          </a:prstGeom>
        </p:spPr>
      </p:pic>
      <p:pic>
        <p:nvPicPr>
          <p:cNvPr id="6" name="Picture 2"/>
          <p:cNvPicPr>
            <a:picLocks noChangeAspect="1" noChangeArrowheads="1"/>
          </p:cNvPicPr>
          <p:nvPr/>
        </p:nvPicPr>
        <p:blipFill>
          <a:blip r:embed="rId3"/>
          <a:srcRect/>
          <a:stretch>
            <a:fillRect/>
          </a:stretch>
        </p:blipFill>
        <p:spPr bwMode="auto">
          <a:xfrm>
            <a:off x="0" y="6248400"/>
            <a:ext cx="2667000" cy="586857"/>
          </a:xfrm>
          <a:prstGeom prst="rect">
            <a:avLst/>
          </a:prstGeom>
          <a:noFill/>
          <a:ln w="9525">
            <a:noFill/>
            <a:miter lim="800000"/>
            <a:headEnd/>
            <a:tailEnd/>
          </a:ln>
        </p:spPr>
      </p:pic>
      <p:sp>
        <p:nvSpPr>
          <p:cNvPr id="5" name="TextBox 4"/>
          <p:cNvSpPr txBox="1"/>
          <p:nvPr/>
        </p:nvSpPr>
        <p:spPr>
          <a:xfrm>
            <a:off x="6019800" y="522982"/>
            <a:ext cx="2057400" cy="1077218"/>
          </a:xfrm>
          <a:prstGeom prst="rect">
            <a:avLst/>
          </a:prstGeom>
          <a:noFill/>
        </p:spPr>
        <p:txBody>
          <a:bodyPr wrap="square" rtlCol="0">
            <a:spAutoFit/>
          </a:bodyPr>
          <a:lstStyle/>
          <a:p>
            <a:r>
              <a:rPr lang="en-US" sz="3200" b="1" dirty="0" smtClean="0"/>
              <a:t>IDCOR</a:t>
            </a:r>
          </a:p>
          <a:p>
            <a:endParaRPr lang="en-US" sz="3200" b="1" dirty="0"/>
          </a:p>
        </p:txBody>
      </p:sp>
      <p:sp>
        <p:nvSpPr>
          <p:cNvPr id="7" name="TextBox 6"/>
          <p:cNvSpPr txBox="1"/>
          <p:nvPr/>
        </p:nvSpPr>
        <p:spPr>
          <a:xfrm>
            <a:off x="4648200" y="1310819"/>
            <a:ext cx="4267200" cy="4708981"/>
          </a:xfrm>
          <a:prstGeom prst="rect">
            <a:avLst/>
          </a:prstGeom>
          <a:noFill/>
        </p:spPr>
        <p:txBody>
          <a:bodyPr wrap="square" rtlCol="0">
            <a:spAutoFit/>
          </a:bodyPr>
          <a:lstStyle/>
          <a:p>
            <a:pPr indent="288925">
              <a:buFont typeface="Arial" pitchFamily="34" charset="0"/>
              <a:buChar char="•"/>
              <a:tabLst>
                <a:tab pos="288925" algn="l"/>
              </a:tabLst>
            </a:pPr>
            <a:r>
              <a:rPr lang="en-US" sz="2000" b="1" dirty="0" smtClean="0"/>
              <a:t>Comprehensive Nuclear Power 	Safety Evaluation</a:t>
            </a:r>
          </a:p>
          <a:p>
            <a:pPr lvl="1" indent="288925">
              <a:buFontTx/>
              <a:buChar char="-"/>
              <a:tabLst>
                <a:tab pos="746125" algn="l"/>
              </a:tabLst>
            </a:pPr>
            <a:r>
              <a:rPr lang="en-US" sz="2000" dirty="0" smtClean="0"/>
              <a:t>100 scientists and engineers for 	4 years </a:t>
            </a:r>
          </a:p>
          <a:p>
            <a:pPr lvl="1" indent="288925">
              <a:buFontTx/>
              <a:buChar char="-"/>
            </a:pPr>
            <a:r>
              <a:rPr lang="en-US" sz="2000" dirty="0" smtClean="0"/>
              <a:t>23 Contractors</a:t>
            </a:r>
          </a:p>
          <a:p>
            <a:pPr lvl="1" indent="288925">
              <a:buFontTx/>
              <a:buChar char="-"/>
              <a:tabLst>
                <a:tab pos="746125" algn="l"/>
              </a:tabLst>
            </a:pPr>
            <a:r>
              <a:rPr lang="en-US" sz="2000" dirty="0" smtClean="0"/>
              <a:t>63 sponsors including 8 	countries</a:t>
            </a:r>
          </a:p>
          <a:p>
            <a:pPr lvl="1" indent="288925">
              <a:buFontTx/>
              <a:buChar char="-"/>
            </a:pPr>
            <a:endParaRPr lang="en-US" sz="2000" dirty="0" smtClean="0"/>
          </a:p>
          <a:p>
            <a:pPr lvl="1" indent="-457200">
              <a:buFont typeface="Arial" pitchFamily="34" charset="0"/>
              <a:buChar char="•"/>
            </a:pPr>
            <a:r>
              <a:rPr lang="en-US" sz="2000" b="1" dirty="0" smtClean="0"/>
              <a:t>Purpose  - Resolve all severe accident issues and serve as industry spokesman with the USNRC</a:t>
            </a:r>
          </a:p>
          <a:p>
            <a:pPr lvl="2" indent="-457200"/>
            <a:r>
              <a:rPr lang="en-US" sz="2000" dirty="0" smtClean="0"/>
              <a:t>- Eight plant designs were completely evaluated.</a:t>
            </a:r>
          </a:p>
          <a:p>
            <a:pPr lvl="1">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18</a:t>
            </a:fld>
            <a:endParaRPr lang="en-US"/>
          </a:p>
        </p:txBody>
      </p:sp>
      <p:sp>
        <p:nvSpPr>
          <p:cNvPr id="5" name="Title 1"/>
          <p:cNvSpPr>
            <a:spLocks noGrp="1"/>
          </p:cNvSpPr>
          <p:nvPr>
            <p:ph type="title"/>
          </p:nvPr>
        </p:nvSpPr>
        <p:spPr>
          <a:xfrm>
            <a:off x="228600" y="274638"/>
            <a:ext cx="8915400" cy="1143000"/>
          </a:xfrm>
        </p:spPr>
        <p:txBody>
          <a:bodyPr rtlCol="0">
            <a:noAutofit/>
          </a:bodyPr>
          <a:lstStyle/>
          <a:p>
            <a:pPr algn="ctr" fontAlgn="auto">
              <a:spcAft>
                <a:spcPts val="0"/>
              </a:spcAft>
              <a:defRPr/>
            </a:pPr>
            <a:r>
              <a:rPr lang="en-US" sz="3600" b="0" dirty="0" smtClean="0"/>
              <a:t>Self Regulations</a:t>
            </a:r>
            <a:br>
              <a:rPr lang="en-US" sz="3600" b="0" dirty="0" smtClean="0"/>
            </a:br>
            <a:r>
              <a:rPr lang="en-US" sz="3600" b="0" dirty="0" smtClean="0"/>
              <a:t>Institute Of Nuclear Power Operations</a:t>
            </a:r>
            <a:endParaRPr lang="en-US" sz="3600" b="0" dirty="0"/>
          </a:p>
        </p:txBody>
      </p:sp>
      <p:sp>
        <p:nvSpPr>
          <p:cNvPr id="6" name="Content Placeholder 2"/>
          <p:cNvSpPr txBox="1">
            <a:spLocks/>
          </p:cNvSpPr>
          <p:nvPr/>
        </p:nvSpPr>
        <p:spPr>
          <a:xfrm>
            <a:off x="457200" y="1798637"/>
            <a:ext cx="8229600" cy="4525963"/>
          </a:xfrm>
          <a:prstGeom prst="rect">
            <a:avLst/>
          </a:prstGeom>
        </p:spPr>
        <p:txBody>
          <a:bodyPr rtlCol="0">
            <a:normAutofit fontScale="925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All US energy companies that own and operate nuclear power plants are members</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Focus on operational excellence, open communications, and continuous improvement</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Formed National Academy for Nuclear Training</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Provides inspections and assessments of plant performance and effectiveness of management</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19</a:t>
            </a:fld>
            <a:endParaRPr lang="en-US"/>
          </a:p>
        </p:txBody>
      </p:sp>
      <p:sp>
        <p:nvSpPr>
          <p:cNvPr id="5" name="Rectangle 2"/>
          <p:cNvSpPr>
            <a:spLocks noGrp="1" noChangeArrowheads="1"/>
          </p:cNvSpPr>
          <p:nvPr>
            <p:ph type="title"/>
          </p:nvPr>
        </p:nvSpPr>
        <p:spPr>
          <a:xfrm>
            <a:off x="914400" y="-228600"/>
            <a:ext cx="7010400" cy="1752600"/>
          </a:xfrm>
        </p:spPr>
        <p:txBody>
          <a:bodyPr>
            <a:normAutofit fontScale="90000"/>
          </a:bodyPr>
          <a:lstStyle/>
          <a:p>
            <a:r>
              <a:rPr lang="en-US" sz="3900" dirty="0"/>
              <a:t/>
            </a:r>
            <a:br>
              <a:rPr lang="en-US" sz="3900" dirty="0"/>
            </a:br>
            <a:r>
              <a:rPr lang="en-US" sz="4900" b="0" dirty="0"/>
              <a:t>Nuclear Plants: A Model for Industrial Security</a:t>
            </a:r>
          </a:p>
        </p:txBody>
      </p:sp>
      <p:sp>
        <p:nvSpPr>
          <p:cNvPr id="6" name="Rectangle 3"/>
          <p:cNvSpPr txBox="1">
            <a:spLocks noChangeArrowheads="1"/>
          </p:cNvSpPr>
          <p:nvPr/>
        </p:nvSpPr>
        <p:spPr>
          <a:xfrm>
            <a:off x="484188" y="1924050"/>
            <a:ext cx="5915025" cy="4635500"/>
          </a:xfrm>
          <a:prstGeom prst="rect">
            <a:avLst/>
          </a:prstGeom>
        </p:spPr>
        <p:txBody>
          <a:bodyPr/>
          <a:lstStyle/>
          <a:p>
            <a:pPr marL="342900" marR="0" lvl="0" indent="-342900" algn="l" defTabSz="914400" rtl="0" eaLnBrk="1" fontAlgn="auto" latinLnBrk="0" hangingPunct="1">
              <a:lnSpc>
                <a:spcPct val="110000"/>
              </a:lnSpc>
              <a:spcBef>
                <a:spcPct val="20000"/>
              </a:spcBef>
              <a:spcAft>
                <a:spcPts val="0"/>
              </a:spcAft>
              <a:buClrTx/>
              <a:buSzTx/>
              <a:buFont typeface="Arial" pitchFamily="34" charset="0"/>
              <a:buChar char="•"/>
              <a:tabLst>
                <a:tab pos="74295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Industry moved aggressively to </a:t>
            </a:r>
            <a:br>
              <a:rPr kumimoji="0" lang="en-US" sz="2800" b="0" i="0" u="none" strike="noStrike" kern="1200" cap="none" spc="0" normalizeH="0" baseline="0" noProof="0" dirty="0" smtClean="0">
                <a:ln>
                  <a:noFill/>
                </a:ln>
                <a:solidFill>
                  <a:schemeClr val="tx1"/>
                </a:solidFill>
                <a:effectLst/>
                <a:uLnTx/>
                <a:uFillTx/>
                <a:latin typeface="+mn-lt"/>
                <a:ea typeface="+mn-ea"/>
                <a:cs typeface="+mn-cs"/>
              </a:rPr>
            </a:br>
            <a:r>
              <a:rPr kumimoji="0" lang="en-US" sz="2800" b="0" i="0" u="none" strike="noStrike" kern="1200" cap="none" spc="0" normalizeH="0" baseline="0" noProof="0" dirty="0" smtClean="0">
                <a:ln>
                  <a:noFill/>
                </a:ln>
                <a:solidFill>
                  <a:schemeClr val="tx1"/>
                </a:solidFill>
                <a:effectLst/>
                <a:uLnTx/>
                <a:uFillTx/>
                <a:latin typeface="+mn-lt"/>
                <a:ea typeface="+mn-ea"/>
                <a:cs typeface="+mn-cs"/>
              </a:rPr>
              <a:t>meet post-9/11 environment:</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tab pos="742950"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$2.1 billion investment since 9/11</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tab pos="742950"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Extended, strengthened security </a:t>
            </a:r>
            <a:br>
              <a:rPr kumimoji="0" lang="en-US" sz="2200" b="0" i="0" u="none" strike="noStrike" kern="1200" cap="none" spc="0" normalizeH="0" baseline="0" noProof="0" dirty="0" smtClean="0">
                <a:ln>
                  <a:noFill/>
                </a:ln>
                <a:solidFill>
                  <a:schemeClr val="tx1"/>
                </a:solidFill>
                <a:effectLst/>
                <a:uLnTx/>
                <a:uFillTx/>
                <a:latin typeface="+mn-lt"/>
                <a:ea typeface="+mn-ea"/>
                <a:cs typeface="+mn-cs"/>
              </a:rPr>
            </a:br>
            <a:r>
              <a:rPr kumimoji="0" lang="en-US" sz="2200" b="0" i="0" u="none" strike="noStrike" kern="1200" cap="none" spc="0" normalizeH="0" baseline="0" noProof="0" dirty="0" smtClean="0">
                <a:ln>
                  <a:noFill/>
                </a:ln>
                <a:solidFill>
                  <a:schemeClr val="tx1"/>
                </a:solidFill>
                <a:effectLst/>
                <a:uLnTx/>
                <a:uFillTx/>
                <a:latin typeface="+mn-lt"/>
                <a:ea typeface="+mn-ea"/>
                <a:cs typeface="+mn-cs"/>
              </a:rPr>
              <a:t>perimeters</a:t>
            </a:r>
          </a:p>
          <a:p>
            <a:pPr marL="742950" marR="0" lvl="1" indent="-285750" algn="l" defTabSz="914400" rtl="0" eaLnBrk="1" fontAlgn="auto" latinLnBrk="0" hangingPunct="1">
              <a:lnSpc>
                <a:spcPct val="110000"/>
              </a:lnSpc>
              <a:spcBef>
                <a:spcPct val="20000"/>
              </a:spcBef>
              <a:spcAft>
                <a:spcPts val="0"/>
              </a:spcAft>
              <a:buClrTx/>
              <a:buSzTx/>
              <a:buFont typeface="Arial" pitchFamily="34" charset="0"/>
              <a:buChar char="–"/>
              <a:tabLst>
                <a:tab pos="742950" algn="l"/>
              </a:tabLst>
              <a:defRPr/>
            </a:pPr>
            <a:r>
              <a:rPr kumimoji="0" lang="en-US" sz="2200" b="0" i="0" u="none" strike="noStrike" kern="1200" cap="none" spc="0" normalizeH="0" baseline="0" noProof="0" dirty="0" smtClean="0">
                <a:ln>
                  <a:noFill/>
                </a:ln>
                <a:solidFill>
                  <a:schemeClr val="tx1"/>
                </a:solidFill>
                <a:effectLst/>
                <a:uLnTx/>
                <a:uFillTx/>
                <a:latin typeface="+mn-lt"/>
                <a:ea typeface="+mn-ea"/>
                <a:cs typeface="+mn-cs"/>
              </a:rPr>
              <a:t>Increased security forces by 60% </a:t>
            </a:r>
            <a:br>
              <a:rPr kumimoji="0" lang="en-US" sz="2200" b="0" i="0" u="none" strike="noStrike" kern="1200" cap="none" spc="0" normalizeH="0" baseline="0" noProof="0" dirty="0" smtClean="0">
                <a:ln>
                  <a:noFill/>
                </a:ln>
                <a:solidFill>
                  <a:schemeClr val="tx1"/>
                </a:solidFill>
                <a:effectLst/>
                <a:uLnTx/>
                <a:uFillTx/>
                <a:latin typeface="+mn-lt"/>
                <a:ea typeface="+mn-ea"/>
                <a:cs typeface="+mn-cs"/>
              </a:rPr>
            </a:br>
            <a:r>
              <a:rPr kumimoji="0" lang="en-US" sz="2200" b="0" i="0" u="none" strike="noStrike" kern="1200" cap="none" spc="0" normalizeH="0" baseline="0" noProof="0" dirty="0" smtClean="0">
                <a:ln>
                  <a:noFill/>
                </a:ln>
                <a:solidFill>
                  <a:schemeClr val="tx1"/>
                </a:solidFill>
                <a:effectLst/>
                <a:uLnTx/>
                <a:uFillTx/>
                <a:latin typeface="+mn-lt"/>
                <a:ea typeface="+mn-ea"/>
                <a:cs typeface="+mn-cs"/>
              </a:rPr>
              <a:t>to 8,000 officers; 9,500 by end of 2009</a:t>
            </a:r>
          </a:p>
          <a:p>
            <a:pPr marL="342900" marR="0" lvl="0" indent="-342900" algn="l" defTabSz="914400" rtl="0" eaLnBrk="1" fontAlgn="auto" latinLnBrk="0" hangingPunct="1">
              <a:lnSpc>
                <a:spcPct val="110000"/>
              </a:lnSpc>
              <a:spcBef>
                <a:spcPct val="0"/>
              </a:spcBef>
              <a:spcAft>
                <a:spcPts val="0"/>
              </a:spcAft>
              <a:buClrTx/>
              <a:buSzTx/>
              <a:buFont typeface="Arial" pitchFamily="34" charset="0"/>
              <a:buChar char="•"/>
              <a:tabLst>
                <a:tab pos="742950" algn="l"/>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Closely coordinated with DHS, NRC, other government agencies</a:t>
            </a:r>
          </a:p>
          <a:p>
            <a:pPr marL="342900" marR="0" lvl="0" indent="-342900" algn="l" defTabSz="914400" rtl="0" eaLnBrk="1" fontAlgn="auto" latinLnBrk="0" hangingPunct="1">
              <a:lnSpc>
                <a:spcPct val="110000"/>
              </a:lnSpc>
              <a:spcBef>
                <a:spcPct val="0"/>
              </a:spcBef>
              <a:spcAft>
                <a:spcPts val="0"/>
              </a:spcAft>
              <a:buClrTx/>
              <a:buSzTx/>
              <a:buFontTx/>
              <a:buNone/>
              <a:tabLst>
                <a:tab pos="742950" algn="l"/>
              </a:tabLst>
              <a:defRPr/>
            </a:pPr>
            <a:endParaRPr kumimoji="0" lang="en-US" sz="4000" b="0" i="0" u="none" strike="noStrike" kern="1200" cap="none" spc="0" normalizeH="0" baseline="0" noProof="0" dirty="0">
              <a:ln>
                <a:noFill/>
              </a:ln>
              <a:solidFill>
                <a:schemeClr val="tx1"/>
              </a:solidFill>
              <a:effectLst/>
              <a:uLnTx/>
              <a:uFillTx/>
              <a:latin typeface="+mn-lt"/>
              <a:ea typeface="+mn-ea"/>
              <a:cs typeface="+mn-cs"/>
            </a:endParaRPr>
          </a:p>
        </p:txBody>
      </p:sp>
      <p:sp>
        <p:nvSpPr>
          <p:cNvPr id="7" name="Text Box 4"/>
          <p:cNvSpPr txBox="1">
            <a:spLocks noChangeArrowheads="1"/>
          </p:cNvSpPr>
          <p:nvPr/>
        </p:nvSpPr>
        <p:spPr bwMode="auto">
          <a:xfrm>
            <a:off x="6211888" y="5829300"/>
            <a:ext cx="2590800" cy="479425"/>
          </a:xfrm>
          <a:prstGeom prst="rect">
            <a:avLst/>
          </a:prstGeom>
          <a:noFill/>
          <a:ln w="9525">
            <a:noFill/>
            <a:miter lim="800000"/>
            <a:headEnd/>
            <a:tailEnd/>
          </a:ln>
          <a:effectLst/>
        </p:spPr>
        <p:txBody>
          <a:bodyPr>
            <a:spAutoFit/>
          </a:bodyPr>
          <a:lstStyle/>
          <a:p>
            <a:pPr>
              <a:lnSpc>
                <a:spcPct val="115000"/>
              </a:lnSpc>
              <a:spcBef>
                <a:spcPct val="50000"/>
              </a:spcBef>
            </a:pPr>
            <a:r>
              <a:rPr lang="en-US" sz="1100" b="1" i="1">
                <a:latin typeface="Verdana" pitchFamily="34" charset="0"/>
              </a:rPr>
              <a:t>New security tower at the</a:t>
            </a:r>
            <a:br>
              <a:rPr lang="en-US" sz="1100" b="1" i="1">
                <a:latin typeface="Verdana" pitchFamily="34" charset="0"/>
              </a:rPr>
            </a:br>
            <a:r>
              <a:rPr lang="en-US" sz="1100" b="1" i="1">
                <a:latin typeface="Verdana" pitchFamily="34" charset="0"/>
              </a:rPr>
              <a:t>Clinton nuclear plant</a:t>
            </a:r>
          </a:p>
        </p:txBody>
      </p:sp>
      <p:pic>
        <p:nvPicPr>
          <p:cNvPr id="8" name="Picture 5" descr="exelon09b3"/>
          <p:cNvPicPr>
            <a:picLocks noChangeAspect="1" noChangeArrowheads="1"/>
          </p:cNvPicPr>
          <p:nvPr/>
        </p:nvPicPr>
        <p:blipFill>
          <a:blip r:embed="rId2" cstate="print"/>
          <a:srcRect/>
          <a:stretch>
            <a:fillRect/>
          </a:stretch>
        </p:blipFill>
        <p:spPr bwMode="auto">
          <a:xfrm>
            <a:off x="6283325" y="1785938"/>
            <a:ext cx="2206625" cy="3989387"/>
          </a:xfrm>
          <a:prstGeom prst="rect">
            <a:avLst/>
          </a:prstGeom>
          <a:noFill/>
        </p:spPr>
      </p:pic>
      <p:pic>
        <p:nvPicPr>
          <p:cNvPr id="9" name="Picture 2"/>
          <p:cNvPicPr>
            <a:picLocks noChangeAspect="1" noChangeArrowheads="1"/>
          </p:cNvPicPr>
          <p:nvPr/>
        </p:nvPicPr>
        <p:blipFill>
          <a:blip r:embed="rId3"/>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85800" y="304800"/>
            <a:ext cx="7772400" cy="1470025"/>
          </a:xfrm>
        </p:spPr>
        <p:txBody>
          <a:bodyPr>
            <a:normAutofit/>
          </a:bodyPr>
          <a:lstStyle/>
          <a:p>
            <a:pPr algn="ctr"/>
            <a:r>
              <a:rPr lang="en-US" dirty="0" smtClean="0"/>
              <a:t>Nuclear Power Industry</a:t>
            </a:r>
            <a:br>
              <a:rPr lang="en-US" dirty="0" smtClean="0"/>
            </a:br>
            <a:r>
              <a:rPr lang="en-US" dirty="0" smtClean="0"/>
              <a:t>Experience</a:t>
            </a:r>
            <a:endParaRPr lang="en-US" dirty="0"/>
          </a:p>
        </p:txBody>
      </p:sp>
      <p:sp>
        <p:nvSpPr>
          <p:cNvPr id="5" name="Footer Placeholder 4"/>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A7599-AD64-46FA-B6EB-514E79BD1A00}" type="slidenum">
              <a:rPr lang="en-US" smtClean="0"/>
              <a:pPr/>
              <a:t>2</a:t>
            </a:fld>
            <a:endParaRPr lang="en-US"/>
          </a:p>
        </p:txBody>
      </p:sp>
      <p:sp>
        <p:nvSpPr>
          <p:cNvPr id="8" name="Content Placeholder 2"/>
          <p:cNvSpPr txBox="1">
            <a:spLocks/>
          </p:cNvSpPr>
          <p:nvPr/>
        </p:nvSpPr>
        <p:spPr>
          <a:xfrm>
            <a:off x="457200" y="17526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25 years in regulatory management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30 readiness verifications on large scale nuclear operations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Startup Review Board at Texas Utilities (Two 1100 Mw units)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TMI-2 USNRC Response Team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U.S. Nuclear Industry Program Manager for the Industry Degraded Core Rulemaking</a:t>
            </a: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Chernobyl-4  U. S. Nuclear Industry Response Team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Crystal River INPO Emergency Response Team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Fellow of the American Nuclear Society (elected for safety and risk management contributions)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000" dirty="0" smtClean="0"/>
              <a:t>Currently processing and shipping Highly Radioactive Nuclear Waste </a:t>
            </a:r>
            <a:r>
              <a:rPr lang="en-US" sz="2000" smtClean="0"/>
              <a:t>for permanent disposal </a:t>
            </a:r>
            <a:r>
              <a:rPr lang="en-US" sz="2000" dirty="0" smtClean="0"/>
              <a:t>( NV &amp; NM)</a:t>
            </a: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20</a:t>
            </a:fld>
            <a:endParaRPr lang="en-US"/>
          </a:p>
        </p:txBody>
      </p:sp>
      <p:sp>
        <p:nvSpPr>
          <p:cNvPr id="5" name="Rectangle 2"/>
          <p:cNvSpPr>
            <a:spLocks noGrp="1"/>
          </p:cNvSpPr>
          <p:nvPr>
            <p:ph type="title"/>
          </p:nvPr>
        </p:nvSpPr>
        <p:spPr>
          <a:xfrm>
            <a:off x="228600" y="381000"/>
            <a:ext cx="8686800" cy="981432"/>
          </a:xfrm>
        </p:spPr>
        <p:txBody>
          <a:bodyPr>
            <a:noAutofit/>
          </a:bodyPr>
          <a:lstStyle/>
          <a:p>
            <a:pPr algn="ctr"/>
            <a:r>
              <a:rPr lang="en-US" b="0" dirty="0" smtClean="0"/>
              <a:t>Addressing proliferation concerns</a:t>
            </a:r>
          </a:p>
        </p:txBody>
      </p:sp>
      <p:sp>
        <p:nvSpPr>
          <p:cNvPr id="6" name="Rectangle 3"/>
          <p:cNvSpPr txBox="1">
            <a:spLocks/>
          </p:cNvSpPr>
          <p:nvPr/>
        </p:nvSpPr>
        <p:spPr>
          <a:xfrm>
            <a:off x="76200" y="1524000"/>
            <a:ext cx="9144000" cy="4724400"/>
          </a:xfrm>
          <a:prstGeom prst="rect">
            <a:avLst/>
          </a:prstGeom>
        </p:spPr>
        <p:txBody>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2800" noProof="0" dirty="0" smtClean="0"/>
              <a:t>Physical solutions</a:t>
            </a:r>
          </a:p>
          <a:p>
            <a:pPr marL="800100" lvl="1" indent="-342900">
              <a:spcBef>
                <a:spcPct val="20000"/>
              </a:spcBef>
            </a:pPr>
            <a:r>
              <a:rPr lang="en-US" sz="2800" dirty="0" smtClean="0"/>
              <a:t>	- Continue current barriers (guns, gates, &amp; guards)</a:t>
            </a:r>
          </a:p>
          <a:p>
            <a:pPr marL="800100" lvl="1" indent="-342900">
              <a:spcBef>
                <a:spcPct val="20000"/>
              </a:spcBef>
            </a:pPr>
            <a:r>
              <a:rPr lang="en-US" sz="2800" noProof="0" dirty="0" smtClean="0"/>
              <a:t>	-Reduce inventory of weapons-grade material by fission  	in power reactors</a:t>
            </a:r>
          </a:p>
          <a:p>
            <a:pPr marL="342900" indent="-342900">
              <a:spcBef>
                <a:spcPct val="20000"/>
              </a:spcBef>
              <a:buFont typeface="Arial" pitchFamily="34" charset="0"/>
              <a:buChar char="•"/>
            </a:pPr>
            <a:r>
              <a:rPr lang="en-US" sz="2800" dirty="0" smtClean="0"/>
              <a:t>Political solutions (proposed by GNEP)</a:t>
            </a:r>
          </a:p>
          <a:p>
            <a:pPr marL="800100" lvl="1" indent="-342900">
              <a:spcBef>
                <a:spcPct val="20000"/>
              </a:spcBef>
              <a:tabLst>
                <a:tab pos="1036638" algn="l"/>
              </a:tabLst>
            </a:pPr>
            <a:r>
              <a:rPr lang="en-US" sz="2800" noProof="0" dirty="0" smtClean="0"/>
              <a:t>	- Prohibit reprocessing facilities in additional countries</a:t>
            </a:r>
          </a:p>
          <a:p>
            <a:pPr marL="800100" lvl="1" indent="-342900">
              <a:spcBef>
                <a:spcPct val="20000"/>
              </a:spcBef>
              <a:tabLst>
                <a:tab pos="974725" algn="l"/>
              </a:tabLst>
            </a:pPr>
            <a:r>
              <a:rPr lang="en-US" sz="2800" dirty="0" smtClean="0"/>
              <a:t>	- Prohibit enrichment facilities in additional countries</a:t>
            </a:r>
          </a:p>
          <a:p>
            <a:pPr marL="800100" lvl="1" indent="-342900">
              <a:spcBef>
                <a:spcPct val="20000"/>
              </a:spcBef>
              <a:tabLst>
                <a:tab pos="974725" algn="l"/>
              </a:tabLst>
            </a:pPr>
            <a:r>
              <a:rPr lang="en-US" sz="2800" dirty="0" smtClean="0"/>
              <a:t>	- Establish centralized world-oversight of all weapons-	grade material</a:t>
            </a:r>
          </a:p>
          <a:p>
            <a:pPr marL="800100" lvl="1" indent="-342900">
              <a:spcBef>
                <a:spcPct val="20000"/>
              </a:spcBef>
              <a:tabLst>
                <a:tab pos="1036638" algn="l"/>
              </a:tabLst>
            </a:pPr>
            <a:endParaRPr lang="en-US" sz="2800" noProof="0" dirty="0" smtClean="0"/>
          </a:p>
          <a:p>
            <a:pPr marL="800100" lvl="1" indent="-342900">
              <a:spcBef>
                <a:spcPct val="20000"/>
              </a:spcBef>
              <a:buFont typeface="Arial" pitchFamily="34" charset="0"/>
              <a:buChar char="•"/>
            </a:pPr>
            <a:endParaRPr lang="en-US" sz="2800" noProof="0" dirty="0" smtClean="0"/>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21</a:t>
            </a:fld>
            <a:endParaRPr lang="en-US"/>
          </a:p>
        </p:txBody>
      </p:sp>
      <p:sp>
        <p:nvSpPr>
          <p:cNvPr id="5" name="Title 1"/>
          <p:cNvSpPr>
            <a:spLocks noGrp="1"/>
          </p:cNvSpPr>
          <p:nvPr>
            <p:ph type="title"/>
          </p:nvPr>
        </p:nvSpPr>
        <p:spPr>
          <a:xfrm>
            <a:off x="457200" y="274638"/>
            <a:ext cx="8229600" cy="1143000"/>
          </a:xfrm>
        </p:spPr>
        <p:txBody>
          <a:bodyPr>
            <a:normAutofit/>
          </a:bodyPr>
          <a:lstStyle/>
          <a:p>
            <a:pPr algn="ctr"/>
            <a:r>
              <a:rPr lang="en-US" sz="4400" b="0" dirty="0" smtClean="0"/>
              <a:t>CONCLUSIONS</a:t>
            </a:r>
          </a:p>
        </p:txBody>
      </p:sp>
      <p:sp>
        <p:nvSpPr>
          <p:cNvPr id="6" name="Content Placeholder 2"/>
          <p:cNvSpPr txBox="1">
            <a:spLocks/>
          </p:cNvSpPr>
          <p:nvPr/>
        </p:nvSpPr>
        <p:spPr>
          <a:xfrm>
            <a:off x="228600" y="1600200"/>
            <a:ext cx="8915400" cy="4525963"/>
          </a:xfrm>
          <a:prstGeom prst="rect">
            <a:avLst/>
          </a:prstGeom>
        </p:spPr>
        <p:txBody>
          <a:bodyPr rtlCol="0">
            <a:normAutofit lnSpcReduction="10000"/>
          </a:bodyPr>
          <a:lstStyle/>
          <a:p>
            <a:pPr marR="0" lvl="0" defTabSz="914400" rtl="0" eaLnBrk="1" fontAlgn="auto" latinLnBrk="0" hangingPunct="1">
              <a:lnSpc>
                <a:spcPct val="100000"/>
              </a:lnSpc>
              <a:spcBef>
                <a:spcPct val="20000"/>
              </a:spcBef>
              <a:spcAft>
                <a:spcPts val="0"/>
              </a:spcAft>
              <a:buClrTx/>
              <a:buSzTx/>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At least for the next few decades, there are only a few realistic options of reducing carbon dioxide</a:t>
            </a:r>
            <a:r>
              <a:rPr kumimoji="0" lang="en-US" sz="2800" b="0" i="0" u="none" strike="noStrike" kern="1200" cap="none" spc="0" normalizeH="0" noProof="0" dirty="0" smtClean="0">
                <a:ln>
                  <a:noFill/>
                </a:ln>
                <a:solidFill>
                  <a:schemeClr val="tx1"/>
                </a:solidFill>
                <a:effectLst/>
                <a:uLnTx/>
                <a:uFillTx/>
                <a:latin typeface="+mn-lt"/>
                <a:ea typeface="+mn-ea"/>
                <a:cs typeface="+mn-cs"/>
              </a:rPr>
              <a:t> emissions from electricity generation</a:t>
            </a:r>
          </a:p>
          <a:p>
            <a:pPr lvl="1">
              <a:spcBef>
                <a:spcPct val="20000"/>
              </a:spcBef>
              <a:buFont typeface="Arial" pitchFamily="34" charset="0"/>
              <a:buChar char="•"/>
              <a:tabLst>
                <a:tab pos="808038" algn="l"/>
              </a:tabLst>
              <a:defRPr/>
            </a:pPr>
            <a:r>
              <a:rPr lang="en-US" sz="2800" baseline="0" dirty="0" smtClean="0"/>
              <a:t>   Increase efficiency in electricity</a:t>
            </a:r>
            <a:r>
              <a:rPr lang="en-US" sz="2800" dirty="0" smtClean="0"/>
              <a:t> generation and use;</a:t>
            </a:r>
          </a:p>
          <a:p>
            <a:pPr lvl="1">
              <a:spcBef>
                <a:spcPct val="20000"/>
              </a:spcBef>
              <a:buFont typeface="Arial" pitchFamily="34" charset="0"/>
              <a:buChar char="•"/>
              <a:tabLst>
                <a:tab pos="808038" algn="l"/>
              </a:tabLst>
              <a:defRPr/>
            </a:pPr>
            <a:r>
              <a:rPr lang="en-US" sz="2800" dirty="0" smtClean="0"/>
              <a:t>   Expand use of renewable energy sources such as wind, 	solar, biomass, and geothermal;</a:t>
            </a:r>
          </a:p>
          <a:p>
            <a:pPr lvl="1">
              <a:spcBef>
                <a:spcPct val="20000"/>
              </a:spcBef>
              <a:buFont typeface="Arial" pitchFamily="34" charset="0"/>
              <a:buChar char="•"/>
              <a:tabLst>
                <a:tab pos="808038" algn="l"/>
              </a:tabLst>
              <a:defRPr/>
            </a:pPr>
            <a:r>
              <a:rPr lang="en-US" sz="2800" dirty="0" smtClean="0"/>
              <a:t>    Capture carbon dioxide emissions at fossil-fueled 	(especially coal) electric generating plants and 	permanently </a:t>
            </a:r>
            <a:r>
              <a:rPr lang="en-US" sz="2800" smtClean="0"/>
              <a:t>sequester the carbon</a:t>
            </a:r>
            <a:r>
              <a:rPr lang="en-US" sz="2800" dirty="0" smtClean="0"/>
              <a:t>; and</a:t>
            </a:r>
          </a:p>
          <a:p>
            <a:pPr lvl="1">
              <a:spcBef>
                <a:spcPct val="20000"/>
              </a:spcBef>
              <a:buFont typeface="Arial" pitchFamily="34" charset="0"/>
              <a:buChar char="•"/>
              <a:tabLst>
                <a:tab pos="808038" algn="l"/>
              </a:tabLst>
              <a:defRPr/>
            </a:pPr>
            <a:r>
              <a:rPr lang="en-US" sz="2800" dirty="0" smtClean="0"/>
              <a:t>    Increase use of nuclear power.</a:t>
            </a:r>
          </a:p>
          <a:p>
            <a:pPr lvl="1">
              <a:spcBef>
                <a:spcPct val="20000"/>
              </a:spcBef>
              <a:buFont typeface="Arial" pitchFamily="34" charset="0"/>
              <a:buChar char="•"/>
              <a:tabLst>
                <a:tab pos="808038" algn="l"/>
              </a:tabLst>
              <a:defRPr/>
            </a:pPr>
            <a:endParaRPr lang="en-US" sz="2800" dirty="0" smtClean="0"/>
          </a:p>
          <a:p>
            <a:pPr lvl="1">
              <a:spcBef>
                <a:spcPct val="20000"/>
              </a:spcBef>
              <a:buFont typeface="Arial" pitchFamily="34" charset="0"/>
              <a:buChar char="•"/>
              <a:tabLst>
                <a:tab pos="808038" algn="l"/>
              </a:tabLst>
              <a:defRPr/>
            </a:pPr>
            <a:endParaRPr lang="en-US" sz="2800" dirty="0" smtClean="0"/>
          </a:p>
          <a:p>
            <a:pPr lvl="1">
              <a:spcBef>
                <a:spcPct val="20000"/>
              </a:spcBef>
              <a:buFont typeface="Arial" pitchFamily="34" charset="0"/>
              <a:buChar char="•"/>
              <a:tabLst>
                <a:tab pos="808038" algn="l"/>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tabLst/>
              <a:defRPr/>
            </a:pPr>
            <a:endParaRPr lang="en-US" sz="2800" dirty="0" smtClean="0"/>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22</a:t>
            </a:fld>
            <a:endParaRPr lang="en-US"/>
          </a:p>
        </p:txBody>
      </p:sp>
      <p:sp>
        <p:nvSpPr>
          <p:cNvPr id="5" name="Title 1"/>
          <p:cNvSpPr>
            <a:spLocks noGrp="1"/>
          </p:cNvSpPr>
          <p:nvPr/>
        </p:nvSpPr>
        <p:spPr>
          <a:xfrm>
            <a:off x="381000" y="1208088"/>
            <a:ext cx="8382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t>“The future of this country is dark without nuclear power.”</a:t>
            </a:r>
            <a:endParaRPr lang="en-US" sz="5400" dirty="0"/>
          </a:p>
        </p:txBody>
      </p:sp>
      <p:sp>
        <p:nvSpPr>
          <p:cNvPr id="6" name="Subtitle 2"/>
          <p:cNvSpPr>
            <a:spLocks noGrp="1"/>
          </p:cNvSpPr>
          <p:nvPr/>
        </p:nvSpPr>
        <p:spPr>
          <a:xfrm>
            <a:off x="1371600" y="3897313"/>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dirty="0" smtClean="0">
                <a:solidFill>
                  <a:schemeClr val="tx1"/>
                </a:solidFill>
              </a:rPr>
              <a:t>Rep. John Dingell (D-Mich.)</a:t>
            </a:r>
          </a:p>
          <a:p>
            <a:r>
              <a:rPr lang="en-US" sz="2800" dirty="0" smtClean="0">
                <a:solidFill>
                  <a:schemeClr val="tx1"/>
                </a:solidFill>
              </a:rPr>
              <a:t>Richmond Times Dispatch</a:t>
            </a:r>
          </a:p>
          <a:p>
            <a:r>
              <a:rPr lang="en-US" sz="2800" dirty="0" smtClean="0">
                <a:solidFill>
                  <a:schemeClr val="tx1"/>
                </a:solidFill>
              </a:rPr>
              <a:t>April 9, 2008</a:t>
            </a:r>
          </a:p>
          <a:p>
            <a:pPr>
              <a:buFontTx/>
              <a:buChar char="-"/>
            </a:pP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3</a:t>
            </a:fld>
            <a:endParaRPr lang="en-US"/>
          </a:p>
        </p:txBody>
      </p:sp>
      <p:sp>
        <p:nvSpPr>
          <p:cNvPr id="5" name="Title 1"/>
          <p:cNvSpPr>
            <a:spLocks noGrp="1"/>
          </p:cNvSpPr>
          <p:nvPr>
            <p:ph type="title"/>
          </p:nvPr>
        </p:nvSpPr>
        <p:spPr>
          <a:xfrm>
            <a:off x="457200" y="274638"/>
            <a:ext cx="8229600" cy="1143000"/>
          </a:xfrm>
        </p:spPr>
        <p:txBody>
          <a:bodyPr>
            <a:normAutofit/>
          </a:bodyPr>
          <a:lstStyle/>
          <a:p>
            <a:pPr algn="ctr"/>
            <a:r>
              <a:rPr lang="en-US" sz="4400" b="0" dirty="0" smtClean="0"/>
              <a:t>Is Nuclear Power Safe?</a:t>
            </a:r>
            <a:endParaRPr lang="en-US" sz="4400" b="0" dirty="0"/>
          </a:p>
        </p:txBody>
      </p:sp>
      <p:sp>
        <p:nvSpPr>
          <p:cNvPr id="6" name="Content Placeholder 2"/>
          <p:cNvSpPr txBox="1">
            <a:spLocks/>
          </p:cNvSpPr>
          <p:nvPr/>
        </p:nvSpPr>
        <p:spPr>
          <a:xfrm>
            <a:off x="457200" y="11430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Industry Overview</a:t>
            </a:r>
          </a:p>
          <a:p>
            <a:pPr marL="342900" indent="-342900">
              <a:spcBef>
                <a:spcPct val="20000"/>
              </a:spcBef>
              <a:buFont typeface="Arial" pitchFamily="34" charset="0"/>
              <a:buChar char="•"/>
              <a:defRPr/>
            </a:pPr>
            <a:r>
              <a:rPr lang="en-US" sz="2800" dirty="0" smtClean="0"/>
              <a:t>Stakeholders transparency and direct involvement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Track record demonstrates</a:t>
            </a:r>
            <a:r>
              <a:rPr kumimoji="0" lang="en-US" sz="2800" b="0" i="0" u="none" strike="noStrike" kern="1200" cap="none" spc="0" normalizeH="0" noProof="0" dirty="0" smtClean="0">
                <a:ln>
                  <a:noFill/>
                </a:ln>
                <a:solidFill>
                  <a:schemeClr val="tx1"/>
                </a:solidFill>
                <a:effectLst/>
                <a:uLnTx/>
                <a:uFillTx/>
                <a:latin typeface="+mn-lt"/>
                <a:ea typeface="+mn-ea"/>
                <a:cs typeface="+mn-cs"/>
              </a:rPr>
              <a:t> Safety &amp; Performance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Industry</a:t>
            </a:r>
            <a:r>
              <a:rPr kumimoji="0" lang="en-US" sz="2800" b="0" i="0" u="none" strike="noStrike" kern="1200" cap="none" spc="0" normalizeH="0" noProof="0" dirty="0" smtClean="0">
                <a:ln>
                  <a:noFill/>
                </a:ln>
                <a:solidFill>
                  <a:schemeClr val="tx1"/>
                </a:solidFill>
                <a:effectLst/>
                <a:uLnTx/>
                <a:uFillTx/>
                <a:latin typeface="+mn-lt"/>
                <a:ea typeface="+mn-ea"/>
                <a:cs typeface="+mn-cs"/>
              </a:rPr>
              <a:t> Safety Culture</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New designs and operation processes include lessons learned from past and reduced risk for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wo</a:t>
            </a:r>
            <a:r>
              <a:rPr lang="en-US" sz="2800" dirty="0" err="1" smtClean="0"/>
              <a:t>rkers</a:t>
            </a:r>
            <a:r>
              <a:rPr lang="en-US" sz="2800" dirty="0" smtClean="0"/>
              <a:t> and public</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Regulatory process has improved dramatically</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4</a:t>
            </a:fld>
            <a:endParaRPr lang="en-US"/>
          </a:p>
        </p:txBody>
      </p:sp>
      <p:sp>
        <p:nvSpPr>
          <p:cNvPr id="5" name="Title 1"/>
          <p:cNvSpPr>
            <a:spLocks noGrp="1"/>
          </p:cNvSpPr>
          <p:nvPr>
            <p:ph type="title"/>
          </p:nvPr>
        </p:nvSpPr>
        <p:spPr>
          <a:xfrm>
            <a:off x="457200" y="274638"/>
            <a:ext cx="8229600" cy="1143000"/>
          </a:xfrm>
        </p:spPr>
        <p:txBody>
          <a:bodyPr>
            <a:normAutofit/>
          </a:bodyPr>
          <a:lstStyle/>
          <a:p>
            <a:pPr algn="ctr"/>
            <a:r>
              <a:rPr lang="en-US" sz="4400" b="0" dirty="0" smtClean="0"/>
              <a:t>Industry Overview</a:t>
            </a:r>
          </a:p>
        </p:txBody>
      </p:sp>
      <p:sp>
        <p:nvSpPr>
          <p:cNvPr id="6" name="Content Placeholder 2"/>
          <p:cNvSpPr txBox="1">
            <a:spLocks/>
          </p:cNvSpPr>
          <p:nvPr/>
        </p:nvSpPr>
        <p:spPr>
          <a:xfrm>
            <a:off x="457200" y="1600200"/>
            <a:ext cx="8229600" cy="4525963"/>
          </a:xfrm>
          <a:prstGeom prst="rect">
            <a:avLst/>
          </a:prstGeom>
        </p:spPr>
        <p:txBody>
          <a:bodyPr rtlCol="0">
            <a:normAutofit fontScale="85000" lnSpcReduction="20000"/>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30 years since Three Mile Island Accident March 1979</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23 years since Chernobyl-4 accident in the Soviet Union April 1986</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Extensive Regulatory, Operations, Procedures and Training Changes as well as plant upgrades to include extensive Instrumentation and Control </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Safety Culture Changes</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INPO</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WANO</a:t>
            </a:r>
          </a:p>
          <a:p>
            <a:pPr marL="742950" marR="0" lvl="1" indent="-2857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Changes from “NRC Catch me if you can” to Continuous Improvement , Self Assessments, Performance Indicators and Self Regulation</a:t>
            </a: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5</a:t>
            </a:fld>
            <a:endParaRPr lang="en-US"/>
          </a:p>
        </p:txBody>
      </p:sp>
      <p:sp>
        <p:nvSpPr>
          <p:cNvPr id="4" name="Title 3"/>
          <p:cNvSpPr>
            <a:spLocks noGrp="1"/>
          </p:cNvSpPr>
          <p:nvPr>
            <p:ph type="title"/>
          </p:nvPr>
        </p:nvSpPr>
        <p:spPr>
          <a:xfrm>
            <a:off x="609600" y="533401"/>
            <a:ext cx="7772400" cy="990600"/>
          </a:xfrm>
        </p:spPr>
        <p:txBody>
          <a:bodyPr>
            <a:normAutofit/>
          </a:bodyPr>
          <a:lstStyle/>
          <a:p>
            <a:pPr algn="ctr"/>
            <a:r>
              <a:rPr lang="en-US" sz="4400" b="0" dirty="0" smtClean="0"/>
              <a:t>Stakeholders</a:t>
            </a:r>
            <a:endParaRPr lang="en-US" sz="4400" b="0" dirty="0"/>
          </a:p>
        </p:txBody>
      </p:sp>
      <p:sp>
        <p:nvSpPr>
          <p:cNvPr id="5" name="Content Placeholder 2"/>
          <p:cNvSpPr txBox="1">
            <a:spLocks/>
          </p:cNvSpPr>
          <p:nvPr/>
        </p:nvSpPr>
        <p:spPr>
          <a:xfrm>
            <a:off x="457200" y="1798637"/>
            <a:ext cx="8229600" cy="34591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Nuclear power is the safest option for large base load electric</a:t>
            </a:r>
            <a:r>
              <a:rPr kumimoji="0" lang="en-US" sz="3000" b="0" i="0" u="none" strike="noStrike" kern="1200" cap="none" spc="0" normalizeH="0" noProof="0" dirty="0" smtClean="0">
                <a:ln>
                  <a:noFill/>
                </a:ln>
                <a:solidFill>
                  <a:schemeClr val="tx1"/>
                </a:solidFill>
                <a:effectLst/>
                <a:uLnTx/>
                <a:uFillTx/>
                <a:latin typeface="+mn-lt"/>
                <a:ea typeface="+mn-ea"/>
                <a:cs typeface="+mn-cs"/>
              </a:rPr>
              <a:t> power.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baseline="0" dirty="0" smtClean="0"/>
              <a:t>Believing this is an experiential</a:t>
            </a:r>
            <a:r>
              <a:rPr lang="en-US" sz="3000" dirty="0" smtClean="0"/>
              <a:t> process requiring TRUST and active stakeholder involvement.</a:t>
            </a:r>
          </a:p>
          <a:p>
            <a:pPr marL="342900" lvl="0" indent="-342900">
              <a:spcBef>
                <a:spcPct val="20000"/>
              </a:spcBef>
              <a:buFont typeface="Arial" pitchFamily="34" charset="0"/>
              <a:buChar char="•"/>
            </a:pPr>
            <a:r>
              <a:rPr kumimoji="0" lang="en-US" sz="3000" b="0" i="0" u="none" strike="noStrike" kern="1200" cap="none" spc="0" normalizeH="0" baseline="0" noProof="0" dirty="0" smtClean="0">
                <a:ln>
                  <a:noFill/>
                </a:ln>
                <a:solidFill>
                  <a:schemeClr val="tx1"/>
                </a:solidFill>
                <a:effectLst/>
                <a:uLnTx/>
                <a:uFillTx/>
                <a:latin typeface="+mn-lt"/>
                <a:ea typeface="+mn-ea"/>
                <a:cs typeface="+mn-cs"/>
              </a:rPr>
              <a:t>TRUST</a:t>
            </a:r>
            <a:r>
              <a:rPr lang="en-US" sz="2800" dirty="0" smtClean="0"/>
              <a:t>:  Firm reliance in the honesty, dependability, strength, or character of someone or something. </a:t>
            </a:r>
            <a:endParaRPr kumimoji="0" lang="en-US" sz="3000" b="0" i="0" u="none" strike="noStrike" kern="1200" cap="none" spc="0" normalizeH="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000" baseline="0" dirty="0" smtClean="0"/>
              <a:t>“To</a:t>
            </a:r>
            <a:r>
              <a:rPr lang="en-US" sz="3000" dirty="0" smtClean="0"/>
              <a:t> earn TRUST you must offer trust.”</a:t>
            </a: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pic>
        <p:nvPicPr>
          <p:cNvPr id="6"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6</a:t>
            </a:fld>
            <a:endParaRPr lang="en-US"/>
          </a:p>
        </p:txBody>
      </p:sp>
      <p:sp>
        <p:nvSpPr>
          <p:cNvPr id="5" name="Rectangle 2"/>
          <p:cNvSpPr>
            <a:spLocks noGrp="1"/>
          </p:cNvSpPr>
          <p:nvPr>
            <p:ph type="title"/>
          </p:nvPr>
        </p:nvSpPr>
        <p:spPr>
          <a:xfrm>
            <a:off x="457200" y="427037"/>
            <a:ext cx="8229600" cy="981432"/>
          </a:xfrm>
        </p:spPr>
        <p:txBody>
          <a:bodyPr/>
          <a:lstStyle/>
          <a:p>
            <a:pPr algn="ctr"/>
            <a:r>
              <a:rPr lang="en-US" dirty="0" smtClean="0"/>
              <a:t>Trust 	</a:t>
            </a:r>
          </a:p>
        </p:txBody>
      </p:sp>
      <p:sp>
        <p:nvSpPr>
          <p:cNvPr id="6" name="Rectangle 3"/>
          <p:cNvSpPr txBox="1">
            <a:spLocks/>
          </p:cNvSpPr>
          <p:nvPr/>
        </p:nvSpPr>
        <p:spPr>
          <a:xfrm>
            <a:off x="457200" y="1905000"/>
            <a:ext cx="8229600" cy="3962400"/>
          </a:xfrm>
          <a:prstGeom prst="rect">
            <a:avLst/>
          </a:prstGeom>
        </p:spPr>
        <p:txBody>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“Firm reliance in the honesty, dependability, strength, or character of someone or something.  One in which faith or confidence is placed”.  (Webster’s II: New Riverside Dictionary)</a:t>
            </a:r>
          </a:p>
          <a:p>
            <a:pPr marL="342900" marR="0" lvl="0" indent="-342900"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Industry and Regulators were not there in 1979.</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7</a:t>
            </a:fld>
            <a:endParaRPr lang="en-US"/>
          </a:p>
        </p:txBody>
      </p:sp>
      <p:sp>
        <p:nvSpPr>
          <p:cNvPr id="5" name="Rectangle 2"/>
          <p:cNvSpPr>
            <a:spLocks noGrp="1"/>
          </p:cNvSpPr>
          <p:nvPr>
            <p:ph type="title"/>
          </p:nvPr>
        </p:nvSpPr>
        <p:spPr>
          <a:xfrm>
            <a:off x="457200" y="274638"/>
            <a:ext cx="8229600" cy="1143000"/>
          </a:xfrm>
        </p:spPr>
        <p:txBody>
          <a:bodyPr/>
          <a:lstStyle/>
          <a:p>
            <a:pPr algn="ctr"/>
            <a:r>
              <a:rPr lang="en-US" dirty="0" smtClean="0"/>
              <a:t>Building Trust</a:t>
            </a:r>
          </a:p>
        </p:txBody>
      </p:sp>
      <p:sp>
        <p:nvSpPr>
          <p:cNvPr id="6" name="Rectangle 3"/>
          <p:cNvSpPr txBox="1">
            <a:spLocks/>
          </p:cNvSpPr>
          <p:nvPr/>
        </p:nvSpPr>
        <p:spPr>
          <a:xfrm>
            <a:off x="457200" y="1371600"/>
            <a:ext cx="8229600" cy="4525963"/>
          </a:xfrm>
          <a:prstGeom prst="rect">
            <a:avLst/>
          </a:prstGeom>
        </p:spPr>
        <p:txBody>
          <a:bodyPr/>
          <a:lstStyle/>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Paradoxically, trust is an attribute that is built in another by extending trust to the other person first.</a:t>
            </a: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“To earn trust, you must offer trust.”</a:t>
            </a: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 behavior terms, trust is consistency and predictability.</a:t>
            </a:r>
          </a:p>
          <a:p>
            <a:pPr marL="342900" marR="0" lvl="0" indent="-342900" defTabSz="914400" rtl="0" eaLnBrk="1" fontAlgn="auto" latinLnBrk="0" hangingPunct="1">
              <a:lnSpc>
                <a:spcPct val="100000"/>
              </a:lnSpc>
              <a:spcBef>
                <a:spcPct val="20000"/>
              </a:spcBef>
              <a:spcAft>
                <a:spcPts val="0"/>
              </a:spcAft>
              <a:buClrTx/>
              <a:buSzTx/>
              <a:buFont typeface="Arial"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8</a:t>
            </a:fld>
            <a:endParaRPr lang="en-US"/>
          </a:p>
        </p:txBody>
      </p:sp>
      <p:sp>
        <p:nvSpPr>
          <p:cNvPr id="5" name="Rectangle 2"/>
          <p:cNvSpPr>
            <a:spLocks noGrp="1"/>
          </p:cNvSpPr>
          <p:nvPr>
            <p:ph type="title"/>
          </p:nvPr>
        </p:nvSpPr>
        <p:spPr>
          <a:xfrm>
            <a:off x="457200" y="274638"/>
            <a:ext cx="8229600" cy="1143000"/>
          </a:xfrm>
        </p:spPr>
        <p:txBody>
          <a:bodyPr/>
          <a:lstStyle/>
          <a:p>
            <a:pPr algn="ctr"/>
            <a:r>
              <a:rPr lang="en-US" dirty="0" smtClean="0"/>
              <a:t>Building Trust (continued)</a:t>
            </a:r>
          </a:p>
        </p:txBody>
      </p:sp>
      <p:sp>
        <p:nvSpPr>
          <p:cNvPr id="6" name="Rectangle 3"/>
          <p:cNvSpPr txBox="1">
            <a:spLocks/>
          </p:cNvSpPr>
          <p:nvPr/>
        </p:nvSpPr>
        <p:spPr>
          <a:xfrm>
            <a:off x="457200" y="1524000"/>
            <a:ext cx="8229600" cy="4525963"/>
          </a:xfrm>
          <a:prstGeom prst="rect">
            <a:avLst/>
          </a:prstGeom>
        </p:spPr>
        <p:txBody>
          <a:bodyPr/>
          <a:lstStyle/>
          <a:p>
            <a:pPr marL="342900" marR="0" lvl="0" indent="-342900" defTabSz="914400" rtl="0" eaLnBrk="1" fontAlgn="auto" latinLnBrk="0" hangingPunct="1">
              <a:lnSpc>
                <a:spcPct val="90000"/>
              </a:lnSpc>
              <a:spcBef>
                <a:spcPct val="20000"/>
              </a:spcBef>
              <a:spcAft>
                <a:spcPts val="0"/>
              </a:spcAft>
              <a:buClrTx/>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Trust is required in safety cultures, in high performance organizations, and in successful relationships. </a:t>
            </a:r>
          </a:p>
          <a:p>
            <a:pPr marL="342900" marR="0" lvl="0" indent="-342900" defTabSz="914400" rtl="0" eaLnBrk="1" fontAlgn="auto" latinLnBrk="0" hangingPunct="1">
              <a:lnSpc>
                <a:spcPct val="90000"/>
              </a:lnSpc>
              <a:spcBef>
                <a:spcPct val="20000"/>
              </a:spcBef>
              <a:spcAft>
                <a:spcPts val="0"/>
              </a:spcAft>
              <a:buClrTx/>
              <a:buSzTx/>
              <a:buFont typeface="Arial"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It is required for the free flow of information about safety and performance, and for alignment of persons in organizations around goals and objectives.  Continuous improvement requires honest, candid feedback, and this, in turn, requires trust.</a:t>
            </a: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BDEA7599-AD64-46FA-B6EB-514E79BD1A00}" type="slidenum">
              <a:rPr lang="en-US" smtClean="0"/>
              <a:pPr/>
              <a:t>9</a:t>
            </a:fld>
            <a:endParaRPr lang="en-US"/>
          </a:p>
        </p:txBody>
      </p:sp>
      <p:sp>
        <p:nvSpPr>
          <p:cNvPr id="5" name="Title 1"/>
          <p:cNvSpPr txBox="1">
            <a:spLocks/>
          </p:cNvSpPr>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Track Record </a:t>
            </a:r>
          </a:p>
        </p:txBody>
      </p:sp>
      <p:sp>
        <p:nvSpPr>
          <p:cNvPr id="6" name="Content Placeholder 2"/>
          <p:cNvSpPr txBox="1">
            <a:spLocks/>
          </p:cNvSpPr>
          <p:nvPr/>
        </p:nvSpPr>
        <p:spPr>
          <a:xfrm>
            <a:off x="457200" y="1600200"/>
            <a:ext cx="8229600" cy="4525963"/>
          </a:xfrm>
          <a:prstGeom prst="rect">
            <a:avLst/>
          </a:prstGeom>
        </p:spPr>
        <p:txBody>
          <a:bodyPr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Only two significant accidents in 50 year history of civilian nuclear power generation worldwide,  12,700 cumulative reactor years of operation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Average number of significant reactor events over the past 20 years has dropped to nearly zero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Average number of times safety systems have had to be activated is about one-tenth of number 22 years ago</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Average number of unplanned reactor shutdowns has decreased ten-fold (530 shutdowns in 1985, 2 in 2007)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2"/>
          <p:cNvPicPr>
            <a:picLocks noChangeAspect="1" noChangeArrowheads="1"/>
          </p:cNvPicPr>
          <p:nvPr/>
        </p:nvPicPr>
        <p:blipFill>
          <a:blip r:embed="rId2"/>
          <a:srcRect/>
          <a:stretch>
            <a:fillRect/>
          </a:stretch>
        </p:blipFill>
        <p:spPr bwMode="auto">
          <a:xfrm>
            <a:off x="0" y="6248400"/>
            <a:ext cx="2667000" cy="5868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372</TotalTime>
  <Words>1038</Words>
  <Application>Microsoft Office PowerPoint</Application>
  <PresentationFormat>On-screen Show (4:3)</PresentationFormat>
  <Paragraphs>155</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Chart</vt:lpstr>
      <vt:lpstr>Commercial Nuclear  Power Safety</vt:lpstr>
      <vt:lpstr>Nuclear Power Industry Experience</vt:lpstr>
      <vt:lpstr>Is Nuclear Power Safe?</vt:lpstr>
      <vt:lpstr>Industry Overview</vt:lpstr>
      <vt:lpstr>Stakeholders</vt:lpstr>
      <vt:lpstr>Trust  </vt:lpstr>
      <vt:lpstr>Building Trust</vt:lpstr>
      <vt:lpstr>Building Trust (continued)</vt:lpstr>
      <vt:lpstr>Slide 9</vt:lpstr>
      <vt:lpstr>U.S. Industrial Safety Accident Rate 2007</vt:lpstr>
      <vt:lpstr>Slide 11</vt:lpstr>
      <vt:lpstr>Industry Safety Culture</vt:lpstr>
      <vt:lpstr>Safety Culture (continued)</vt:lpstr>
      <vt:lpstr>Basic safety philosophy</vt:lpstr>
      <vt:lpstr>Slide 15</vt:lpstr>
      <vt:lpstr>Nuclear Power Industry has Incorporated Numerous Safety Improvements </vt:lpstr>
      <vt:lpstr>Slide 17</vt:lpstr>
      <vt:lpstr>Self Regulations Institute Of Nuclear Power Operations</vt:lpstr>
      <vt:lpstr> Nuclear Plants: A Model for Industrial Security</vt:lpstr>
      <vt:lpstr>Addressing proliferation concerns</vt:lpstr>
      <vt:lpstr>CONCLUSIONS</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Blevins, Nancy</dc:creator>
  <cp:lastModifiedBy>Blevins, Nancy</cp:lastModifiedBy>
  <cp:revision>43</cp:revision>
  <dcterms:created xsi:type="dcterms:W3CDTF">2009-03-24T14:33:40Z</dcterms:created>
  <dcterms:modified xsi:type="dcterms:W3CDTF">2009-03-24T21:46:01Z</dcterms:modified>
</cp:coreProperties>
</file>